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53.jpg" ContentType="image/jpg"/>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7.jpg" ContentType="image/jpg"/>
  <Override PartName="/ppt/media/image79.jpg" ContentType="image/jpg"/>
  <Override PartName="/ppt/media/image81.jpg" ContentType="image/jpg"/>
  <Override PartName="/ppt/media/image82.jpg" ContentType="image/jpg"/>
  <Override PartName="/ppt/media/image84.jpg" ContentType="image/jpg"/>
  <Override PartName="/ppt/notesSlides/notesSlide16.xml" ContentType="application/vnd.openxmlformats-officedocument.presentationml.notesSlide+xml"/>
  <Override PartName="/ppt/media/image86.jpg" ContentType="image/jpg"/>
  <Override PartName="/ppt/media/image87.jpg" ContentType="image/jpg"/>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6"/>
    <p:sldMasterId id="2147483675" r:id="rId17"/>
    <p:sldMasterId id="2147483691" r:id="rId18"/>
    <p:sldMasterId id="2147483705" r:id="rId19"/>
    <p:sldMasterId id="2147483710" r:id="rId20"/>
    <p:sldMasterId id="2147483739" r:id="rId21"/>
    <p:sldMasterId id="2147483745" r:id="rId22"/>
    <p:sldMasterId id="2147483751" r:id="rId23"/>
    <p:sldMasterId id="2147483799" r:id="rId24"/>
  </p:sldMasterIdLst>
  <p:notesMasterIdLst>
    <p:notesMasterId r:id="rId56"/>
  </p:notesMasterIdLst>
  <p:sldIdLst>
    <p:sldId id="263" r:id="rId25"/>
    <p:sldId id="2145705876" r:id="rId26"/>
    <p:sldId id="267" r:id="rId27"/>
    <p:sldId id="392" r:id="rId28"/>
    <p:sldId id="6046" r:id="rId29"/>
    <p:sldId id="6075" r:id="rId30"/>
    <p:sldId id="6030" r:id="rId31"/>
    <p:sldId id="6052" r:id="rId32"/>
    <p:sldId id="6007" r:id="rId33"/>
    <p:sldId id="6033" r:id="rId34"/>
    <p:sldId id="6005" r:id="rId35"/>
    <p:sldId id="6047" r:id="rId36"/>
    <p:sldId id="6048" r:id="rId37"/>
    <p:sldId id="6050" r:id="rId38"/>
    <p:sldId id="6053" r:id="rId39"/>
    <p:sldId id="278" r:id="rId40"/>
    <p:sldId id="277" r:id="rId41"/>
    <p:sldId id="6055" r:id="rId42"/>
    <p:sldId id="6038" r:id="rId43"/>
    <p:sldId id="6058" r:id="rId44"/>
    <p:sldId id="6056" r:id="rId45"/>
    <p:sldId id="6059" r:id="rId46"/>
    <p:sldId id="256" r:id="rId47"/>
    <p:sldId id="6062" r:id="rId48"/>
    <p:sldId id="6060" r:id="rId49"/>
    <p:sldId id="6070" r:id="rId50"/>
    <p:sldId id="5998" r:id="rId51"/>
    <p:sldId id="6064" r:id="rId52"/>
    <p:sldId id="6066" r:id="rId53"/>
    <p:sldId id="6067" r:id="rId54"/>
    <p:sldId id="6012" r:id="rId55"/>
  </p:sldIdLst>
  <p:sldSz cx="9144000" cy="5143500" type="screen16x9"/>
  <p:notesSz cx="6858000" cy="9144000"/>
  <p:embeddedFontLst>
    <p:embeddedFont>
      <p:font typeface="Calibri Bold" panose="020F0702030404030204" pitchFamily="34" charset="0"/>
      <p:bold r:id="rId57"/>
    </p:embeddedFont>
    <p:embeddedFont>
      <p:font typeface="Cambria" panose="02040503050406030204" pitchFamily="18" charset="0"/>
      <p:regular r:id="rId58"/>
      <p:bold r:id="rId59"/>
      <p:italic r:id="rId60"/>
      <p:boldItalic r:id="rId61"/>
    </p:embeddedFont>
    <p:embeddedFont>
      <p:font typeface="Corbel" panose="020B0503020204020204" pitchFamily="34" charset="0"/>
      <p:regular r:id="rId62"/>
      <p:bold r:id="rId63"/>
      <p:italic r:id="rId64"/>
      <p:boldItalic r:id="rId65"/>
    </p:embeddedFont>
    <p:embeddedFont>
      <p:font typeface="Dosis ExtraLight" pitchFamily="2" charset="0"/>
      <p:regular r:id="rId66"/>
      <p:bold r:id="rId67"/>
    </p:embeddedFont>
    <p:embeddedFont>
      <p:font typeface="Helvetica" panose="020B0604020202020204" pitchFamily="34" charset="0"/>
      <p:regular r:id="rId68"/>
      <p:bold r:id="rId69"/>
      <p:italic r:id="rId70"/>
      <p:boldItalic r:id="rId71"/>
    </p:embeddedFont>
    <p:embeddedFont>
      <p:font typeface="Roboto" panose="02000000000000000000" pitchFamily="2" charset="0"/>
      <p:regular r:id="rId72"/>
      <p:bold r:id="rId73"/>
      <p:italic r:id="rId74"/>
      <p:boldItalic r:id="rId75"/>
    </p:embeddedFont>
    <p:embeddedFont>
      <p:font typeface="Titillium Web Light" panose="00000400000000000000" pitchFamily="2" charset="0"/>
      <p:regular r:id="rId76"/>
      <p: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5FB353F-451E-4F59-97B3-C490DD7AB13C}">
          <p14:sldIdLst>
            <p14:sldId id="263"/>
            <p14:sldId id="2145705876"/>
            <p14:sldId id="267"/>
            <p14:sldId id="392"/>
            <p14:sldId id="6046"/>
            <p14:sldId id="6075"/>
            <p14:sldId id="6030"/>
            <p14:sldId id="6052"/>
            <p14:sldId id="6007"/>
            <p14:sldId id="6033"/>
            <p14:sldId id="6005"/>
            <p14:sldId id="6047"/>
            <p14:sldId id="6048"/>
            <p14:sldId id="6050"/>
            <p14:sldId id="6053"/>
            <p14:sldId id="278"/>
            <p14:sldId id="277"/>
            <p14:sldId id="6055"/>
            <p14:sldId id="6038"/>
            <p14:sldId id="6058"/>
            <p14:sldId id="6056"/>
          </p14:sldIdLst>
        </p14:section>
        <p14:section name="Untitled Section" id="{667BF6C9-E448-44CF-B6CA-1435790B7800}">
          <p14:sldIdLst>
            <p14:sldId id="6059"/>
            <p14:sldId id="256"/>
            <p14:sldId id="6062"/>
            <p14:sldId id="6060"/>
            <p14:sldId id="6070"/>
            <p14:sldId id="5998"/>
            <p14:sldId id="6064"/>
            <p14:sldId id="6066"/>
            <p14:sldId id="6067"/>
            <p14:sldId id="601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43520F-032C-F61B-40BB-7598ED3D7603}" name="Yang, Soo Ryum" initials="YSR" userId="S::yangs2@mskcc.org::cabf4d62-e105-4059-966f-8b5526e9e3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F0C6B-F2DA-43AB-B391-C5F93BD12FB2}" v="28" dt="2024-05-27T15:41:26.855"/>
  </p1510:revLst>
</p1510:revInfo>
</file>

<file path=ppt/tableStyles.xml><?xml version="1.0" encoding="utf-8"?>
<a:tblStyleLst xmlns:a="http://schemas.openxmlformats.org/drawingml/2006/main" def="{0F24753E-8A85-4BEE-97E2-441CDA198357}">
  <a:tblStyle styleId="{0F24753E-8A85-4BEE-97E2-441CDA19835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A787F38-7B79-44E3-ACA7-109338EB0D0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1"/>
    <p:restoredTop sz="76190" autoAdjust="0"/>
  </p:normalViewPr>
  <p:slideViewPr>
    <p:cSldViewPr snapToGrid="0">
      <p:cViewPr varScale="1">
        <p:scale>
          <a:sx n="87" d="100"/>
          <a:sy n="87" d="100"/>
        </p:scale>
        <p:origin x="1373" y="6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3.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6.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7" Type="http://schemas.openxmlformats.org/officeDocument/2006/relationships/customXml" Target="../customXml/item7.xml"/><Relationship Id="rId71"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Master" Target="slideMasters/slideMaster1.xml"/><Relationship Id="rId29" Type="http://schemas.openxmlformats.org/officeDocument/2006/relationships/slide" Target="slides/slide5.xml"/><Relationship Id="rId11" Type="http://schemas.openxmlformats.org/officeDocument/2006/relationships/customXml" Target="../customXml/item11.xml"/><Relationship Id="rId24" Type="http://schemas.openxmlformats.org/officeDocument/2006/relationships/slideMaster" Target="slideMasters/slideMaster9.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font" Target="fonts/font5.fntdata"/><Relationship Id="rId82" Type="http://schemas.microsoft.com/office/2015/10/relationships/revisionInfo" Target="revisionInfo.xml"/><Relationship Id="rId10" Type="http://schemas.openxmlformats.org/officeDocument/2006/relationships/customXml" Target="../customXml/item10.xml"/><Relationship Id="rId19" Type="http://schemas.openxmlformats.org/officeDocument/2006/relationships/slideMaster" Target="slideMasters/slideMaster4.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7.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font" Target="fonts/font16.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2.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Master" Target="slideMasters/slideMaster5.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8.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BD834-446B-4236-9690-ADDBB9AB6FEA}" type="doc">
      <dgm:prSet loTypeId="urn:microsoft.com/office/officeart/2005/8/layout/hProcess9" loCatId="process" qsTypeId="urn:microsoft.com/office/officeart/2005/8/quickstyle/simple1" qsCatId="simple" csTypeId="urn:microsoft.com/office/officeart/2005/8/colors/accent5_1" csCatId="accent5" phldr="1"/>
      <dgm:spPr/>
    </dgm:pt>
    <dgm:pt modelId="{54772C9A-739A-40AE-B80B-1AB616EC71EB}">
      <dgm:prSet phldrT="[Text]"/>
      <dgm:spPr>
        <a:solidFill>
          <a:schemeClr val="accent2">
            <a:lumMod val="60000"/>
            <a:lumOff val="40000"/>
          </a:schemeClr>
        </a:solidFill>
      </dgm:spPr>
      <dgm:t>
        <a:bodyPr/>
        <a:lstStyle/>
        <a:p>
          <a:r>
            <a:rPr lang="en-US" dirty="0"/>
            <a:t>Tumor </a:t>
          </a:r>
        </a:p>
      </dgm:t>
    </dgm:pt>
    <dgm:pt modelId="{F4255BD1-02BD-484A-9B84-8296EBF083DA}" type="parTrans" cxnId="{0F8D1AAF-68B2-4A53-8540-0730E05F0B96}">
      <dgm:prSet/>
      <dgm:spPr/>
      <dgm:t>
        <a:bodyPr/>
        <a:lstStyle/>
        <a:p>
          <a:endParaRPr lang="en-US"/>
        </a:p>
      </dgm:t>
    </dgm:pt>
    <dgm:pt modelId="{D5B226EC-2029-4D16-872E-F969140D1C6A}" type="sibTrans" cxnId="{0F8D1AAF-68B2-4A53-8540-0730E05F0B96}">
      <dgm:prSet/>
      <dgm:spPr/>
      <dgm:t>
        <a:bodyPr/>
        <a:lstStyle/>
        <a:p>
          <a:endParaRPr lang="en-US"/>
        </a:p>
      </dgm:t>
    </dgm:pt>
    <dgm:pt modelId="{A0784E7C-4982-439B-BB78-6318496288EF}">
      <dgm:prSet phldrT="[Text]"/>
      <dgm:spPr>
        <a:solidFill>
          <a:schemeClr val="accent5">
            <a:lumMod val="20000"/>
            <a:lumOff val="80000"/>
          </a:schemeClr>
        </a:solidFill>
        <a:ln>
          <a:solidFill>
            <a:schemeClr val="accent1">
              <a:lumMod val="20000"/>
              <a:lumOff val="80000"/>
            </a:schemeClr>
          </a:solidFill>
        </a:ln>
      </dgm:spPr>
      <dgm:t>
        <a:bodyPr/>
        <a:lstStyle/>
        <a:p>
          <a:r>
            <a:rPr lang="en-US" dirty="0"/>
            <a:t>CSF #1</a:t>
          </a:r>
        </a:p>
      </dgm:t>
    </dgm:pt>
    <dgm:pt modelId="{5855C2F0-391D-452D-B7AD-D8B166349977}" type="parTrans" cxnId="{1D6267EE-444C-469A-BCE0-DA01C9BF7F1A}">
      <dgm:prSet/>
      <dgm:spPr/>
      <dgm:t>
        <a:bodyPr/>
        <a:lstStyle/>
        <a:p>
          <a:endParaRPr lang="en-US"/>
        </a:p>
      </dgm:t>
    </dgm:pt>
    <dgm:pt modelId="{DFBEF56E-CB32-4301-88B5-3CA29D794770}" type="sibTrans" cxnId="{1D6267EE-444C-469A-BCE0-DA01C9BF7F1A}">
      <dgm:prSet/>
      <dgm:spPr/>
      <dgm:t>
        <a:bodyPr/>
        <a:lstStyle/>
        <a:p>
          <a:endParaRPr lang="en-US"/>
        </a:p>
      </dgm:t>
    </dgm:pt>
    <dgm:pt modelId="{36C60960-33F0-426A-B91B-87A52728E2BE}">
      <dgm:prSet phldrT="[Text]"/>
      <dgm:spPr>
        <a:solidFill>
          <a:schemeClr val="accent5">
            <a:lumMod val="40000"/>
            <a:lumOff val="60000"/>
          </a:schemeClr>
        </a:solidFill>
      </dgm:spPr>
      <dgm:t>
        <a:bodyPr/>
        <a:lstStyle/>
        <a:p>
          <a:r>
            <a:rPr lang="en-US" dirty="0"/>
            <a:t>CSF #2</a:t>
          </a:r>
        </a:p>
      </dgm:t>
    </dgm:pt>
    <dgm:pt modelId="{B49B2355-3E5B-44FF-BE9A-46866A769F8B}" type="parTrans" cxnId="{C3DF8F94-99DA-499B-B7F4-72BEC321D601}">
      <dgm:prSet/>
      <dgm:spPr/>
      <dgm:t>
        <a:bodyPr/>
        <a:lstStyle/>
        <a:p>
          <a:endParaRPr lang="en-US"/>
        </a:p>
      </dgm:t>
    </dgm:pt>
    <dgm:pt modelId="{935D2B93-24D3-4971-9AAB-270079C4BBEF}" type="sibTrans" cxnId="{C3DF8F94-99DA-499B-B7F4-72BEC321D601}">
      <dgm:prSet/>
      <dgm:spPr/>
      <dgm:t>
        <a:bodyPr/>
        <a:lstStyle/>
        <a:p>
          <a:endParaRPr lang="en-US"/>
        </a:p>
      </dgm:t>
    </dgm:pt>
    <dgm:pt modelId="{5833EC0C-E751-49DC-8941-E19880EA6773}">
      <dgm:prSet phldrT="[Text]"/>
      <dgm:spPr>
        <a:solidFill>
          <a:schemeClr val="accent5">
            <a:lumMod val="75000"/>
          </a:schemeClr>
        </a:solidFill>
      </dgm:spPr>
      <dgm:t>
        <a:bodyPr/>
        <a:lstStyle/>
        <a:p>
          <a:r>
            <a:rPr lang="en-US" dirty="0"/>
            <a:t>CSF3</a:t>
          </a:r>
        </a:p>
      </dgm:t>
    </dgm:pt>
    <dgm:pt modelId="{1B14C1FE-B7CB-4A12-8786-96D976699AB9}" type="parTrans" cxnId="{5C44EFD0-8BB5-4899-95DD-47FE44A15D4F}">
      <dgm:prSet/>
      <dgm:spPr/>
      <dgm:t>
        <a:bodyPr/>
        <a:lstStyle/>
        <a:p>
          <a:endParaRPr lang="en-US"/>
        </a:p>
      </dgm:t>
    </dgm:pt>
    <dgm:pt modelId="{CA3F0EEB-89BB-4FD0-AD7E-10DDAADC821B}" type="sibTrans" cxnId="{5C44EFD0-8BB5-4899-95DD-47FE44A15D4F}">
      <dgm:prSet/>
      <dgm:spPr/>
      <dgm:t>
        <a:bodyPr/>
        <a:lstStyle/>
        <a:p>
          <a:endParaRPr lang="en-US"/>
        </a:p>
      </dgm:t>
    </dgm:pt>
    <dgm:pt modelId="{6D856357-0E05-47DD-A232-57AA2F756049}" type="pres">
      <dgm:prSet presAssocID="{736BD834-446B-4236-9690-ADDBB9AB6FEA}" presName="CompostProcess" presStyleCnt="0">
        <dgm:presLayoutVars>
          <dgm:dir/>
          <dgm:resizeHandles val="exact"/>
        </dgm:presLayoutVars>
      </dgm:prSet>
      <dgm:spPr/>
    </dgm:pt>
    <dgm:pt modelId="{48D5B7F1-3031-4D9A-82F1-C139849006AF}" type="pres">
      <dgm:prSet presAssocID="{736BD834-446B-4236-9690-ADDBB9AB6FEA}" presName="arrow" presStyleLbl="bgShp" presStyleIdx="0" presStyleCnt="1"/>
      <dgm:spPr>
        <a:noFill/>
        <a:ln>
          <a:solidFill>
            <a:schemeClr val="tx1"/>
          </a:solidFill>
        </a:ln>
      </dgm:spPr>
    </dgm:pt>
    <dgm:pt modelId="{EDE54E98-E3BF-4013-80CE-9BEAAB1A24DD}" type="pres">
      <dgm:prSet presAssocID="{736BD834-446B-4236-9690-ADDBB9AB6FEA}" presName="linearProcess" presStyleCnt="0"/>
      <dgm:spPr/>
    </dgm:pt>
    <dgm:pt modelId="{3CF08C40-E0DD-418C-8A4E-B81F4C690132}" type="pres">
      <dgm:prSet presAssocID="{54772C9A-739A-40AE-B80B-1AB616EC71EB}" presName="textNode" presStyleLbl="node1" presStyleIdx="0" presStyleCnt="4">
        <dgm:presLayoutVars>
          <dgm:bulletEnabled val="1"/>
        </dgm:presLayoutVars>
      </dgm:prSet>
      <dgm:spPr/>
    </dgm:pt>
    <dgm:pt modelId="{ED312F47-E0C5-448B-BDAF-88678B7551BC}" type="pres">
      <dgm:prSet presAssocID="{D5B226EC-2029-4D16-872E-F969140D1C6A}" presName="sibTrans" presStyleCnt="0"/>
      <dgm:spPr/>
    </dgm:pt>
    <dgm:pt modelId="{7B08659E-A158-478D-BEE1-49E91D8EE0FE}" type="pres">
      <dgm:prSet presAssocID="{A0784E7C-4982-439B-BB78-6318496288EF}" presName="textNode" presStyleLbl="node1" presStyleIdx="1" presStyleCnt="4">
        <dgm:presLayoutVars>
          <dgm:bulletEnabled val="1"/>
        </dgm:presLayoutVars>
      </dgm:prSet>
      <dgm:spPr/>
    </dgm:pt>
    <dgm:pt modelId="{7EABA72D-AFB6-424F-82EA-AD1557733369}" type="pres">
      <dgm:prSet presAssocID="{DFBEF56E-CB32-4301-88B5-3CA29D794770}" presName="sibTrans" presStyleCnt="0"/>
      <dgm:spPr/>
    </dgm:pt>
    <dgm:pt modelId="{E2D1DC8B-588F-4F85-A5DB-791E10728BE5}" type="pres">
      <dgm:prSet presAssocID="{36C60960-33F0-426A-B91B-87A52728E2BE}" presName="textNode" presStyleLbl="node1" presStyleIdx="2" presStyleCnt="4">
        <dgm:presLayoutVars>
          <dgm:bulletEnabled val="1"/>
        </dgm:presLayoutVars>
      </dgm:prSet>
      <dgm:spPr/>
    </dgm:pt>
    <dgm:pt modelId="{3C039298-90EE-4902-B726-6BA3C006FC1F}" type="pres">
      <dgm:prSet presAssocID="{935D2B93-24D3-4971-9AAB-270079C4BBEF}" presName="sibTrans" presStyleCnt="0"/>
      <dgm:spPr/>
    </dgm:pt>
    <dgm:pt modelId="{52B928C9-A561-4F52-AF93-FECE15C58CC6}" type="pres">
      <dgm:prSet presAssocID="{5833EC0C-E751-49DC-8941-E19880EA6773}" presName="textNode" presStyleLbl="node1" presStyleIdx="3" presStyleCnt="4">
        <dgm:presLayoutVars>
          <dgm:bulletEnabled val="1"/>
        </dgm:presLayoutVars>
      </dgm:prSet>
      <dgm:spPr/>
    </dgm:pt>
  </dgm:ptLst>
  <dgm:cxnLst>
    <dgm:cxn modelId="{7268FF38-0098-455F-991A-0723921634D2}" type="presOf" srcId="{736BD834-446B-4236-9690-ADDBB9AB6FEA}" destId="{6D856357-0E05-47DD-A232-57AA2F756049}" srcOrd="0" destOrd="0" presId="urn:microsoft.com/office/officeart/2005/8/layout/hProcess9"/>
    <dgm:cxn modelId="{BCAC8C44-C3BF-4FE6-A71E-8D71FC8F65C6}" type="presOf" srcId="{5833EC0C-E751-49DC-8941-E19880EA6773}" destId="{52B928C9-A561-4F52-AF93-FECE15C58CC6}" srcOrd="0" destOrd="0" presId="urn:microsoft.com/office/officeart/2005/8/layout/hProcess9"/>
    <dgm:cxn modelId="{C3DF8F94-99DA-499B-B7F4-72BEC321D601}" srcId="{736BD834-446B-4236-9690-ADDBB9AB6FEA}" destId="{36C60960-33F0-426A-B91B-87A52728E2BE}" srcOrd="2" destOrd="0" parTransId="{B49B2355-3E5B-44FF-BE9A-46866A769F8B}" sibTransId="{935D2B93-24D3-4971-9AAB-270079C4BBEF}"/>
    <dgm:cxn modelId="{303E84A9-3631-4ED4-9119-5F365F512899}" type="presOf" srcId="{54772C9A-739A-40AE-B80B-1AB616EC71EB}" destId="{3CF08C40-E0DD-418C-8A4E-B81F4C690132}" srcOrd="0" destOrd="0" presId="urn:microsoft.com/office/officeart/2005/8/layout/hProcess9"/>
    <dgm:cxn modelId="{0F8D1AAF-68B2-4A53-8540-0730E05F0B96}" srcId="{736BD834-446B-4236-9690-ADDBB9AB6FEA}" destId="{54772C9A-739A-40AE-B80B-1AB616EC71EB}" srcOrd="0" destOrd="0" parTransId="{F4255BD1-02BD-484A-9B84-8296EBF083DA}" sibTransId="{D5B226EC-2029-4D16-872E-F969140D1C6A}"/>
    <dgm:cxn modelId="{AD42DAD0-4B10-4F8C-B375-519BF6AE635F}" type="presOf" srcId="{A0784E7C-4982-439B-BB78-6318496288EF}" destId="{7B08659E-A158-478D-BEE1-49E91D8EE0FE}" srcOrd="0" destOrd="0" presId="urn:microsoft.com/office/officeart/2005/8/layout/hProcess9"/>
    <dgm:cxn modelId="{5C44EFD0-8BB5-4899-95DD-47FE44A15D4F}" srcId="{736BD834-446B-4236-9690-ADDBB9AB6FEA}" destId="{5833EC0C-E751-49DC-8941-E19880EA6773}" srcOrd="3" destOrd="0" parTransId="{1B14C1FE-B7CB-4A12-8786-96D976699AB9}" sibTransId="{CA3F0EEB-89BB-4FD0-AD7E-10DDAADC821B}"/>
    <dgm:cxn modelId="{1D6267EE-444C-469A-BCE0-DA01C9BF7F1A}" srcId="{736BD834-446B-4236-9690-ADDBB9AB6FEA}" destId="{A0784E7C-4982-439B-BB78-6318496288EF}" srcOrd="1" destOrd="0" parTransId="{5855C2F0-391D-452D-B7AD-D8B166349977}" sibTransId="{DFBEF56E-CB32-4301-88B5-3CA29D794770}"/>
    <dgm:cxn modelId="{B29B0AF0-9664-4FEC-A26C-35515C98FA59}" type="presOf" srcId="{36C60960-33F0-426A-B91B-87A52728E2BE}" destId="{E2D1DC8B-588F-4F85-A5DB-791E10728BE5}" srcOrd="0" destOrd="0" presId="urn:microsoft.com/office/officeart/2005/8/layout/hProcess9"/>
    <dgm:cxn modelId="{FB7D0C7D-447C-4A22-8877-B1A72E9E829C}" type="presParOf" srcId="{6D856357-0E05-47DD-A232-57AA2F756049}" destId="{48D5B7F1-3031-4D9A-82F1-C139849006AF}" srcOrd="0" destOrd="0" presId="urn:microsoft.com/office/officeart/2005/8/layout/hProcess9"/>
    <dgm:cxn modelId="{C3A12A6D-1231-4E61-961C-4A51E6CEC764}" type="presParOf" srcId="{6D856357-0E05-47DD-A232-57AA2F756049}" destId="{EDE54E98-E3BF-4013-80CE-9BEAAB1A24DD}" srcOrd="1" destOrd="0" presId="urn:microsoft.com/office/officeart/2005/8/layout/hProcess9"/>
    <dgm:cxn modelId="{82677F37-CF91-4AEC-9914-6B4B5E2949AA}" type="presParOf" srcId="{EDE54E98-E3BF-4013-80CE-9BEAAB1A24DD}" destId="{3CF08C40-E0DD-418C-8A4E-B81F4C690132}" srcOrd="0" destOrd="0" presId="urn:microsoft.com/office/officeart/2005/8/layout/hProcess9"/>
    <dgm:cxn modelId="{7E6C622E-7BBC-43D7-B94C-A496AFBEA0C8}" type="presParOf" srcId="{EDE54E98-E3BF-4013-80CE-9BEAAB1A24DD}" destId="{ED312F47-E0C5-448B-BDAF-88678B7551BC}" srcOrd="1" destOrd="0" presId="urn:microsoft.com/office/officeart/2005/8/layout/hProcess9"/>
    <dgm:cxn modelId="{1FFFE21D-3C71-4D1A-AE5A-4521D6F0D99B}" type="presParOf" srcId="{EDE54E98-E3BF-4013-80CE-9BEAAB1A24DD}" destId="{7B08659E-A158-478D-BEE1-49E91D8EE0FE}" srcOrd="2" destOrd="0" presId="urn:microsoft.com/office/officeart/2005/8/layout/hProcess9"/>
    <dgm:cxn modelId="{47F24E9C-4968-4283-AF4C-2CBDF7EAE42E}" type="presParOf" srcId="{EDE54E98-E3BF-4013-80CE-9BEAAB1A24DD}" destId="{7EABA72D-AFB6-424F-82EA-AD1557733369}" srcOrd="3" destOrd="0" presId="urn:microsoft.com/office/officeart/2005/8/layout/hProcess9"/>
    <dgm:cxn modelId="{E78B7DC6-CDF9-4376-A592-579E023E4375}" type="presParOf" srcId="{EDE54E98-E3BF-4013-80CE-9BEAAB1A24DD}" destId="{E2D1DC8B-588F-4F85-A5DB-791E10728BE5}" srcOrd="4" destOrd="0" presId="urn:microsoft.com/office/officeart/2005/8/layout/hProcess9"/>
    <dgm:cxn modelId="{CF578168-0DB3-4290-ACC5-9F9B14E7D740}" type="presParOf" srcId="{EDE54E98-E3BF-4013-80CE-9BEAAB1A24DD}" destId="{3C039298-90EE-4902-B726-6BA3C006FC1F}" srcOrd="5" destOrd="0" presId="urn:microsoft.com/office/officeart/2005/8/layout/hProcess9"/>
    <dgm:cxn modelId="{6AE48EAA-0861-498C-BAD7-4313EF6A4810}" type="presParOf" srcId="{EDE54E98-E3BF-4013-80CE-9BEAAB1A24DD}" destId="{52B928C9-A561-4F52-AF93-FECE15C58CC6}" srcOrd="6"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5B7F1-3031-4D9A-82F1-C139849006AF}">
      <dsp:nvSpPr>
        <dsp:cNvPr id="0" name=""/>
        <dsp:cNvSpPr/>
      </dsp:nvSpPr>
      <dsp:spPr>
        <a:xfrm>
          <a:off x="641819" y="0"/>
          <a:ext cx="7273951" cy="987637"/>
        </a:xfrm>
        <a:prstGeom prst="rightArrow">
          <a:avLst/>
        </a:prstGeom>
        <a:noFill/>
        <a:ln>
          <a:solidFill>
            <a:schemeClr val="tx1"/>
          </a:solidFill>
        </a:ln>
        <a:effectLst/>
      </dsp:spPr>
      <dsp:style>
        <a:lnRef idx="0">
          <a:scrgbClr r="0" g="0" b="0"/>
        </a:lnRef>
        <a:fillRef idx="1">
          <a:scrgbClr r="0" g="0" b="0"/>
        </a:fillRef>
        <a:effectRef idx="0">
          <a:scrgbClr r="0" g="0" b="0"/>
        </a:effectRef>
        <a:fontRef idx="minor"/>
      </dsp:style>
    </dsp:sp>
    <dsp:sp modelId="{3CF08C40-E0DD-418C-8A4E-B81F4C690132}">
      <dsp:nvSpPr>
        <dsp:cNvPr id="0" name=""/>
        <dsp:cNvSpPr/>
      </dsp:nvSpPr>
      <dsp:spPr>
        <a:xfrm>
          <a:off x="2089" y="296291"/>
          <a:ext cx="1915220" cy="395054"/>
        </a:xfrm>
        <a:prstGeom prst="roundRect">
          <a:avLst/>
        </a:prstGeom>
        <a:solidFill>
          <a:schemeClr val="accent2">
            <a:lumMod val="60000"/>
            <a:lumOff val="40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Tumor </a:t>
          </a:r>
        </a:p>
      </dsp:txBody>
      <dsp:txXfrm>
        <a:off x="21374" y="315576"/>
        <a:ext cx="1876650" cy="356484"/>
      </dsp:txXfrm>
    </dsp:sp>
    <dsp:sp modelId="{7B08659E-A158-478D-BEE1-49E91D8EE0FE}">
      <dsp:nvSpPr>
        <dsp:cNvPr id="0" name=""/>
        <dsp:cNvSpPr/>
      </dsp:nvSpPr>
      <dsp:spPr>
        <a:xfrm>
          <a:off x="2214819" y="296291"/>
          <a:ext cx="1915220" cy="395054"/>
        </a:xfrm>
        <a:prstGeom prst="roundRect">
          <a:avLst/>
        </a:prstGeom>
        <a:solidFill>
          <a:schemeClr val="accent5">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CSF #1</a:t>
          </a:r>
        </a:p>
      </dsp:txBody>
      <dsp:txXfrm>
        <a:off x="2234104" y="315576"/>
        <a:ext cx="1876650" cy="356484"/>
      </dsp:txXfrm>
    </dsp:sp>
    <dsp:sp modelId="{E2D1DC8B-588F-4F85-A5DB-791E10728BE5}">
      <dsp:nvSpPr>
        <dsp:cNvPr id="0" name=""/>
        <dsp:cNvSpPr/>
      </dsp:nvSpPr>
      <dsp:spPr>
        <a:xfrm>
          <a:off x="4427549" y="296291"/>
          <a:ext cx="1915220" cy="395054"/>
        </a:xfrm>
        <a:prstGeom prst="roundRect">
          <a:avLst/>
        </a:prstGeom>
        <a:solidFill>
          <a:schemeClr val="accent5">
            <a:lumMod val="40000"/>
            <a:lumOff val="60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CSF #2</a:t>
          </a:r>
        </a:p>
      </dsp:txBody>
      <dsp:txXfrm>
        <a:off x="4446834" y="315576"/>
        <a:ext cx="1876650" cy="356484"/>
      </dsp:txXfrm>
    </dsp:sp>
    <dsp:sp modelId="{52B928C9-A561-4F52-AF93-FECE15C58CC6}">
      <dsp:nvSpPr>
        <dsp:cNvPr id="0" name=""/>
        <dsp:cNvSpPr/>
      </dsp:nvSpPr>
      <dsp:spPr>
        <a:xfrm>
          <a:off x="6640280" y="296291"/>
          <a:ext cx="1915220" cy="395054"/>
        </a:xfrm>
        <a:prstGeom prst="roundRect">
          <a:avLst/>
        </a:prstGeom>
        <a:solidFill>
          <a:schemeClr val="accent5">
            <a:lumMod val="75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CSF3</a:t>
          </a:r>
        </a:p>
      </dsp:txBody>
      <dsp:txXfrm>
        <a:off x="6659565" y="315576"/>
        <a:ext cx="1876650" cy="35648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9171239/#B6"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cbi.nlm.nih.gov/pmc/articles/PMC9171239/#B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6094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exemplify this – this is the mutational profile of a tumor biopsy and subsequent CSF sequenced .</a:t>
            </a:r>
          </a:p>
          <a:p>
            <a:endParaRPr lang="en-US" dirty="0"/>
          </a:p>
          <a:p>
            <a:r>
              <a:rPr lang="en-US" dirty="0"/>
              <a:t>This patient has a history of EML4-ALK fusion – at the time of progression the patient is found to have the fusion and multiple resistance mutations in </a:t>
            </a:r>
            <a:r>
              <a:rPr lang="en-US" dirty="0" err="1"/>
              <a:t>alk</a:t>
            </a:r>
            <a:r>
              <a:rPr lang="en-US" dirty="0"/>
              <a:t> as well as others in the profile.  Notably the VAF in </a:t>
            </a:r>
            <a:r>
              <a:rPr lang="en-US" dirty="0" err="1"/>
              <a:t>cfDNA</a:t>
            </a:r>
            <a:r>
              <a:rPr lang="en-US" dirty="0"/>
              <a:t> are high over 50% in some cases while not at detectable level in the cell pellet.  </a:t>
            </a:r>
          </a:p>
          <a:p>
            <a:r>
              <a:rPr lang="en-US" dirty="0"/>
              <a:t>Example – primary tumor, pellet  and CSF – VF of mutations much higher than both the genomic DNA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7CA3D1-A703-4FC8-B348-98FAE993A47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289309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date we have sequenced nearly 1500 samples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07F2-C227-4561-9006-97DB77ACD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40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you can see mutations plotted by the </a:t>
            </a:r>
            <a:r>
              <a:rPr lang="en-US" dirty="0" err="1"/>
              <a:t>oncoKB</a:t>
            </a:r>
            <a:r>
              <a:rPr lang="en-US" dirty="0"/>
              <a:t> level of evidence and corresponding VAF in different tumor types.  @ main observations is the very high allelic frequency of the variants observed – many close to a100% due to marked amplification or loss of heterozygosity associated with tumor progression and resistance mechanisms.  But even in the absence of </a:t>
            </a:r>
            <a:r>
              <a:rPr lang="en-US" dirty="0" err="1"/>
              <a:t>OncoKB</a:t>
            </a:r>
            <a:r>
              <a:rPr lang="en-US" dirty="0"/>
              <a:t> level of evidence – any mutation can be used as evidence of disease and is usable for monitoring of disease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07F2-C227-4561-9006-97DB77ACD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076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AB5FDA6-92F1-8300-72EB-518F4380CEED}"/>
              </a:ext>
            </a:extLst>
          </p:cNvPr>
          <p:cNvSpPr>
            <a:spLocks noGrp="1" noRot="1" noChangeAspect="1" noChangeArrowheads="1" noTextEdit="1"/>
          </p:cNvSpPr>
          <p:nvPr>
            <p:ph type="sldImg"/>
          </p:nvPr>
        </p:nvSpPr>
        <p:spPr>
          <a:xfrm>
            <a:off x="381000" y="685800"/>
            <a:ext cx="6096000" cy="3429000"/>
          </a:xfrm>
        </p:spPr>
      </p:sp>
      <p:sp>
        <p:nvSpPr>
          <p:cNvPr id="47107" name="Notes Placeholder 2">
            <a:extLst>
              <a:ext uri="{FF2B5EF4-FFF2-40B4-BE49-F238E27FC236}">
                <a16:creationId xmlns:a16="http://schemas.microsoft.com/office/drawing/2014/main" id="{4BAEFA2C-1343-B8A1-01BC-5F75FEFCEB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b="1" dirty="0">
                <a:effectLst/>
                <a:latin typeface="Arial" panose="020B0604020202020204" pitchFamily="34" charset="0"/>
                <a:ea typeface="Times New Roman" panose="02020603050405020304" pitchFamily="18" charset="0"/>
              </a:rPr>
              <a:t>Supplementary Figure 2. Tumor subclassification using CSF-</a:t>
            </a:r>
            <a:r>
              <a:rPr lang="en-US" sz="1800" b="1" dirty="0" err="1">
                <a:effectLst/>
                <a:latin typeface="Arial" panose="020B0604020202020204" pitchFamily="34" charset="0"/>
                <a:ea typeface="Times New Roman" panose="02020603050405020304" pitchFamily="18" charset="0"/>
              </a:rPr>
              <a:t>ctDNA</a:t>
            </a:r>
            <a:r>
              <a:rPr lang="en-US" sz="1800" b="1" dirty="0">
                <a:effectLst/>
                <a:latin typeface="Arial" panose="020B0604020202020204" pitchFamily="34" charset="0"/>
                <a:ea typeface="Times New Roman" panose="02020603050405020304" pitchFamily="18" charset="0"/>
              </a:rPr>
              <a:t> (Case Study).</a:t>
            </a:r>
            <a:r>
              <a:rPr lang="en-US" sz="1800" dirty="0">
                <a:effectLst/>
                <a:latin typeface="Arial" panose="020B0604020202020204" pitchFamily="34" charset="0"/>
                <a:ea typeface="Times New Roman" panose="02020603050405020304" pitchFamily="18" charset="0"/>
              </a:rPr>
              <a:t>  A 31-year-old woman presented with an expansile T11-T12 intramedullary cord lesion.  Biopsy was submitted for sequencing, but the tissue was insufficient for molecular analysis.  CSF-</a:t>
            </a:r>
            <a:r>
              <a:rPr lang="en-US" sz="1800" dirty="0" err="1">
                <a:effectLst/>
                <a:latin typeface="Arial" panose="020B0604020202020204" pitchFamily="34" charset="0"/>
                <a:ea typeface="Times New Roman" panose="02020603050405020304" pitchFamily="18" charset="0"/>
              </a:rPr>
              <a:t>ctDNA</a:t>
            </a:r>
            <a:r>
              <a:rPr lang="en-US" sz="1800" dirty="0">
                <a:effectLst/>
                <a:latin typeface="Arial" panose="020B0604020202020204" pitchFamily="34" charset="0"/>
                <a:ea typeface="Times New Roman" panose="02020603050405020304" pitchFamily="18" charset="0"/>
              </a:rPr>
              <a:t> identified a histone mutation H3-3A p.K28M which, together with the clinical presentation, supported the diagnosis of diffuse midline glioma (WHO grade IV) according to the 2021 WHO Classification of Tumors of the Central Nervous System. Sequential monitoring by serial CSF sampling demonstrated increasing mutational load and VAF with disease progression.  Throughout this time, cytologic assessment of the CSF remained negative.</a:t>
            </a:r>
            <a:endParaRPr lang="en-US" sz="1800" dirty="0">
              <a:effectLst/>
              <a:latin typeface="Times New Roman" panose="02020603050405020304" pitchFamily="18" charset="0"/>
              <a:ea typeface="Times New Roman" panose="02020603050405020304" pitchFamily="18" charset="0"/>
            </a:endParaRPr>
          </a:p>
          <a:p>
            <a:endParaRPr lang="en-US" altLang="en-US" dirty="0">
              <a:solidFill>
                <a:srgbClr val="FFFFFF"/>
              </a:solidFill>
              <a:latin typeface="Inter"/>
            </a:endParaRPr>
          </a:p>
          <a:p>
            <a:endParaRPr lang="en-US" altLang="en-US" dirty="0">
              <a:solidFill>
                <a:srgbClr val="FFFFFF"/>
              </a:solidFill>
              <a:latin typeface="Inter"/>
            </a:endParaRPr>
          </a:p>
          <a:p>
            <a:r>
              <a:rPr lang="en-US" altLang="en-US" dirty="0">
                <a:solidFill>
                  <a:srgbClr val="FFFFFF"/>
                </a:solidFill>
                <a:latin typeface="Inter"/>
              </a:rPr>
              <a:t>I should say that many of these cases – despite very low coverage which we would consider technically a failure, we can detect mutations that would </a:t>
            </a:r>
            <a:r>
              <a:rPr lang="en-US" altLang="en-US" dirty="0" err="1">
                <a:solidFill>
                  <a:srgbClr val="FFFFFF"/>
                </a:solidFill>
                <a:latin typeface="Inter"/>
              </a:rPr>
              <a:t>gide</a:t>
            </a:r>
            <a:r>
              <a:rPr lang="en-US" altLang="en-US" dirty="0">
                <a:solidFill>
                  <a:srgbClr val="FFFFFF"/>
                </a:solidFill>
                <a:latin typeface="Inter"/>
              </a:rPr>
              <a:t> treatment.  In this case for instance – we have a 31 </a:t>
            </a:r>
            <a:r>
              <a:rPr lang="en-US" altLang="en-US" dirty="0" err="1">
                <a:solidFill>
                  <a:srgbClr val="FFFFFF"/>
                </a:solidFill>
                <a:latin typeface="Inter"/>
              </a:rPr>
              <a:t>yo</a:t>
            </a:r>
            <a:r>
              <a:rPr lang="en-US" altLang="en-US" dirty="0">
                <a:solidFill>
                  <a:srgbClr val="FFFFFF"/>
                </a:solidFill>
                <a:latin typeface="Inter"/>
              </a:rPr>
              <a:t> female with a </a:t>
            </a:r>
            <a:r>
              <a:rPr lang="en-US" altLang="en-US" dirty="0" err="1">
                <a:solidFill>
                  <a:srgbClr val="FFFFFF"/>
                </a:solidFill>
                <a:latin typeface="Inter"/>
              </a:rPr>
              <a:t>difuse</a:t>
            </a:r>
            <a:r>
              <a:rPr lang="en-US" altLang="en-US" dirty="0">
                <a:solidFill>
                  <a:srgbClr val="FFFFFF"/>
                </a:solidFill>
                <a:latin typeface="Inter"/>
              </a:rPr>
              <a:t> midline glioma – the tumor biopsy was unfortunately insufficient for testing and it was the </a:t>
            </a:r>
            <a:r>
              <a:rPr lang="en-US" altLang="en-US" dirty="0" err="1">
                <a:solidFill>
                  <a:srgbClr val="FFFFFF"/>
                </a:solidFill>
                <a:latin typeface="Inter"/>
              </a:rPr>
              <a:t>cfDNA</a:t>
            </a:r>
            <a:r>
              <a:rPr lang="en-US" altLang="en-US" dirty="0">
                <a:solidFill>
                  <a:srgbClr val="FFFFFF"/>
                </a:solidFill>
                <a:latin typeface="Inter"/>
              </a:rPr>
              <a:t>, that despite the low coverage provided the mutation information required for classification.  Subsequent CSF sampling with much higher coverage supported the increase in disease load – enabled active monitoring and documented clonal evolution.  </a:t>
            </a: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Arial" panose="020B0604020202020204" pitchFamily="34" charset="0"/>
                <a:ea typeface="Times New Roman" panose="02020603050405020304" pitchFamily="18" charset="0"/>
              </a:rPr>
              <a:t>Supplementary Figure 3. Diagnosis of primary tumor using CSF-</a:t>
            </a:r>
            <a:r>
              <a:rPr lang="en-US" sz="1800" b="1" dirty="0" err="1">
                <a:effectLst/>
                <a:latin typeface="Arial" panose="020B0604020202020204" pitchFamily="34" charset="0"/>
                <a:ea typeface="Times New Roman" panose="02020603050405020304" pitchFamily="18" charset="0"/>
              </a:rPr>
              <a:t>ctDNA</a:t>
            </a:r>
            <a:r>
              <a:rPr lang="en-US" sz="1800" b="1" dirty="0">
                <a:effectLst/>
                <a:latin typeface="Arial" panose="020B0604020202020204" pitchFamily="34" charset="0"/>
                <a:ea typeface="Times New Roman" panose="02020603050405020304" pitchFamily="18" charset="0"/>
              </a:rPr>
              <a:t> (Case Study).  </a:t>
            </a:r>
            <a:r>
              <a:rPr lang="en-US" sz="1800" dirty="0">
                <a:effectLst/>
                <a:latin typeface="Arial" panose="020B0604020202020204" pitchFamily="34" charset="0"/>
                <a:ea typeface="Times New Roman" panose="02020603050405020304" pitchFamily="18" charset="0"/>
              </a:rPr>
              <a:t>This 44-year-old man presented to the hospital with a diagnosis of metastatic papillary thyroid carcinoma.  Sequencing of genomic DNA from the tumor demonstrated a canonical BRAF p.V600E mutation.  In subsequent months, the patient presents with a brain lesion suspected to represent a brain metastasis.  CSF sequencing revealed a mutational profile that was distinct from and clonally unrelated to the papillary thyroid cancer, with a non-canonical histone mutation; these variants and the lack of the BRAF mutation indicated a second malignancy (brainstem glioma) for this patient. </a:t>
            </a:r>
            <a:endParaRPr lang="en-US" dirty="0"/>
          </a:p>
        </p:txBody>
      </p:sp>
    </p:spTree>
    <p:extLst>
      <p:ext uri="{BB962C8B-B14F-4D97-AF65-F5344CB8AC3E}">
        <p14:creationId xmlns:p14="http://schemas.microsoft.com/office/powerpoint/2010/main" val="2070491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b="1" dirty="0">
                <a:effectLst/>
                <a:latin typeface="Arial" panose="020B0604020202020204" pitchFamily="34" charset="0"/>
                <a:ea typeface="Times New Roman" panose="02020603050405020304" pitchFamily="18" charset="0"/>
              </a:rPr>
              <a:t>Supplementary Figure 4. Determining clonal relatedness of CNS metastasis to a primary tumor using CSF-</a:t>
            </a:r>
            <a:r>
              <a:rPr lang="en-US" sz="1800" b="1" dirty="0" err="1">
                <a:effectLst/>
                <a:latin typeface="Arial" panose="020B0604020202020204" pitchFamily="34" charset="0"/>
                <a:ea typeface="Times New Roman" panose="02020603050405020304" pitchFamily="18" charset="0"/>
              </a:rPr>
              <a:t>ctDNA</a:t>
            </a:r>
            <a:r>
              <a:rPr lang="en-US" sz="1800" b="1" dirty="0">
                <a:effectLst/>
                <a:latin typeface="Arial" panose="020B0604020202020204" pitchFamily="34" charset="0"/>
                <a:ea typeface="Times New Roman" panose="02020603050405020304" pitchFamily="18" charset="0"/>
              </a:rPr>
              <a:t> (Case Study).</a:t>
            </a:r>
            <a:r>
              <a:rPr lang="en-US" sz="1800" dirty="0">
                <a:effectLst/>
                <a:latin typeface="Arial" panose="020B0604020202020204" pitchFamily="34" charset="0"/>
                <a:ea typeface="Times New Roman" panose="02020603050405020304" pitchFamily="18" charset="0"/>
              </a:rPr>
              <a:t> A 58-year-old man with history of thyroid carcinoma presented a metastatic bone lesion.  Histological and immunohistochemical evaluation of the biopsy was non-conclusive, favoring an adenocarcinoma. Plasma testing was initiated and detected 4 mutations with non-specific profile.  Sequencing of the sacral lesion did not reveal a driver alteration but pointed toward a metastasis from a lung primary site based on a weak smoking mutational signature.  A few months later, the patient developed symptoms concerning for leptomeningeal involvement.  Cytology showed rare, atypical cells; CSF-</a:t>
            </a:r>
            <a:r>
              <a:rPr lang="en-US" sz="1800" dirty="0" err="1">
                <a:effectLst/>
                <a:latin typeface="Arial" panose="020B0604020202020204" pitchFamily="34" charset="0"/>
                <a:ea typeface="Times New Roman" panose="02020603050405020304" pitchFamily="18" charset="0"/>
              </a:rPr>
              <a:t>ctDNA</a:t>
            </a:r>
            <a:r>
              <a:rPr lang="en-US" sz="1800" dirty="0">
                <a:effectLst/>
                <a:latin typeface="Arial" panose="020B0604020202020204" pitchFamily="34" charset="0"/>
                <a:ea typeface="Times New Roman" panose="02020603050405020304" pitchFamily="18" charset="0"/>
              </a:rPr>
              <a:t> identified 28 genetic alterations with high overlap to the sacral tumor profile and with a strong smoking-related mutational signature establishing clonal relatedness between. Together, this data established the diagnosis of metastatic NSCLC to the CNS. </a:t>
            </a:r>
            <a:r>
              <a:rPr lang="en-US" sz="1800" b="1" dirty="0">
                <a:effectLst/>
                <a:latin typeface="Arial" panose="020B0604020202020204" pitchFamily="34" charset="0"/>
                <a:ea typeface="Times New Roman" panose="02020603050405020304" pitchFamily="18" charset="0"/>
              </a:rPr>
              <a:t>A.</a:t>
            </a:r>
            <a:r>
              <a:rPr lang="en-US" sz="1800" dirty="0">
                <a:effectLst/>
                <a:latin typeface="Arial" panose="020B0604020202020204" pitchFamily="34" charset="0"/>
                <a:ea typeface="Times New Roman" panose="02020603050405020304" pitchFamily="18" charset="0"/>
              </a:rPr>
              <a:t> Outlines the sequence of events. </a:t>
            </a:r>
            <a:r>
              <a:rPr lang="en-US" sz="1800" b="1" dirty="0">
                <a:effectLst/>
                <a:latin typeface="Arial" panose="020B0604020202020204" pitchFamily="34" charset="0"/>
                <a:ea typeface="Times New Roman" panose="02020603050405020304" pitchFamily="18" charset="0"/>
              </a:rPr>
              <a:t>B.</a:t>
            </a:r>
            <a:r>
              <a:rPr lang="en-US" sz="1800" dirty="0">
                <a:effectLst/>
                <a:latin typeface="Arial" panose="020B0604020202020204" pitchFamily="34" charset="0"/>
                <a:ea typeface="Times New Roman" panose="02020603050405020304" pitchFamily="18" charset="0"/>
              </a:rPr>
              <a:t> Details of the sequencing results in order of availability. Note the marked difference in variant allele frequencies (VAFs) identified in the CSF (higher) compared to the sacral biopsy.</a:t>
            </a:r>
            <a:r>
              <a:rPr lang="en-US" sz="1800" dirty="0">
                <a:effectLst/>
                <a:latin typeface="Times New Roman" panose="02020603050405020304" pitchFamily="18"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table displays the mutations detected in each sample sequenced, along with the corresponding VAF’s (%), highlighted according to the color scale (right). </a:t>
            </a:r>
            <a:r>
              <a:rPr lang="en-US" sz="1800" b="1" dirty="0">
                <a:effectLst/>
                <a:latin typeface="Arial" panose="020B0604020202020204" pitchFamily="34" charset="0"/>
                <a:ea typeface="Times New Roman" panose="02020603050405020304" pitchFamily="18" charset="0"/>
              </a:rPr>
              <a:t>C.</a:t>
            </a:r>
            <a:r>
              <a:rPr lang="en-US" sz="1800" dirty="0">
                <a:effectLst/>
                <a:latin typeface="Arial" panose="020B0604020202020204" pitchFamily="34" charset="0"/>
                <a:ea typeface="Times New Roman" panose="02020603050405020304" pitchFamily="18" charset="0"/>
              </a:rPr>
              <a:t> Proportion of the genetic alterations identified in the tumor stratified by the type that would support independent mutational signatures.  The estimated tumor mutation burden (TMB) for this sample was 18.1 mutations per </a:t>
            </a:r>
            <a:r>
              <a:rPr lang="en-US" sz="1800" dirty="0" err="1">
                <a:effectLst/>
                <a:latin typeface="Arial" panose="020B0604020202020204" pitchFamily="34" charset="0"/>
                <a:ea typeface="Times New Roman" panose="02020603050405020304" pitchFamily="18" charset="0"/>
              </a:rPr>
              <a:t>megabase</a:t>
            </a:r>
            <a:r>
              <a:rPr lang="en-US" sz="1800" dirty="0">
                <a:effectLst/>
                <a:latin typeface="Arial" panose="020B0604020202020204" pitchFamily="34" charset="0"/>
                <a:ea typeface="Times New Roman" panose="02020603050405020304" pitchFamily="18" charset="0"/>
              </a:rPr>
              <a:t> (mt/Mb). 65% of the mutations constituted C&gt;A, G&gt;T, CC&gt;AA, and GG&gt;TT transversions, supporting smoking induced damage mutagenesis.</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09135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far as primary brain tumors, this is an important component of the assessment of gliomas.  At this time we have sequenced about 550 tumors with corresponding CSF,s.  Importantly – across CSF samples  many of these samples have low coverage – low grade gliomas may not shed sufficient </a:t>
            </a:r>
            <a:r>
              <a:rPr lang="en-US" dirty="0" err="1"/>
              <a:t>dNA</a:t>
            </a:r>
            <a:r>
              <a:rPr lang="en-US" dirty="0"/>
              <a:t> for diagnosis and oncogenic alterations may not be detected – however, general finding is that for many of these tumors is that the coverage is often very low – suggesting these tumors do not shed as much as metastatic lesions.  However, often the case is that failure of sequencing is related to lack of tumor </a:t>
            </a:r>
            <a:r>
              <a:rPr lang="en-US" dirty="0" err="1"/>
              <a:t>dnA</a:t>
            </a:r>
            <a:r>
              <a:rPr lang="en-US" dirty="0"/>
              <a:t> and low level of disease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07F2-C227-4561-9006-97DB77ACD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445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3D854DF-632A-6771-7888-57D098FEA1A0}"/>
              </a:ext>
            </a:extLst>
          </p:cNvPr>
          <p:cNvSpPr>
            <a:spLocks noGrp="1" noRot="1" noChangeAspect="1" noChangeArrowheads="1" noTextEdit="1"/>
          </p:cNvSpPr>
          <p:nvPr>
            <p:ph type="sldImg"/>
          </p:nvPr>
        </p:nvSpPr>
        <p:spPr>
          <a:xfrm>
            <a:off x="381000" y="685800"/>
            <a:ext cx="6096000" cy="3429000"/>
          </a:xfrm>
        </p:spPr>
      </p:sp>
      <p:sp>
        <p:nvSpPr>
          <p:cNvPr id="51203" name="Notes Placeholder 2">
            <a:extLst>
              <a:ext uri="{FF2B5EF4-FFF2-40B4-BE49-F238E27FC236}">
                <a16:creationId xmlns:a16="http://schemas.microsoft.com/office/drawing/2014/main" id="{4A557927-9328-1FB4-294D-393FEFACAC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talk we are going to do a review of basic genomic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solidFill>
                  <a:prstClr val="black">
                    <a:lumMod val="75000"/>
                    <a:lumOff val="25000"/>
                  </a:prstClr>
                </a:solidFill>
                <a:latin typeface="Calibri" panose="020F0502020204030204"/>
                <a:ea typeface="맑은 고딕" panose="020B0503020000020004" pitchFamily="34" charset="-127"/>
                <a:cs typeface="Arial" pitchFamily="34" charset="0"/>
              </a:rPr>
              <a:t>Review techniques to enable targeted cancer therapies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Roboto" panose="02000000000000000000" pitchFamily="2" charset="0"/>
                <a:ea typeface="Times New Roman" panose="02020603050405020304" pitchFamily="18" charset="0"/>
              </a:rPr>
              <a:t>Describe various sources, fragmentation, and clinical utility of cfDNA.</a:t>
            </a:r>
            <a:endParaRPr lang="en-US" sz="1800" dirty="0">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33333"/>
                </a:solidFill>
                <a:effectLst/>
                <a:latin typeface="Roboto" panose="02000000000000000000" pitchFamily="2" charset="0"/>
                <a:ea typeface="Times New Roman" panose="02020603050405020304" pitchFamily="18" charset="0"/>
              </a:rPr>
              <a:t>Recognize unique cfDNA analytes that may be detected in cfDNA </a:t>
            </a:r>
            <a:endParaRPr lang="en-US" sz="1800" dirty="0">
              <a:solidFill>
                <a:srgbClr val="333333"/>
              </a:solidFill>
              <a:effectLst/>
              <a:latin typeface="Calibri" panose="020F0502020204030204" pitchFamily="34" charset="0"/>
              <a:ea typeface="Calibri" panose="020F0502020204030204" pitchFamily="34" charset="0"/>
            </a:endParaRPr>
          </a:p>
          <a:p>
            <a:r>
              <a:rPr lang="en-US" sz="1800" dirty="0">
                <a:solidFill>
                  <a:srgbClr val="333333"/>
                </a:solidFill>
                <a:effectLst/>
                <a:latin typeface="Roboto" panose="02000000000000000000" pitchFamily="2" charset="0"/>
                <a:ea typeface="Times New Roman" panose="02020603050405020304" pitchFamily="18" charset="0"/>
                <a:cs typeface="Calibri" panose="020F0502020204030204" pitchFamily="34" charset="0"/>
              </a:rPr>
              <a:t>Summarize key limitations and opportunities of cfDNA across different sources</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16DA9-43C5-3542-A397-EDB6AD654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41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solidFill>
                  <a:srgbClr val="1F1F1F"/>
                </a:solidFill>
                <a:latin typeface="ElsevierGulliver"/>
              </a:rPr>
              <a:t>Genomic characterization of tumor tissue is a pivotal component for the diagnostic and therapeutic management of CNS malignancies.  Both primary and metastatic tumors may affect the central nervous system (CNS) and are distinctly challenging to diagnose and monitor</a:t>
            </a:r>
          </a:p>
          <a:p>
            <a:pPr marL="0" indent="0">
              <a:buFont typeface="Arial" panose="020B0604020202020204" pitchFamily="34" charset="0"/>
              <a:buNone/>
            </a:pPr>
            <a:endParaRPr lang="en-US" sz="1200" b="0" i="0" dirty="0">
              <a:solidFill>
                <a:srgbClr val="1F1F1F"/>
              </a:solidFill>
              <a:effectLst/>
              <a:latin typeface="ElsevierGulliver"/>
            </a:endParaRPr>
          </a:p>
          <a:p>
            <a:pPr marL="342900" indent="-342900">
              <a:buFont typeface="Arial" panose="020B0604020202020204" pitchFamily="34" charset="0"/>
              <a:buChar char="•"/>
            </a:pPr>
            <a:r>
              <a:rPr lang="en-US" b="0" i="0" dirty="0">
                <a:solidFill>
                  <a:srgbClr val="212121"/>
                </a:solidFill>
                <a:effectLst/>
                <a:latin typeface="Cambria" panose="02040503050406030204" pitchFamily="18" charset="0"/>
              </a:rPr>
              <a:t>Importantly while the incidence of primary and metastatic brain tumor is increasing.  Metastatic lesions are much more common and increasing at a faster pace due to advances in the efficacy of systemic therapy for cancer. </a:t>
            </a:r>
          </a:p>
          <a:p>
            <a:pPr marL="342900" indent="-342900">
              <a:buFont typeface="Arial" panose="020B0604020202020204" pitchFamily="34" charset="0"/>
              <a:buChar char="•"/>
            </a:pPr>
            <a:endParaRPr lang="en-US" b="0" i="0" dirty="0">
              <a:solidFill>
                <a:srgbClr val="212121"/>
              </a:solidFill>
              <a:effectLst/>
              <a:latin typeface="Cambria" panose="02040503050406030204" pitchFamily="18" charset="0"/>
            </a:endParaRPr>
          </a:p>
          <a:p>
            <a:pPr marL="342900" indent="-342900">
              <a:buFont typeface="Arial" panose="020B0604020202020204" pitchFamily="34" charset="0"/>
              <a:buChar char="•"/>
            </a:pPr>
            <a:r>
              <a:rPr lang="en-US" b="0" i="0" dirty="0">
                <a:solidFill>
                  <a:srgbClr val="212121"/>
                </a:solidFill>
                <a:effectLst/>
                <a:latin typeface="Cambria" panose="02040503050406030204" pitchFamily="18" charset="0"/>
              </a:rPr>
              <a:t>For example, the advent of trastuzumab has dramatically improved survival in human epidermal growth factor receptor 2 (HER2)-positive breast cancer, leading to increasing incidence of brain metastases in patients as they live longer with systemic disease (</a:t>
            </a:r>
            <a:r>
              <a:rPr lang="en-US" b="0" i="0" u="sng" dirty="0">
                <a:solidFill>
                  <a:srgbClr val="376FAA"/>
                </a:solidFill>
                <a:effectLst/>
                <a:latin typeface="Cambria" panose="02040503050406030204" pitchFamily="18" charset="0"/>
                <a:hlinkClick r:id="rId3"/>
              </a:rPr>
              <a:t>6</a:t>
            </a:r>
            <a:r>
              <a:rPr lang="en-US" b="0" i="0" dirty="0">
                <a:solidFill>
                  <a:srgbClr val="212121"/>
                </a:solidFill>
                <a:effectLst/>
                <a:latin typeface="Cambria" panose="02040503050406030204" pitchFamily="18" charset="0"/>
              </a:rPr>
              <a:t>). A similar phenomenon has been observed in colorectal cancer; as brain involvement is a late-stage finding, and advances in systemic therapy have improved median survival nearly fourfold, the incidence of brain metastases has increased (</a:t>
            </a:r>
            <a:r>
              <a:rPr lang="en-US" b="0" i="0" u="sng" dirty="0">
                <a:solidFill>
                  <a:srgbClr val="376FAA"/>
                </a:solidFill>
                <a:effectLst/>
                <a:latin typeface="Cambria" panose="02040503050406030204" pitchFamily="18" charset="0"/>
                <a:hlinkClick r:id="rId4"/>
              </a:rPr>
              <a:t>7</a:t>
            </a:r>
            <a:r>
              <a:rPr lang="en-US" b="0" i="0" dirty="0">
                <a:solidFill>
                  <a:srgbClr val="212121"/>
                </a:solidFill>
                <a:effectLst/>
                <a:latin typeface="Cambria" panose="02040503050406030204" pitchFamily="18" charset="0"/>
              </a:rPr>
              <a:t>).</a:t>
            </a:r>
            <a:endParaRPr lang="en-US" sz="1200" b="0" i="0" dirty="0">
              <a:solidFill>
                <a:srgbClr val="1F1F1F"/>
              </a:solidFill>
              <a:effectLst/>
              <a:latin typeface="ElsevierGulliver"/>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D07F2-C227-4561-9006-97DB77ACDD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67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98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0A38575-0731-3C7A-F420-C46CAE9A884A}"/>
              </a:ext>
            </a:extLst>
          </p:cNvPr>
          <p:cNvSpPr>
            <a:spLocks noGrp="1" noRot="1" noChangeAspect="1" noChangeArrowheads="1" noTextEdit="1"/>
          </p:cNvSpPr>
          <p:nvPr>
            <p:ph type="sldImg"/>
          </p:nvPr>
        </p:nvSpPr>
        <p:spPr>
          <a:xfrm>
            <a:off x="381000" y="685800"/>
            <a:ext cx="6096000" cy="3429000"/>
          </a:xfrm>
        </p:spPr>
      </p:sp>
      <p:sp>
        <p:nvSpPr>
          <p:cNvPr id="26627" name="Notes Placeholder 2">
            <a:extLst>
              <a:ext uri="{FF2B5EF4-FFF2-40B4-BE49-F238E27FC236}">
                <a16:creationId xmlns:a16="http://schemas.microsoft.com/office/drawing/2014/main" id="{C04B59D8-8D30-6EEA-6704-8E034CA43B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There are, however, numerous barriers to tumor diagnosis – this relates 1 to the location of tumors – </a:t>
            </a:r>
            <a:r>
              <a:rPr lang="en-US" altLang="en-US" dirty="0" err="1"/>
              <a:t>biopsying</a:t>
            </a:r>
            <a:r>
              <a:rPr lang="en-US" altLang="en-US" dirty="0"/>
              <a:t> involves risky procedures where large samples may not be obtained and there is little opportunity for serial sampling.  </a:t>
            </a:r>
          </a:p>
          <a:p>
            <a:r>
              <a:rPr lang="en-US" altLang="en-US" dirty="0"/>
              <a:t>If tumor s are primary, they are highly infiltrative and intimately associated with normal tissue – it is difficult to biopsy only tumor and difficult to remove the rumor = leading to high disease recurrence.  Tumors also establish complex networks with their own microenvironment – leading to highly heterogeneous tumors that have different molecular composition from site to site – making it difficult to establish the genetic attributes of the tumor as a whole.</a:t>
            </a:r>
          </a:p>
          <a:p>
            <a:r>
              <a:rPr lang="en-US" altLang="en-US" dirty="0"/>
              <a:t>Finally, there is the issue of a blood brain barrier – this promotes a highly protective environment for brain tumors, where they can develop unique genetic attributes, clonal tumor evolution and local resistance mechanisms that are also difficult to sample with single small tissue biopsies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26E0D36-F3DD-DAD1-AD3C-8DC04AEF4A40}"/>
              </a:ext>
            </a:extLst>
          </p:cNvPr>
          <p:cNvSpPr>
            <a:spLocks noGrp="1" noRot="1" noChangeAspect="1" noChangeArrowheads="1" noTextEdit="1"/>
          </p:cNvSpPr>
          <p:nvPr>
            <p:ph type="sldImg"/>
          </p:nvPr>
        </p:nvSpPr>
        <p:spPr>
          <a:xfrm>
            <a:off x="381000" y="685800"/>
            <a:ext cx="6096000" cy="3429000"/>
          </a:xfrm>
        </p:spPr>
      </p:sp>
      <p:sp>
        <p:nvSpPr>
          <p:cNvPr id="28675" name="Notes Placeholder 2">
            <a:extLst>
              <a:ext uri="{FF2B5EF4-FFF2-40B4-BE49-F238E27FC236}">
                <a16:creationId xmlns:a16="http://schemas.microsoft.com/office/drawing/2014/main" id="{134B3415-1B12-B8AC-9741-8F80A1764A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The CSF provides unique opportunities as an alternate source of tumor genomic material.   Briefly, the CSF is the fluid that encases and circulates constantly around the CNS, fully protected by the blood brain barrier. Any tumor affecting the CNS may gain access to this fluid – spilling whole tumor cells into the space or free fragments of genetic material.  By sampling the fluid one can sample tumor DNA from various locations capturing the genetic heterogeneity of all locations affected.  Due to the absence of blood cells as one would see in the blood, </a:t>
            </a:r>
            <a:r>
              <a:rPr lang="en-US" altLang="en-US" dirty="0" err="1"/>
              <a:t>cfDNA</a:t>
            </a:r>
            <a:r>
              <a:rPr lang="en-US" altLang="en-US" dirty="0"/>
              <a:t> from CSF constitutes a pure source of DNA from the CNS not contaminated by hematopoietic sources.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BD6DF5F-6D55-2CA5-9DCB-A0A2177CA04F}"/>
              </a:ext>
            </a:extLst>
          </p:cNvPr>
          <p:cNvSpPr>
            <a:spLocks noGrp="1" noRot="1" noChangeAspect="1" noChangeArrowheads="1" noTextEdit="1"/>
          </p:cNvSpPr>
          <p:nvPr>
            <p:ph type="sldImg"/>
          </p:nvPr>
        </p:nvSpPr>
        <p:spPr>
          <a:xfrm>
            <a:off x="381000" y="685800"/>
            <a:ext cx="6096000" cy="3429000"/>
          </a:xfrm>
        </p:spPr>
      </p:sp>
      <p:sp>
        <p:nvSpPr>
          <p:cNvPr id="34819" name="Notes Placeholder 2">
            <a:extLst>
              <a:ext uri="{FF2B5EF4-FFF2-40B4-BE49-F238E27FC236}">
                <a16:creationId xmlns:a16="http://schemas.microsoft.com/office/drawing/2014/main" id="{9D10E74E-6E6C-1E15-484C-987791C0C2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Historically in fact, Routine lumbar punctures have long been a standard of care in patients with tumors affecting the CNS.  After sampling through a lumbar puncture the fluid is centrifuged and separated into 2 components – a cell pellet which is used for morphologic assessment and the fluid generally discarded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5E0B56C-E325-8A2C-5A8B-DFDEEDE5FD0D}"/>
              </a:ext>
            </a:extLst>
          </p:cNvPr>
          <p:cNvSpPr>
            <a:spLocks noGrp="1" noRot="1" noChangeAspect="1" noChangeArrowheads="1" noTextEdit="1"/>
          </p:cNvSpPr>
          <p:nvPr>
            <p:ph type="sldImg"/>
          </p:nvPr>
        </p:nvSpPr>
        <p:spPr>
          <a:xfrm>
            <a:off x="381000" y="685800"/>
            <a:ext cx="6096000" cy="3429000"/>
          </a:xfrm>
        </p:spPr>
      </p:sp>
      <p:sp>
        <p:nvSpPr>
          <p:cNvPr id="40963" name="Notes Placeholder 2">
            <a:extLst>
              <a:ext uri="{FF2B5EF4-FFF2-40B4-BE49-F238E27FC236}">
                <a16:creationId xmlns:a16="http://schemas.microsoft.com/office/drawing/2014/main" id="{90968CFB-783D-A85C-626D-B7A76ECD09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Since 2021 however, we have been making ample use of the fluid part of CSF to isolate </a:t>
            </a:r>
            <a:r>
              <a:rPr lang="en-US" altLang="en-US" dirty="0" err="1"/>
              <a:t>cfDNA</a:t>
            </a:r>
            <a:r>
              <a:rPr lang="en-US" altLang="en-US" dirty="0"/>
              <a:t> and test clinically.  We have validated the testing through the rigorous requirements of NYSDOH and the assay is cleared for routine clinical use.  </a:t>
            </a:r>
          </a:p>
          <a:p>
            <a:endParaRPr lang="en-US" altLang="en-US" dirty="0"/>
          </a:p>
          <a:p>
            <a:r>
              <a:rPr lang="en-US" altLang="en-US" dirty="0"/>
              <a:t>Of note – we started testing both genomic DNA isolated form the tumor cells as well as </a:t>
            </a:r>
            <a:r>
              <a:rPr lang="en-US" altLang="en-US" dirty="0" err="1"/>
              <a:t>cfDNA</a:t>
            </a:r>
            <a:r>
              <a:rPr lang="en-US" altLang="en-US" dirty="0"/>
              <a:t> from fluid to find that the cells really provide minimal diagnostic value.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all aspect of our clinical validation we find that sequencing </a:t>
            </a:r>
            <a:r>
              <a:rPr lang="en-US" dirty="0" err="1"/>
              <a:t>cfDNA</a:t>
            </a:r>
            <a:r>
              <a:rPr lang="en-US" dirty="0"/>
              <a:t> provides far more information that the corresponding cell pellets – higher VAF, </a:t>
            </a:r>
            <a:r>
              <a:rPr lang="en-US" dirty="0" err="1"/>
              <a:t>vriant</a:t>
            </a:r>
            <a:r>
              <a:rPr lang="en-US" dirty="0"/>
              <a:t> detection and even for cases negative cytologically – one can identify mutations – about 1/3 of cases with negative cytology harbor mutations that have clinical significance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16DA9-43C5-3542-A397-EDB6AD654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8866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6.xml"/><Relationship Id="rId7" Type="http://schemas.openxmlformats.org/officeDocument/2006/relationships/image" Target="../media/image4.png"/><Relationship Id="rId2" Type="http://schemas.openxmlformats.org/officeDocument/2006/relationships/customXml" Target="../../customXml/item5.xml"/><Relationship Id="rId1" Type="http://schemas.openxmlformats.org/officeDocument/2006/relationships/customXml" Target="../../customXml/item12.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9.xml"/><Relationship Id="rId9"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9.xml"/><Relationship Id="rId1" Type="http://schemas.openxmlformats.org/officeDocument/2006/relationships/customXml" Target="../../customXml/item14.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9.xml"/><Relationship Id="rId1" Type="http://schemas.openxmlformats.org/officeDocument/2006/relationships/customXml" Target="../../customXml/item11.xml"/><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9.xml"/><Relationship Id="rId7" Type="http://schemas.openxmlformats.org/officeDocument/2006/relationships/image" Target="../media/image15.png"/><Relationship Id="rId2" Type="http://schemas.openxmlformats.org/officeDocument/2006/relationships/customXml" Target="../../customXml/item15.xml"/><Relationship Id="rId1" Type="http://schemas.openxmlformats.org/officeDocument/2006/relationships/customXml" Target="../../customXml/item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13.xml"/><Relationship Id="rId7" Type="http://schemas.openxmlformats.org/officeDocument/2006/relationships/image" Target="../media/image15.png"/><Relationship Id="rId2" Type="http://schemas.openxmlformats.org/officeDocument/2006/relationships/customXml" Target="../../customXml/item7.xml"/><Relationship Id="rId1" Type="http://schemas.openxmlformats.org/officeDocument/2006/relationships/customXml" Target="../../customXml/item3.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2957-EBF5-4F29-879B-F0AE621A41A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C1C5342-B419-4850-8C52-29FD0153C49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D101D3-0AD0-4321-B431-FDE6CF0E8029}"/>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5" name="Footer Placeholder 4">
            <a:extLst>
              <a:ext uri="{FF2B5EF4-FFF2-40B4-BE49-F238E27FC236}">
                <a16:creationId xmlns:a16="http://schemas.microsoft.com/office/drawing/2014/main" id="{E6D39982-A0A4-435A-89D1-ECADF7FCE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3E366-CA7E-481C-AFE0-030A61292546}"/>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332573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0485-D7AF-4F2B-A4AC-B79F23FC00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B4D41-8234-48B2-AFB0-2DA838454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41037-9FC5-40C8-84BA-5C4F4594A7E5}"/>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5" name="Footer Placeholder 4">
            <a:extLst>
              <a:ext uri="{FF2B5EF4-FFF2-40B4-BE49-F238E27FC236}">
                <a16:creationId xmlns:a16="http://schemas.microsoft.com/office/drawing/2014/main" id="{43117FAC-4BF3-4166-A781-9549AE5CE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96E22-3F85-4A6D-AC7B-5091E965E159}"/>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1460322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E0291-E511-44AD-BC47-DCBF314280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85298-1961-4778-B05B-14BDAC8E165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3E46C-6C64-46E3-9155-6B6EE828EFA8}"/>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5" name="Footer Placeholder 4">
            <a:extLst>
              <a:ext uri="{FF2B5EF4-FFF2-40B4-BE49-F238E27FC236}">
                <a16:creationId xmlns:a16="http://schemas.microsoft.com/office/drawing/2014/main" id="{9FB38086-EE5C-4797-8C6F-4FAE3DD89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DE3AE-281F-4DFC-862B-921558D313DB}"/>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3998693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821B-4F35-4F60-AE1E-11065930D07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44F7E7-BC9D-4F70-982E-20DE5D17480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EF97F6-1298-4B14-8168-F3CA6D552DDD}"/>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5" name="Footer Placeholder 4">
            <a:extLst>
              <a:ext uri="{FF2B5EF4-FFF2-40B4-BE49-F238E27FC236}">
                <a16:creationId xmlns:a16="http://schemas.microsoft.com/office/drawing/2014/main" id="{5930893E-B7A0-4DA3-AF53-21D5E0939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8FD07-ABE0-405A-9ECA-681A4A7492B3}"/>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29992503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B861-E6BD-4A26-8C81-468A02FD4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D940-BCD5-4087-819D-9219AA9524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0ABAA-7B16-4C19-BA1F-9200635E7AE3}"/>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5" name="Footer Placeholder 4">
            <a:extLst>
              <a:ext uri="{FF2B5EF4-FFF2-40B4-BE49-F238E27FC236}">
                <a16:creationId xmlns:a16="http://schemas.microsoft.com/office/drawing/2014/main" id="{6540B478-A64E-479A-B526-CF49A836C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90C64-A392-49F3-BA9F-E5ED36265CF7}"/>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316696339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B320-E445-46AA-BC1C-D9FF13DD640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6416813-568B-40FC-93D1-423853DF93F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B4B810-7660-4F8E-89A6-FAB772EC1133}"/>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5" name="Footer Placeholder 4">
            <a:extLst>
              <a:ext uri="{FF2B5EF4-FFF2-40B4-BE49-F238E27FC236}">
                <a16:creationId xmlns:a16="http://schemas.microsoft.com/office/drawing/2014/main" id="{B3A485A0-0D1F-48FE-A018-A91EC7354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713D-4F6F-49D8-A0D1-EC0E7C1DFCFE}"/>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125717764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65F4-DC14-4799-A745-F8B347642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2A0C60-14B2-4C73-B8CC-2FFD60FEA22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22C43-3203-405E-81D3-E0C4FD7092B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A05685-5183-40FD-A709-88A2CC543012}"/>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6" name="Footer Placeholder 5">
            <a:extLst>
              <a:ext uri="{FF2B5EF4-FFF2-40B4-BE49-F238E27FC236}">
                <a16:creationId xmlns:a16="http://schemas.microsoft.com/office/drawing/2014/main" id="{4169CE27-C589-4205-92F2-331ED24BA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0F31B7-A4DC-4EC4-9F77-AC05A908213C}"/>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51313532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8DC-8793-4028-B7FD-5521E984052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56560-AC65-480F-8586-EFA6A2A3A2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4F7DEE-102D-4A67-8CFA-DA98F586F13F}"/>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69966D-F84C-42F7-9320-D70D2131AF2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2FC4B30-D351-4134-8475-9C43212F9256}"/>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842694-21BF-4554-8BEC-C2DEAB1FEC9E}"/>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8" name="Footer Placeholder 7">
            <a:extLst>
              <a:ext uri="{FF2B5EF4-FFF2-40B4-BE49-F238E27FC236}">
                <a16:creationId xmlns:a16="http://schemas.microsoft.com/office/drawing/2014/main" id="{7866ADAB-2129-487E-AE80-358CEC3A22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AAB4E-6088-42F4-B21A-C723DDFD2D02}"/>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1329090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1F68-BCFC-4B11-AC95-BCE139FCF6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BA2DF9-7F70-4C3C-B724-15861227468F}"/>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4" name="Footer Placeholder 3">
            <a:extLst>
              <a:ext uri="{FF2B5EF4-FFF2-40B4-BE49-F238E27FC236}">
                <a16:creationId xmlns:a16="http://schemas.microsoft.com/office/drawing/2014/main" id="{D159BBDD-011A-4281-8E93-08ACAF5C1B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7AC0F4-ED21-458F-A76C-0E7BA9394A65}"/>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69884527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A1DF6-70D5-4F46-9BB8-2AF9FB4A7421}"/>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3" name="Footer Placeholder 2">
            <a:extLst>
              <a:ext uri="{FF2B5EF4-FFF2-40B4-BE49-F238E27FC236}">
                <a16:creationId xmlns:a16="http://schemas.microsoft.com/office/drawing/2014/main" id="{EC0A24B4-EAA5-4B7F-AE42-84B45486A0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13FCF3-D6CA-4010-877F-6AC1BBD8BB9A}"/>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427445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E47F2-8C93-46BD-9698-169C23B2B18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8B2A077-4D9C-4D35-86F9-21665E301D7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C8C18A-64D9-4DCD-B1A9-E02E528510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F2310FD-7228-4E8F-9CCC-73204CDD47F4}"/>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6" name="Footer Placeholder 5">
            <a:extLst>
              <a:ext uri="{FF2B5EF4-FFF2-40B4-BE49-F238E27FC236}">
                <a16:creationId xmlns:a16="http://schemas.microsoft.com/office/drawing/2014/main" id="{EAF364C1-538B-48C8-8622-E0C1345B5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2F6EE4-DC23-459C-989C-15BE9BD010A2}"/>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42699969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85573-1AA6-4A86-9455-4B1E9B4ED0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EB18E-864D-499F-995E-D56984BB19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EA959-21AD-451B-AA61-5155F2825814}"/>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5" name="Footer Placeholder 4">
            <a:extLst>
              <a:ext uri="{FF2B5EF4-FFF2-40B4-BE49-F238E27FC236}">
                <a16:creationId xmlns:a16="http://schemas.microsoft.com/office/drawing/2014/main" id="{779E2F3B-2040-4E6B-B00E-C3D437F1F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631CB-7F04-4EF6-834A-D4C8FF8DC9F4}"/>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2775707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D931-3C80-4844-9072-EB3ED9E7CD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32BB8EA-1695-404D-873D-7C3DB3CF3F0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B024CE6-4BAC-46D0-87F6-E461B41519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E5CD11D-9F98-4E49-B338-7E7BEA386041}"/>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6" name="Footer Placeholder 5">
            <a:extLst>
              <a:ext uri="{FF2B5EF4-FFF2-40B4-BE49-F238E27FC236}">
                <a16:creationId xmlns:a16="http://schemas.microsoft.com/office/drawing/2014/main" id="{B6FAB37A-EB54-4EF9-939F-6E5AC3BAC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DDAC8A-F22D-4DD4-9CDC-5DDB12A01C50}"/>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180888197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7109-5401-4C4E-A7B1-CADD9DC385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4A4B80-3E5A-4A86-A252-67E9403A6C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9C02A-9EE1-44A3-B087-B61D09628B93}"/>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5" name="Footer Placeholder 4">
            <a:extLst>
              <a:ext uri="{FF2B5EF4-FFF2-40B4-BE49-F238E27FC236}">
                <a16:creationId xmlns:a16="http://schemas.microsoft.com/office/drawing/2014/main" id="{8CD8B9F5-741B-42EE-969B-D2C93D132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4333B-9866-4302-8CD6-9F734DC67397}"/>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1860250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8F2E3-F123-4FE1-B109-1A50EA9E6F5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A2D852-D6FC-4F74-BE86-7F228066621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596D0-8AB4-4268-980D-0FE313146EE1}"/>
              </a:ext>
            </a:extLst>
          </p:cNvPr>
          <p:cNvSpPr>
            <a:spLocks noGrp="1"/>
          </p:cNvSpPr>
          <p:nvPr>
            <p:ph type="dt" sz="half" idx="10"/>
          </p:nvPr>
        </p:nvSpPr>
        <p:spPr/>
        <p:txBody>
          <a:bodyPr/>
          <a:lstStyle/>
          <a:p>
            <a:fld id="{7D5918F0-18F8-4116-883F-FFD5F092D5B4}" type="datetimeFigureOut">
              <a:rPr lang="en-US" smtClean="0"/>
              <a:t>5/31/2024</a:t>
            </a:fld>
            <a:endParaRPr lang="en-US"/>
          </a:p>
        </p:txBody>
      </p:sp>
      <p:sp>
        <p:nvSpPr>
          <p:cNvPr id="5" name="Footer Placeholder 4">
            <a:extLst>
              <a:ext uri="{FF2B5EF4-FFF2-40B4-BE49-F238E27FC236}">
                <a16:creationId xmlns:a16="http://schemas.microsoft.com/office/drawing/2014/main" id="{464E54FF-C0DA-4FB1-B726-18D4953E0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B2FDD-22A7-477A-A03D-C2ABF8BE0D24}"/>
              </a:ext>
            </a:extLst>
          </p:cNvPr>
          <p:cNvSpPr>
            <a:spLocks noGrp="1"/>
          </p:cNvSpPr>
          <p:nvPr>
            <p:ph type="sldNum" sz="quarter" idx="12"/>
          </p:nvPr>
        </p:nvSpPr>
        <p:spPr/>
        <p:txBody>
          <a:bodyPr/>
          <a:lstStyle/>
          <a:p>
            <a:fld id="{24FC23EB-1799-4C3B-A6E4-139BCD4D2C73}" type="slidenum">
              <a:rPr lang="en-US" smtClean="0"/>
              <a:t>‹nº›</a:t>
            </a:fld>
            <a:endParaRPr lang="en-US"/>
          </a:p>
        </p:txBody>
      </p:sp>
    </p:spTree>
    <p:extLst>
      <p:ext uri="{BB962C8B-B14F-4D97-AF65-F5344CB8AC3E}">
        <p14:creationId xmlns:p14="http://schemas.microsoft.com/office/powerpoint/2010/main" val="2590166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lvl1pPr>
              <a:defRPr/>
            </a:lvl1pPr>
          </a:lstStyle>
          <a:p>
            <a:pPr>
              <a:defRPr/>
            </a:pPr>
            <a:fld id="{EE8D34B8-42FF-45C2-A818-41C6F5C2D5C6}" type="datetime1">
              <a:rPr lang="en-US"/>
              <a:pPr>
                <a:defRPr/>
              </a:pPr>
              <a:t>5/31/2024</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lvl1pPr>
              <a:defRPr/>
            </a:lvl1pPr>
          </a:lstStyle>
          <a:p>
            <a:pPr>
              <a:defRPr/>
            </a:pPr>
            <a:r>
              <a:rPr lang="en-US"/>
              <a:t>Arcila Presentations 2008</a:t>
            </a: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lvl1pPr>
              <a:defRPr>
                <a:latin typeface="Arial" pitchFamily="34" charset="0"/>
              </a:defRPr>
            </a:lvl1pPr>
          </a:lstStyle>
          <a:p>
            <a:pPr>
              <a:defRPr/>
            </a:pPr>
            <a:fld id="{5A507165-C5B5-411A-974A-A89B1199E309}" type="slidenum">
              <a:rPr lang="en-US"/>
              <a:pPr>
                <a:defRPr/>
              </a:pPr>
              <a:t>‹nº›</a:t>
            </a:fld>
            <a:endParaRPr lang="en-US"/>
          </a:p>
        </p:txBody>
      </p:sp>
    </p:spTree>
    <p:extLst>
      <p:ext uri="{BB962C8B-B14F-4D97-AF65-F5344CB8AC3E}">
        <p14:creationId xmlns:p14="http://schemas.microsoft.com/office/powerpoint/2010/main" val="3327544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 (b)">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57200" y="205979"/>
            <a:ext cx="8229600" cy="857250"/>
          </a:xfrm>
          <a:prstGeom prst="rect">
            <a:avLst/>
          </a:prstGeom>
        </p:spPr>
        <p:txBody>
          <a:bodyPr/>
          <a:lstStyle/>
          <a:p>
            <a:r>
              <a:rPr lang="en-US"/>
              <a:t>Click to edit Master title style</a:t>
            </a:r>
            <a:endParaRPr lang="de-DE" dirty="0"/>
          </a:p>
        </p:txBody>
      </p:sp>
      <p:sp>
        <p:nvSpPr>
          <p:cNvPr id="3" name="Fußzeilenplatzhalter 2"/>
          <p:cNvSpPr>
            <a:spLocks noGrp="1"/>
          </p:cNvSpPr>
          <p:nvPr>
            <p:ph type="ftr" sz="quarter" idx="10"/>
          </p:nvPr>
        </p:nvSpPr>
        <p:spPr bwMode="gray">
          <a:xfrm>
            <a:off x="3124200" y="4767264"/>
            <a:ext cx="2895600" cy="273844"/>
          </a:xfrm>
          <a:prstGeom prst="rect">
            <a:avLst/>
          </a:prstGeom>
        </p:spPr>
        <p:txBody>
          <a:bodyPr/>
          <a:lstStyle/>
          <a:p>
            <a:r>
              <a:rPr lang="de-DE"/>
              <a:t>Title, Location, Date</a:t>
            </a:r>
            <a:endParaRPr lang="de-DE" dirty="0"/>
          </a:p>
        </p:txBody>
      </p:sp>
      <p:sp>
        <p:nvSpPr>
          <p:cNvPr id="4" name="Foliennummernplatzhalter 3"/>
          <p:cNvSpPr>
            <a:spLocks noGrp="1"/>
          </p:cNvSpPr>
          <p:nvPr>
            <p:ph type="sldNum" sz="quarter" idx="11"/>
          </p:nvPr>
        </p:nvSpPr>
        <p:spPr bwMode="gray">
          <a:xfrm>
            <a:off x="6553200" y="4767264"/>
            <a:ext cx="2133600" cy="273844"/>
          </a:xfrm>
          <a:prstGeom prst="rect">
            <a:avLst/>
          </a:prstGeom>
        </p:spPr>
        <p:txBody>
          <a:bodyPr/>
          <a:lstStyle/>
          <a:p>
            <a:fld id="{3FD05BC5-4F98-4326-8033-BEF3F8361EDB}" type="slidenum">
              <a:rPr lang="de-DE" smtClean="0"/>
              <a:pPr/>
              <a:t>‹nº›</a:t>
            </a:fld>
            <a:endParaRPr lang="de-DE"/>
          </a:p>
        </p:txBody>
      </p:sp>
      <p:sp>
        <p:nvSpPr>
          <p:cNvPr id="8" name="Textplatzhalter 7"/>
          <p:cNvSpPr>
            <a:spLocks noGrp="1"/>
          </p:cNvSpPr>
          <p:nvPr>
            <p:ph type="body" sz="quarter" idx="12"/>
          </p:nvPr>
        </p:nvSpPr>
        <p:spPr bwMode="gray">
          <a:xfrm>
            <a:off x="1331915" y="733425"/>
            <a:ext cx="7563483" cy="216000"/>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953985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2" indent="0" algn="ctr">
              <a:buNone/>
              <a:defRPr sz="1500"/>
            </a:lvl2pPr>
            <a:lvl3pPr marL="685805" indent="0" algn="ctr">
              <a:buNone/>
              <a:defRPr sz="1350"/>
            </a:lvl3pPr>
            <a:lvl4pPr marL="1028707" indent="0" algn="ctr">
              <a:buNone/>
              <a:defRPr sz="1200"/>
            </a:lvl4pPr>
            <a:lvl5pPr marL="1371609" indent="0" algn="ctr">
              <a:buNone/>
              <a:defRPr sz="1200"/>
            </a:lvl5pPr>
            <a:lvl6pPr marL="1714511" indent="0" algn="ctr">
              <a:buNone/>
              <a:defRPr sz="1200"/>
            </a:lvl6pPr>
            <a:lvl7pPr marL="2057414" indent="0" algn="ctr">
              <a:buNone/>
              <a:defRPr sz="1200"/>
            </a:lvl7pPr>
            <a:lvl8pPr marL="2400316" indent="0" algn="ctr">
              <a:buNone/>
              <a:defRPr sz="1200"/>
            </a:lvl8pPr>
            <a:lvl9pPr marL="2743218"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5B9876-8574-9746-2903-81D64147102A}"/>
              </a:ext>
            </a:extLst>
          </p:cNvPr>
          <p:cNvSpPr>
            <a:spLocks noGrp="1"/>
          </p:cNvSpPr>
          <p:nvPr>
            <p:ph type="dt" sz="half" idx="10"/>
          </p:nvPr>
        </p:nvSpPr>
        <p:spPr/>
        <p:txBody>
          <a:bodyPr/>
          <a:lstStyle>
            <a:lvl1pPr>
              <a:defRPr/>
            </a:lvl1pPr>
          </a:lstStyle>
          <a:p>
            <a:pPr>
              <a:defRPr/>
            </a:pPr>
            <a:fld id="{704B37EF-D900-4DE1-A828-A06E757546D7}" type="datetimeFigureOut">
              <a:rPr lang="en-US"/>
              <a:pPr>
                <a:defRPr/>
              </a:pPr>
              <a:t>5/31/2024</a:t>
            </a:fld>
            <a:endParaRPr lang="en-US"/>
          </a:p>
        </p:txBody>
      </p:sp>
      <p:sp>
        <p:nvSpPr>
          <p:cNvPr id="5" name="Footer Placeholder 4">
            <a:extLst>
              <a:ext uri="{FF2B5EF4-FFF2-40B4-BE49-F238E27FC236}">
                <a16:creationId xmlns:a16="http://schemas.microsoft.com/office/drawing/2014/main" id="{78DBC4DF-CAD6-12E0-E34C-EFBBADB918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BAF317-E3A3-6D68-F725-A26DE25E53F6}"/>
              </a:ext>
            </a:extLst>
          </p:cNvPr>
          <p:cNvSpPr>
            <a:spLocks noGrp="1"/>
          </p:cNvSpPr>
          <p:nvPr>
            <p:ph type="sldNum" sz="quarter" idx="12"/>
          </p:nvPr>
        </p:nvSpPr>
        <p:spPr/>
        <p:txBody>
          <a:bodyPr/>
          <a:lstStyle>
            <a:lvl1pPr>
              <a:defRPr/>
            </a:lvl1pPr>
          </a:lstStyle>
          <a:p>
            <a:pPr>
              <a:defRPr/>
            </a:pPr>
            <a:fld id="{A43FB535-9F02-48B4-A5A2-450739368AB3}" type="slidenum">
              <a:rPr lang="en-US"/>
              <a:pPr>
                <a:defRPr/>
              </a:pPr>
              <a:t>‹nº›</a:t>
            </a:fld>
            <a:endParaRPr lang="en-US"/>
          </a:p>
        </p:txBody>
      </p:sp>
    </p:spTree>
    <p:extLst>
      <p:ext uri="{BB962C8B-B14F-4D97-AF65-F5344CB8AC3E}">
        <p14:creationId xmlns:p14="http://schemas.microsoft.com/office/powerpoint/2010/main" val="2040384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D84496E-31D2-2677-BBCD-4F34F4EDEB02}"/>
              </a:ext>
            </a:extLst>
          </p:cNvPr>
          <p:cNvSpPr>
            <a:spLocks noGrp="1"/>
          </p:cNvSpPr>
          <p:nvPr>
            <p:ph type="dt" sz="half" idx="10"/>
          </p:nvPr>
        </p:nvSpPr>
        <p:spPr/>
        <p:txBody>
          <a:bodyPr/>
          <a:lstStyle>
            <a:lvl1pPr>
              <a:defRPr/>
            </a:lvl1pPr>
          </a:lstStyle>
          <a:p>
            <a:pPr>
              <a:defRPr/>
            </a:pPr>
            <a:fld id="{00597DD8-27CC-4657-9297-5F437E55EEC1}" type="datetimeFigureOut">
              <a:rPr lang="en-US"/>
              <a:pPr>
                <a:defRPr/>
              </a:pPr>
              <a:t>5/31/2024</a:t>
            </a:fld>
            <a:endParaRPr lang="en-US"/>
          </a:p>
        </p:txBody>
      </p:sp>
      <p:sp>
        <p:nvSpPr>
          <p:cNvPr id="5" name="Footer Placeholder 4">
            <a:extLst>
              <a:ext uri="{FF2B5EF4-FFF2-40B4-BE49-F238E27FC236}">
                <a16:creationId xmlns:a16="http://schemas.microsoft.com/office/drawing/2014/main" id="{6F938167-B710-2A8B-2E68-332F60DB86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A29E32-9683-B7E1-4613-5C48DF6F4DED}"/>
              </a:ext>
            </a:extLst>
          </p:cNvPr>
          <p:cNvSpPr>
            <a:spLocks noGrp="1"/>
          </p:cNvSpPr>
          <p:nvPr>
            <p:ph type="sldNum" sz="quarter" idx="12"/>
          </p:nvPr>
        </p:nvSpPr>
        <p:spPr/>
        <p:txBody>
          <a:bodyPr/>
          <a:lstStyle>
            <a:lvl1pPr>
              <a:defRPr/>
            </a:lvl1pPr>
          </a:lstStyle>
          <a:p>
            <a:pPr>
              <a:defRPr/>
            </a:pPr>
            <a:fld id="{FC63EFB2-A006-480A-B507-21CF837C929A}" type="slidenum">
              <a:rPr lang="en-US"/>
              <a:pPr>
                <a:defRPr/>
              </a:pPr>
              <a:t>‹nº›</a:t>
            </a:fld>
            <a:endParaRPr lang="en-US"/>
          </a:p>
        </p:txBody>
      </p:sp>
    </p:spTree>
    <p:extLst>
      <p:ext uri="{BB962C8B-B14F-4D97-AF65-F5344CB8AC3E}">
        <p14:creationId xmlns:p14="http://schemas.microsoft.com/office/powerpoint/2010/main" val="222123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2" indent="0">
              <a:buNone/>
              <a:defRPr sz="1500">
                <a:solidFill>
                  <a:schemeClr val="tx1">
                    <a:tint val="75000"/>
                  </a:schemeClr>
                </a:solidFill>
              </a:defRPr>
            </a:lvl2pPr>
            <a:lvl3pPr marL="685805" indent="0">
              <a:buNone/>
              <a:defRPr sz="1350">
                <a:solidFill>
                  <a:schemeClr val="tx1">
                    <a:tint val="75000"/>
                  </a:schemeClr>
                </a:solidFill>
              </a:defRPr>
            </a:lvl3pPr>
            <a:lvl4pPr marL="1028707" indent="0">
              <a:buNone/>
              <a:defRPr sz="1200">
                <a:solidFill>
                  <a:schemeClr val="tx1">
                    <a:tint val="75000"/>
                  </a:schemeClr>
                </a:solidFill>
              </a:defRPr>
            </a:lvl4pPr>
            <a:lvl5pPr marL="1371609" indent="0">
              <a:buNone/>
              <a:defRPr sz="1200">
                <a:solidFill>
                  <a:schemeClr val="tx1">
                    <a:tint val="75000"/>
                  </a:schemeClr>
                </a:solidFill>
              </a:defRPr>
            </a:lvl5pPr>
            <a:lvl6pPr marL="1714511" indent="0">
              <a:buNone/>
              <a:defRPr sz="1200">
                <a:solidFill>
                  <a:schemeClr val="tx1">
                    <a:tint val="75000"/>
                  </a:schemeClr>
                </a:solidFill>
              </a:defRPr>
            </a:lvl6pPr>
            <a:lvl7pPr marL="2057414" indent="0">
              <a:buNone/>
              <a:defRPr sz="1200">
                <a:solidFill>
                  <a:schemeClr val="tx1">
                    <a:tint val="75000"/>
                  </a:schemeClr>
                </a:solidFill>
              </a:defRPr>
            </a:lvl7pPr>
            <a:lvl8pPr marL="2400316" indent="0">
              <a:buNone/>
              <a:defRPr sz="1200">
                <a:solidFill>
                  <a:schemeClr val="tx1">
                    <a:tint val="75000"/>
                  </a:schemeClr>
                </a:solidFill>
              </a:defRPr>
            </a:lvl8pPr>
            <a:lvl9pPr marL="274321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8EEACB-16E6-C7CB-46C2-25270DD0CFCF}"/>
              </a:ext>
            </a:extLst>
          </p:cNvPr>
          <p:cNvSpPr>
            <a:spLocks noGrp="1"/>
          </p:cNvSpPr>
          <p:nvPr>
            <p:ph type="dt" sz="half" idx="10"/>
          </p:nvPr>
        </p:nvSpPr>
        <p:spPr/>
        <p:txBody>
          <a:bodyPr/>
          <a:lstStyle>
            <a:lvl1pPr>
              <a:defRPr/>
            </a:lvl1pPr>
          </a:lstStyle>
          <a:p>
            <a:pPr>
              <a:defRPr/>
            </a:pPr>
            <a:fld id="{ADDF2A97-AE6F-40C0-B56D-7107CF68CB3D}" type="datetimeFigureOut">
              <a:rPr lang="en-US"/>
              <a:pPr>
                <a:defRPr/>
              </a:pPr>
              <a:t>5/31/2024</a:t>
            </a:fld>
            <a:endParaRPr lang="en-US"/>
          </a:p>
        </p:txBody>
      </p:sp>
      <p:sp>
        <p:nvSpPr>
          <p:cNvPr id="5" name="Footer Placeholder 4">
            <a:extLst>
              <a:ext uri="{FF2B5EF4-FFF2-40B4-BE49-F238E27FC236}">
                <a16:creationId xmlns:a16="http://schemas.microsoft.com/office/drawing/2014/main" id="{18CA9ACE-60B3-1A3E-C784-0CB37ED0B6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FF2AF5-E492-DC86-2905-B8F7F763EE16}"/>
              </a:ext>
            </a:extLst>
          </p:cNvPr>
          <p:cNvSpPr>
            <a:spLocks noGrp="1"/>
          </p:cNvSpPr>
          <p:nvPr>
            <p:ph type="sldNum" sz="quarter" idx="12"/>
          </p:nvPr>
        </p:nvSpPr>
        <p:spPr/>
        <p:txBody>
          <a:bodyPr/>
          <a:lstStyle>
            <a:lvl1pPr>
              <a:defRPr/>
            </a:lvl1pPr>
          </a:lstStyle>
          <a:p>
            <a:pPr>
              <a:defRPr/>
            </a:pPr>
            <a:fld id="{B100F537-EFD8-45DA-BAEB-EC99EF02F2C4}" type="slidenum">
              <a:rPr lang="en-US"/>
              <a:pPr>
                <a:defRPr/>
              </a:pPr>
              <a:t>‹nº›</a:t>
            </a:fld>
            <a:endParaRPr lang="en-US"/>
          </a:p>
        </p:txBody>
      </p:sp>
    </p:spTree>
    <p:extLst>
      <p:ext uri="{BB962C8B-B14F-4D97-AF65-F5344CB8AC3E}">
        <p14:creationId xmlns:p14="http://schemas.microsoft.com/office/powerpoint/2010/main" val="1105927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86C4AF7-F6D9-85B3-984B-6B415F95DC4D}"/>
              </a:ext>
            </a:extLst>
          </p:cNvPr>
          <p:cNvSpPr>
            <a:spLocks noGrp="1"/>
          </p:cNvSpPr>
          <p:nvPr>
            <p:ph type="dt" sz="half" idx="10"/>
          </p:nvPr>
        </p:nvSpPr>
        <p:spPr/>
        <p:txBody>
          <a:bodyPr/>
          <a:lstStyle>
            <a:lvl1pPr>
              <a:defRPr/>
            </a:lvl1pPr>
          </a:lstStyle>
          <a:p>
            <a:pPr>
              <a:defRPr/>
            </a:pPr>
            <a:fld id="{05C99498-0C14-4526-975F-C82D75D2D3D3}" type="datetimeFigureOut">
              <a:rPr lang="en-US"/>
              <a:pPr>
                <a:defRPr/>
              </a:pPr>
              <a:t>5/31/2024</a:t>
            </a:fld>
            <a:endParaRPr lang="en-US"/>
          </a:p>
        </p:txBody>
      </p:sp>
      <p:sp>
        <p:nvSpPr>
          <p:cNvPr id="6" name="Footer Placeholder 4">
            <a:extLst>
              <a:ext uri="{FF2B5EF4-FFF2-40B4-BE49-F238E27FC236}">
                <a16:creationId xmlns:a16="http://schemas.microsoft.com/office/drawing/2014/main" id="{B4F1B479-CA32-E4AB-601D-75A9DC03D7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C6E3A6-C234-C6B4-0AE8-9B2384D9171A}"/>
              </a:ext>
            </a:extLst>
          </p:cNvPr>
          <p:cNvSpPr>
            <a:spLocks noGrp="1"/>
          </p:cNvSpPr>
          <p:nvPr>
            <p:ph type="sldNum" sz="quarter" idx="12"/>
          </p:nvPr>
        </p:nvSpPr>
        <p:spPr/>
        <p:txBody>
          <a:bodyPr/>
          <a:lstStyle>
            <a:lvl1pPr>
              <a:defRPr/>
            </a:lvl1pPr>
          </a:lstStyle>
          <a:p>
            <a:pPr>
              <a:defRPr/>
            </a:pPr>
            <a:fld id="{702D846F-E159-4391-AC57-D11CEE6AC3DE}" type="slidenum">
              <a:rPr lang="en-US"/>
              <a:pPr>
                <a:defRPr/>
              </a:pPr>
              <a:t>‹nº›</a:t>
            </a:fld>
            <a:endParaRPr lang="en-US"/>
          </a:p>
        </p:txBody>
      </p:sp>
    </p:spTree>
    <p:extLst>
      <p:ext uri="{BB962C8B-B14F-4D97-AF65-F5344CB8AC3E}">
        <p14:creationId xmlns:p14="http://schemas.microsoft.com/office/powerpoint/2010/main" val="2532022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85ECF46-0053-416B-B0F7-404FBE03D7BD}"/>
              </a:ext>
            </a:extLst>
          </p:cNvPr>
          <p:cNvSpPr>
            <a:spLocks noGrp="1"/>
          </p:cNvSpPr>
          <p:nvPr>
            <p:ph type="dt" sz="half" idx="10"/>
          </p:nvPr>
        </p:nvSpPr>
        <p:spPr/>
        <p:txBody>
          <a:bodyPr/>
          <a:lstStyle>
            <a:lvl1pPr>
              <a:defRPr/>
            </a:lvl1pPr>
          </a:lstStyle>
          <a:p>
            <a:pPr>
              <a:defRPr/>
            </a:pPr>
            <a:fld id="{D66883FF-105C-4533-9815-7A6AAE95CDF7}" type="datetimeFigureOut">
              <a:rPr lang="en-US"/>
              <a:pPr>
                <a:defRPr/>
              </a:pPr>
              <a:t>5/31/2024</a:t>
            </a:fld>
            <a:endParaRPr lang="en-US"/>
          </a:p>
        </p:txBody>
      </p:sp>
      <p:sp>
        <p:nvSpPr>
          <p:cNvPr id="8" name="Footer Placeholder 4">
            <a:extLst>
              <a:ext uri="{FF2B5EF4-FFF2-40B4-BE49-F238E27FC236}">
                <a16:creationId xmlns:a16="http://schemas.microsoft.com/office/drawing/2014/main" id="{E63A6C5A-D0E6-DF48-F5EF-203F7F4C99D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8A1EF36-BB86-1BA0-7600-1A7A644FE2D1}"/>
              </a:ext>
            </a:extLst>
          </p:cNvPr>
          <p:cNvSpPr>
            <a:spLocks noGrp="1"/>
          </p:cNvSpPr>
          <p:nvPr>
            <p:ph type="sldNum" sz="quarter" idx="12"/>
          </p:nvPr>
        </p:nvSpPr>
        <p:spPr/>
        <p:txBody>
          <a:bodyPr/>
          <a:lstStyle>
            <a:lvl1pPr>
              <a:defRPr/>
            </a:lvl1pPr>
          </a:lstStyle>
          <a:p>
            <a:pPr>
              <a:defRPr/>
            </a:pPr>
            <a:fld id="{70935FAC-FBBF-4BC2-A891-556A52EB24B4}" type="slidenum">
              <a:rPr lang="en-US"/>
              <a:pPr>
                <a:defRPr/>
              </a:pPr>
              <a:t>‹nº›</a:t>
            </a:fld>
            <a:endParaRPr lang="en-US"/>
          </a:p>
        </p:txBody>
      </p:sp>
    </p:spTree>
    <p:extLst>
      <p:ext uri="{BB962C8B-B14F-4D97-AF65-F5344CB8AC3E}">
        <p14:creationId xmlns:p14="http://schemas.microsoft.com/office/powerpoint/2010/main" val="412850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0E44-812A-48E8-A345-3945B344EC9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360B8AC-4D8C-44E9-9C31-727E174BC9C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3AE9D-77D1-4F8E-B127-B8460EC67088}"/>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5" name="Footer Placeholder 4">
            <a:extLst>
              <a:ext uri="{FF2B5EF4-FFF2-40B4-BE49-F238E27FC236}">
                <a16:creationId xmlns:a16="http://schemas.microsoft.com/office/drawing/2014/main" id="{8B662D37-1CA9-4627-AC2F-7D94BE214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C48D3-C19A-4DEF-9C03-8266E31C79F5}"/>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3912738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C0425AA-6721-7985-201B-10B10DA36465}"/>
              </a:ext>
            </a:extLst>
          </p:cNvPr>
          <p:cNvSpPr>
            <a:spLocks noGrp="1"/>
          </p:cNvSpPr>
          <p:nvPr>
            <p:ph type="dt" sz="half" idx="10"/>
          </p:nvPr>
        </p:nvSpPr>
        <p:spPr/>
        <p:txBody>
          <a:bodyPr/>
          <a:lstStyle>
            <a:lvl1pPr>
              <a:defRPr/>
            </a:lvl1pPr>
          </a:lstStyle>
          <a:p>
            <a:pPr>
              <a:defRPr/>
            </a:pPr>
            <a:fld id="{DB731C57-1657-4FA3-8A65-8D9DB023FB91}" type="datetimeFigureOut">
              <a:rPr lang="en-US"/>
              <a:pPr>
                <a:defRPr/>
              </a:pPr>
              <a:t>5/31/2024</a:t>
            </a:fld>
            <a:endParaRPr lang="en-US"/>
          </a:p>
        </p:txBody>
      </p:sp>
      <p:sp>
        <p:nvSpPr>
          <p:cNvPr id="4" name="Footer Placeholder 4">
            <a:extLst>
              <a:ext uri="{FF2B5EF4-FFF2-40B4-BE49-F238E27FC236}">
                <a16:creationId xmlns:a16="http://schemas.microsoft.com/office/drawing/2014/main" id="{CEB57203-D8EE-A816-3A81-C0A1FCBA42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61F0023-72F3-2B1F-3F1F-9B8E98F64B87}"/>
              </a:ext>
            </a:extLst>
          </p:cNvPr>
          <p:cNvSpPr>
            <a:spLocks noGrp="1"/>
          </p:cNvSpPr>
          <p:nvPr>
            <p:ph type="sldNum" sz="quarter" idx="12"/>
          </p:nvPr>
        </p:nvSpPr>
        <p:spPr/>
        <p:txBody>
          <a:bodyPr/>
          <a:lstStyle>
            <a:lvl1pPr>
              <a:defRPr/>
            </a:lvl1pPr>
          </a:lstStyle>
          <a:p>
            <a:pPr>
              <a:defRPr/>
            </a:pPr>
            <a:fld id="{26BBE034-0D76-406F-8BF0-659D1E820135}" type="slidenum">
              <a:rPr lang="en-US"/>
              <a:pPr>
                <a:defRPr/>
              </a:pPr>
              <a:t>‹nº›</a:t>
            </a:fld>
            <a:endParaRPr lang="en-US"/>
          </a:p>
        </p:txBody>
      </p:sp>
    </p:spTree>
    <p:extLst>
      <p:ext uri="{BB962C8B-B14F-4D97-AF65-F5344CB8AC3E}">
        <p14:creationId xmlns:p14="http://schemas.microsoft.com/office/powerpoint/2010/main" val="4192945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F9B12B-95A2-9113-B655-B2381B4988AD}"/>
              </a:ext>
            </a:extLst>
          </p:cNvPr>
          <p:cNvSpPr>
            <a:spLocks noGrp="1"/>
          </p:cNvSpPr>
          <p:nvPr>
            <p:ph type="dt" sz="half" idx="10"/>
          </p:nvPr>
        </p:nvSpPr>
        <p:spPr/>
        <p:txBody>
          <a:bodyPr/>
          <a:lstStyle>
            <a:lvl1pPr>
              <a:defRPr/>
            </a:lvl1pPr>
          </a:lstStyle>
          <a:p>
            <a:pPr>
              <a:defRPr/>
            </a:pPr>
            <a:fld id="{1CFB2878-C04D-4EB1-8F31-F8D514E2AC35}" type="datetimeFigureOut">
              <a:rPr lang="en-US"/>
              <a:pPr>
                <a:defRPr/>
              </a:pPr>
              <a:t>5/31/2024</a:t>
            </a:fld>
            <a:endParaRPr lang="en-US"/>
          </a:p>
        </p:txBody>
      </p:sp>
      <p:sp>
        <p:nvSpPr>
          <p:cNvPr id="3" name="Footer Placeholder 4">
            <a:extLst>
              <a:ext uri="{FF2B5EF4-FFF2-40B4-BE49-F238E27FC236}">
                <a16:creationId xmlns:a16="http://schemas.microsoft.com/office/drawing/2014/main" id="{45B2D4B3-76B1-3015-E2F8-E150191A1A1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3088C1-DAEC-256F-BCED-2E09CB8BC181}"/>
              </a:ext>
            </a:extLst>
          </p:cNvPr>
          <p:cNvSpPr>
            <a:spLocks noGrp="1"/>
          </p:cNvSpPr>
          <p:nvPr>
            <p:ph type="sldNum" sz="quarter" idx="12"/>
          </p:nvPr>
        </p:nvSpPr>
        <p:spPr/>
        <p:txBody>
          <a:bodyPr/>
          <a:lstStyle>
            <a:lvl1pPr>
              <a:defRPr/>
            </a:lvl1pPr>
          </a:lstStyle>
          <a:p>
            <a:pPr>
              <a:defRPr/>
            </a:pPr>
            <a:fld id="{A9FA1D1F-3E75-4D7B-87A1-A7F4AD5F7F06}" type="slidenum">
              <a:rPr lang="en-US"/>
              <a:pPr>
                <a:defRPr/>
              </a:pPr>
              <a:t>‹nº›</a:t>
            </a:fld>
            <a:endParaRPr lang="en-US"/>
          </a:p>
        </p:txBody>
      </p:sp>
    </p:spTree>
    <p:extLst>
      <p:ext uri="{BB962C8B-B14F-4D97-AF65-F5344CB8AC3E}">
        <p14:creationId xmlns:p14="http://schemas.microsoft.com/office/powerpoint/2010/main" val="3273084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2" indent="0">
              <a:buNone/>
              <a:defRPr sz="1050"/>
            </a:lvl2pPr>
            <a:lvl3pPr marL="685805" indent="0">
              <a:buNone/>
              <a:defRPr sz="900"/>
            </a:lvl3pPr>
            <a:lvl4pPr marL="1028707" indent="0">
              <a:buNone/>
              <a:defRPr sz="750"/>
            </a:lvl4pPr>
            <a:lvl5pPr marL="1371609" indent="0">
              <a:buNone/>
              <a:defRPr sz="750"/>
            </a:lvl5pPr>
            <a:lvl6pPr marL="1714511" indent="0">
              <a:buNone/>
              <a:defRPr sz="750"/>
            </a:lvl6pPr>
            <a:lvl7pPr marL="2057414" indent="0">
              <a:buNone/>
              <a:defRPr sz="750"/>
            </a:lvl7pPr>
            <a:lvl8pPr marL="2400316" indent="0">
              <a:buNone/>
              <a:defRPr sz="750"/>
            </a:lvl8pPr>
            <a:lvl9pPr marL="2743218"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74414D6-D8FA-87DC-4A6C-6AF3602CE62A}"/>
              </a:ext>
            </a:extLst>
          </p:cNvPr>
          <p:cNvSpPr>
            <a:spLocks noGrp="1"/>
          </p:cNvSpPr>
          <p:nvPr>
            <p:ph type="dt" sz="half" idx="10"/>
          </p:nvPr>
        </p:nvSpPr>
        <p:spPr/>
        <p:txBody>
          <a:bodyPr/>
          <a:lstStyle>
            <a:lvl1pPr>
              <a:defRPr/>
            </a:lvl1pPr>
          </a:lstStyle>
          <a:p>
            <a:pPr>
              <a:defRPr/>
            </a:pPr>
            <a:fld id="{2836845F-31F9-495D-A457-6A39B386674D}" type="datetimeFigureOut">
              <a:rPr lang="en-US"/>
              <a:pPr>
                <a:defRPr/>
              </a:pPr>
              <a:t>5/31/2024</a:t>
            </a:fld>
            <a:endParaRPr lang="en-US"/>
          </a:p>
        </p:txBody>
      </p:sp>
      <p:sp>
        <p:nvSpPr>
          <p:cNvPr id="6" name="Footer Placeholder 4">
            <a:extLst>
              <a:ext uri="{FF2B5EF4-FFF2-40B4-BE49-F238E27FC236}">
                <a16:creationId xmlns:a16="http://schemas.microsoft.com/office/drawing/2014/main" id="{EAEA7234-CE91-A880-BB28-F044097C3B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D41AB0-581B-A86A-38CA-F90BCA3F561E}"/>
              </a:ext>
            </a:extLst>
          </p:cNvPr>
          <p:cNvSpPr>
            <a:spLocks noGrp="1"/>
          </p:cNvSpPr>
          <p:nvPr>
            <p:ph type="sldNum" sz="quarter" idx="12"/>
          </p:nvPr>
        </p:nvSpPr>
        <p:spPr/>
        <p:txBody>
          <a:bodyPr/>
          <a:lstStyle>
            <a:lvl1pPr>
              <a:defRPr/>
            </a:lvl1pPr>
          </a:lstStyle>
          <a:p>
            <a:pPr>
              <a:defRPr/>
            </a:pPr>
            <a:fld id="{54225AC8-DB27-451E-8380-F6CBDC3E48D7}" type="slidenum">
              <a:rPr lang="en-US"/>
              <a:pPr>
                <a:defRPr/>
              </a:pPr>
              <a:t>‹nº›</a:t>
            </a:fld>
            <a:endParaRPr lang="en-US"/>
          </a:p>
        </p:txBody>
      </p:sp>
    </p:spTree>
    <p:extLst>
      <p:ext uri="{BB962C8B-B14F-4D97-AF65-F5344CB8AC3E}">
        <p14:creationId xmlns:p14="http://schemas.microsoft.com/office/powerpoint/2010/main" val="3852675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2" indent="0">
              <a:buNone/>
              <a:defRPr sz="2100"/>
            </a:lvl2pPr>
            <a:lvl3pPr marL="685805" indent="0">
              <a:buNone/>
              <a:defRPr sz="1800"/>
            </a:lvl3pPr>
            <a:lvl4pPr marL="1028707" indent="0">
              <a:buNone/>
              <a:defRPr sz="1500"/>
            </a:lvl4pPr>
            <a:lvl5pPr marL="1371609" indent="0">
              <a:buNone/>
              <a:defRPr sz="1500"/>
            </a:lvl5pPr>
            <a:lvl6pPr marL="1714511" indent="0">
              <a:buNone/>
              <a:defRPr sz="1500"/>
            </a:lvl6pPr>
            <a:lvl7pPr marL="2057414" indent="0">
              <a:buNone/>
              <a:defRPr sz="1500"/>
            </a:lvl7pPr>
            <a:lvl8pPr marL="2400316" indent="0">
              <a:buNone/>
              <a:defRPr sz="1500"/>
            </a:lvl8pPr>
            <a:lvl9pPr marL="2743218"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2" indent="0">
              <a:buNone/>
              <a:defRPr sz="1050"/>
            </a:lvl2pPr>
            <a:lvl3pPr marL="685805" indent="0">
              <a:buNone/>
              <a:defRPr sz="900"/>
            </a:lvl3pPr>
            <a:lvl4pPr marL="1028707" indent="0">
              <a:buNone/>
              <a:defRPr sz="750"/>
            </a:lvl4pPr>
            <a:lvl5pPr marL="1371609" indent="0">
              <a:buNone/>
              <a:defRPr sz="750"/>
            </a:lvl5pPr>
            <a:lvl6pPr marL="1714511" indent="0">
              <a:buNone/>
              <a:defRPr sz="750"/>
            </a:lvl6pPr>
            <a:lvl7pPr marL="2057414" indent="0">
              <a:buNone/>
              <a:defRPr sz="750"/>
            </a:lvl7pPr>
            <a:lvl8pPr marL="2400316" indent="0">
              <a:buNone/>
              <a:defRPr sz="750"/>
            </a:lvl8pPr>
            <a:lvl9pPr marL="2743218"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82162AD-4549-1424-9DE2-A1E3A0D249B7}"/>
              </a:ext>
            </a:extLst>
          </p:cNvPr>
          <p:cNvSpPr>
            <a:spLocks noGrp="1"/>
          </p:cNvSpPr>
          <p:nvPr>
            <p:ph type="dt" sz="half" idx="10"/>
          </p:nvPr>
        </p:nvSpPr>
        <p:spPr/>
        <p:txBody>
          <a:bodyPr/>
          <a:lstStyle>
            <a:lvl1pPr>
              <a:defRPr/>
            </a:lvl1pPr>
          </a:lstStyle>
          <a:p>
            <a:pPr>
              <a:defRPr/>
            </a:pPr>
            <a:fld id="{A9C5DB26-F6A2-48DD-94A3-985BE9B67CD3}" type="datetimeFigureOut">
              <a:rPr lang="en-US"/>
              <a:pPr>
                <a:defRPr/>
              </a:pPr>
              <a:t>5/31/2024</a:t>
            </a:fld>
            <a:endParaRPr lang="en-US"/>
          </a:p>
        </p:txBody>
      </p:sp>
      <p:sp>
        <p:nvSpPr>
          <p:cNvPr id="6" name="Footer Placeholder 4">
            <a:extLst>
              <a:ext uri="{FF2B5EF4-FFF2-40B4-BE49-F238E27FC236}">
                <a16:creationId xmlns:a16="http://schemas.microsoft.com/office/drawing/2014/main" id="{3B8EDBAD-1C64-C9DC-EE03-8F3018CDFA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BD2395-9AFC-EC5D-6FFD-B62B1BD9B018}"/>
              </a:ext>
            </a:extLst>
          </p:cNvPr>
          <p:cNvSpPr>
            <a:spLocks noGrp="1"/>
          </p:cNvSpPr>
          <p:nvPr>
            <p:ph type="sldNum" sz="quarter" idx="12"/>
          </p:nvPr>
        </p:nvSpPr>
        <p:spPr/>
        <p:txBody>
          <a:bodyPr/>
          <a:lstStyle>
            <a:lvl1pPr>
              <a:defRPr/>
            </a:lvl1pPr>
          </a:lstStyle>
          <a:p>
            <a:pPr>
              <a:defRPr/>
            </a:pPr>
            <a:fld id="{B40DEA8C-0AB6-4BF8-B3B9-F44D6D31D6D1}" type="slidenum">
              <a:rPr lang="en-US"/>
              <a:pPr>
                <a:defRPr/>
              </a:pPr>
              <a:t>‹nº›</a:t>
            </a:fld>
            <a:endParaRPr lang="en-US"/>
          </a:p>
        </p:txBody>
      </p:sp>
    </p:spTree>
    <p:extLst>
      <p:ext uri="{BB962C8B-B14F-4D97-AF65-F5344CB8AC3E}">
        <p14:creationId xmlns:p14="http://schemas.microsoft.com/office/powerpoint/2010/main" val="4210379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72121A-49C8-9626-7567-3011D6F2B2BE}"/>
              </a:ext>
            </a:extLst>
          </p:cNvPr>
          <p:cNvSpPr>
            <a:spLocks noGrp="1"/>
          </p:cNvSpPr>
          <p:nvPr>
            <p:ph type="dt" sz="half" idx="10"/>
          </p:nvPr>
        </p:nvSpPr>
        <p:spPr/>
        <p:txBody>
          <a:bodyPr/>
          <a:lstStyle>
            <a:lvl1pPr>
              <a:defRPr/>
            </a:lvl1pPr>
          </a:lstStyle>
          <a:p>
            <a:pPr>
              <a:defRPr/>
            </a:pPr>
            <a:fld id="{D349DF80-DB12-4C09-8DEA-6936A7B9445B}" type="datetimeFigureOut">
              <a:rPr lang="en-US"/>
              <a:pPr>
                <a:defRPr/>
              </a:pPr>
              <a:t>5/31/2024</a:t>
            </a:fld>
            <a:endParaRPr lang="en-US"/>
          </a:p>
        </p:txBody>
      </p:sp>
      <p:sp>
        <p:nvSpPr>
          <p:cNvPr id="5" name="Footer Placeholder 4">
            <a:extLst>
              <a:ext uri="{FF2B5EF4-FFF2-40B4-BE49-F238E27FC236}">
                <a16:creationId xmlns:a16="http://schemas.microsoft.com/office/drawing/2014/main" id="{7FBD1725-94D2-BBB4-B243-BD308798E1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C729D8-3479-1BF5-EAB2-86F3FFD32EB4}"/>
              </a:ext>
            </a:extLst>
          </p:cNvPr>
          <p:cNvSpPr>
            <a:spLocks noGrp="1"/>
          </p:cNvSpPr>
          <p:nvPr>
            <p:ph type="sldNum" sz="quarter" idx="12"/>
          </p:nvPr>
        </p:nvSpPr>
        <p:spPr/>
        <p:txBody>
          <a:bodyPr/>
          <a:lstStyle>
            <a:lvl1pPr>
              <a:defRPr/>
            </a:lvl1pPr>
          </a:lstStyle>
          <a:p>
            <a:pPr>
              <a:defRPr/>
            </a:pPr>
            <a:fld id="{6186DA2D-FFE8-4B2E-A679-26B826120E1D}" type="slidenum">
              <a:rPr lang="en-US"/>
              <a:pPr>
                <a:defRPr/>
              </a:pPr>
              <a:t>‹nº›</a:t>
            </a:fld>
            <a:endParaRPr lang="en-US"/>
          </a:p>
        </p:txBody>
      </p:sp>
    </p:spTree>
    <p:extLst>
      <p:ext uri="{BB962C8B-B14F-4D97-AF65-F5344CB8AC3E}">
        <p14:creationId xmlns:p14="http://schemas.microsoft.com/office/powerpoint/2010/main" val="2706381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A2AC3B5-5185-F079-6BFD-5BBCA96CFFE7}"/>
              </a:ext>
            </a:extLst>
          </p:cNvPr>
          <p:cNvSpPr>
            <a:spLocks noGrp="1"/>
          </p:cNvSpPr>
          <p:nvPr>
            <p:ph type="dt" sz="half" idx="10"/>
          </p:nvPr>
        </p:nvSpPr>
        <p:spPr/>
        <p:txBody>
          <a:bodyPr/>
          <a:lstStyle>
            <a:lvl1pPr>
              <a:defRPr/>
            </a:lvl1pPr>
          </a:lstStyle>
          <a:p>
            <a:pPr>
              <a:defRPr/>
            </a:pPr>
            <a:fld id="{0BE1A129-B42F-4BDA-BE07-D665B4E25FBC}" type="datetimeFigureOut">
              <a:rPr lang="en-US"/>
              <a:pPr>
                <a:defRPr/>
              </a:pPr>
              <a:t>5/31/2024</a:t>
            </a:fld>
            <a:endParaRPr lang="en-US"/>
          </a:p>
        </p:txBody>
      </p:sp>
      <p:sp>
        <p:nvSpPr>
          <p:cNvPr id="5" name="Footer Placeholder 4">
            <a:extLst>
              <a:ext uri="{FF2B5EF4-FFF2-40B4-BE49-F238E27FC236}">
                <a16:creationId xmlns:a16="http://schemas.microsoft.com/office/drawing/2014/main" id="{4E0654F7-F3F8-B22A-3CC5-37D858C012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A8B220-23EE-E30D-3FD7-E362306EA544}"/>
              </a:ext>
            </a:extLst>
          </p:cNvPr>
          <p:cNvSpPr>
            <a:spLocks noGrp="1"/>
          </p:cNvSpPr>
          <p:nvPr>
            <p:ph type="sldNum" sz="quarter" idx="12"/>
          </p:nvPr>
        </p:nvSpPr>
        <p:spPr/>
        <p:txBody>
          <a:bodyPr/>
          <a:lstStyle>
            <a:lvl1pPr>
              <a:defRPr/>
            </a:lvl1pPr>
          </a:lstStyle>
          <a:p>
            <a:pPr>
              <a:defRPr/>
            </a:pPr>
            <a:fld id="{C79F86C6-98AA-46C3-95B4-9B54383AB48F}" type="slidenum">
              <a:rPr lang="en-US"/>
              <a:pPr>
                <a:defRPr/>
              </a:pPr>
              <a:t>‹nº›</a:t>
            </a:fld>
            <a:endParaRPr lang="en-US"/>
          </a:p>
        </p:txBody>
      </p:sp>
    </p:spTree>
    <p:extLst>
      <p:ext uri="{BB962C8B-B14F-4D97-AF65-F5344CB8AC3E}">
        <p14:creationId xmlns:p14="http://schemas.microsoft.com/office/powerpoint/2010/main" val="841539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2E0FC7-B327-4E13-784D-2261DC6FBB7F}"/>
              </a:ext>
            </a:extLst>
          </p:cNvPr>
          <p:cNvSpPr/>
          <p:nvPr/>
        </p:nvSpPr>
        <p:spPr>
          <a:xfrm>
            <a:off x="0" y="4686612"/>
            <a:ext cx="9144000" cy="45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 name="Rectangle 3">
            <a:extLst>
              <a:ext uri="{FF2B5EF4-FFF2-40B4-BE49-F238E27FC236}">
                <a16:creationId xmlns:a16="http://schemas.microsoft.com/office/drawing/2014/main" id="{C7EEFF99-4D9C-DC0B-C791-83991EAA5025}"/>
              </a:ext>
            </a:extLst>
          </p:cNvPr>
          <p:cNvSpPr/>
          <p:nvPr userDrawn="1"/>
        </p:nvSpPr>
        <p:spPr>
          <a:xfrm>
            <a:off x="-9721" y="4334496"/>
            <a:ext cx="9153721" cy="810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 name="Rectangle 4">
            <a:extLst>
              <a:ext uri="{FF2B5EF4-FFF2-40B4-BE49-F238E27FC236}">
                <a16:creationId xmlns:a16="http://schemas.microsoft.com/office/drawing/2014/main" id="{A66D39D3-21EC-2821-A239-09F8CE2F2496}"/>
              </a:ext>
            </a:extLst>
          </p:cNvPr>
          <p:cNvSpPr/>
          <p:nvPr/>
        </p:nvSpPr>
        <p:spPr>
          <a:xfrm>
            <a:off x="9722" y="2765090"/>
            <a:ext cx="9144000" cy="572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a:xfrm>
            <a:off x="1825987" y="2822704"/>
            <a:ext cx="7315200" cy="1511790"/>
          </a:xfrm>
          <a:solidFill>
            <a:srgbClr val="0069B5"/>
          </a:solidFill>
        </p:spPr>
        <p:txBody>
          <a:bodyPr/>
          <a:lstStyle>
            <a:lvl1pPr algn="l">
              <a:defRPr sz="3200" b="1" cap="none" baseline="0">
                <a:solidFill>
                  <a:schemeClr val="bg1"/>
                </a:solidFill>
              </a:defRPr>
            </a:lvl1pPr>
          </a:lstStyle>
          <a:p>
            <a:r>
              <a:rPr lang="en-US" dirty="0"/>
              <a:t>Click to edit Master title style</a:t>
            </a:r>
          </a:p>
        </p:txBody>
      </p:sp>
      <p:sp>
        <p:nvSpPr>
          <p:cNvPr id="6" name="Date Placeholder 2">
            <a:extLst>
              <a:ext uri="{FF2B5EF4-FFF2-40B4-BE49-F238E27FC236}">
                <a16:creationId xmlns:a16="http://schemas.microsoft.com/office/drawing/2014/main" id="{A4568408-AA50-48DE-E828-E51D119710BE}"/>
              </a:ext>
            </a:extLst>
          </p:cNvPr>
          <p:cNvSpPr>
            <a:spLocks noGrp="1"/>
          </p:cNvSpPr>
          <p:nvPr>
            <p:ph type="dt" sz="half" idx="10"/>
          </p:nvPr>
        </p:nvSpPr>
        <p:spPr/>
        <p:txBody>
          <a:bodyPr/>
          <a:lstStyle>
            <a:lvl1pPr>
              <a:defRPr/>
            </a:lvl1pPr>
          </a:lstStyle>
          <a:p>
            <a:pPr>
              <a:defRPr/>
            </a:pPr>
            <a:fld id="{07B75B36-BDF4-47AC-B25E-06D83AD40E99}" type="datetime1">
              <a:rPr lang="en-US"/>
              <a:pPr>
                <a:defRPr/>
              </a:pPr>
              <a:t>5/31/2024</a:t>
            </a:fld>
            <a:endParaRPr lang="en-US" dirty="0"/>
          </a:p>
        </p:txBody>
      </p:sp>
      <p:sp>
        <p:nvSpPr>
          <p:cNvPr id="7" name="Footer Placeholder 3">
            <a:extLst>
              <a:ext uri="{FF2B5EF4-FFF2-40B4-BE49-F238E27FC236}">
                <a16:creationId xmlns:a16="http://schemas.microsoft.com/office/drawing/2014/main" id="{E14D3711-D2D7-5460-7D19-A86B5266E1FD}"/>
              </a:ext>
            </a:extLst>
          </p:cNvPr>
          <p:cNvSpPr>
            <a:spLocks noGrp="1"/>
          </p:cNvSpPr>
          <p:nvPr>
            <p:ph type="ftr" sz="quarter" idx="11"/>
          </p:nvPr>
        </p:nvSpPr>
        <p:spPr/>
        <p:txBody>
          <a:bodyPr/>
          <a:lstStyle>
            <a:lvl1pPr>
              <a:defRPr dirty="0"/>
            </a:lvl1pPr>
          </a:lstStyle>
          <a:p>
            <a:pPr>
              <a:defRPr/>
            </a:pPr>
            <a:r>
              <a:rPr lang="en-US"/>
              <a:t>Confidential and proprietary information.</a:t>
            </a:r>
          </a:p>
          <a:p>
            <a:pPr>
              <a:defRPr/>
            </a:pPr>
            <a:r>
              <a:rPr lang="en-US"/>
              <a:t>Unauthorized use, replication, or dissemination is prohibited.</a:t>
            </a:r>
          </a:p>
        </p:txBody>
      </p:sp>
      <p:sp>
        <p:nvSpPr>
          <p:cNvPr id="8" name="Slide Number Placeholder 4">
            <a:extLst>
              <a:ext uri="{FF2B5EF4-FFF2-40B4-BE49-F238E27FC236}">
                <a16:creationId xmlns:a16="http://schemas.microsoft.com/office/drawing/2014/main" id="{B7B3DEDA-F942-C65B-6F21-9FC3BEDC4BFC}"/>
              </a:ext>
            </a:extLst>
          </p:cNvPr>
          <p:cNvSpPr>
            <a:spLocks noGrp="1"/>
          </p:cNvSpPr>
          <p:nvPr>
            <p:ph type="sldNum" sz="quarter" idx="12"/>
          </p:nvPr>
        </p:nvSpPr>
        <p:spPr/>
        <p:txBody>
          <a:bodyPr/>
          <a:lstStyle>
            <a:lvl1pPr>
              <a:defRPr/>
            </a:lvl1pPr>
          </a:lstStyle>
          <a:p>
            <a:pPr>
              <a:defRPr/>
            </a:pPr>
            <a:fld id="{2AE845BE-C97E-4AB8-9E62-6CCC0AD0D24A}" type="slidenum">
              <a:rPr lang="en-US"/>
              <a:pPr>
                <a:defRPr/>
              </a:pPr>
              <a:t>‹nº›</a:t>
            </a:fld>
            <a:endParaRPr lang="en-US" dirty="0"/>
          </a:p>
        </p:txBody>
      </p:sp>
    </p:spTree>
    <p:extLst>
      <p:ext uri="{BB962C8B-B14F-4D97-AF65-F5344CB8AC3E}">
        <p14:creationId xmlns:p14="http://schemas.microsoft.com/office/powerpoint/2010/main" val="3635239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Style slide layout">
    <p:spTree>
      <p:nvGrpSpPr>
        <p:cNvPr id="1" name=""/>
        <p:cNvGrpSpPr/>
        <p:nvPr/>
      </p:nvGrpSpPr>
      <p:grpSpPr>
        <a:xfrm>
          <a:off x="0" y="0"/>
          <a:ext cx="0" cy="0"/>
          <a:chOff x="0" y="0"/>
          <a:chExt cx="0" cy="0"/>
        </a:xfrm>
      </p:grpSpPr>
      <p:sp>
        <p:nvSpPr>
          <p:cNvPr id="4" name="Picture Placeholder 3"/>
          <p:cNvSpPr>
            <a:spLocks noGrp="1"/>
          </p:cNvSpPr>
          <p:nvPr>
            <p:ph type="pic" sz="quarter" idx="42"/>
          </p:nvPr>
        </p:nvSpPr>
        <p:spPr>
          <a:xfrm>
            <a:off x="2120837" y="2174138"/>
            <a:ext cx="893126" cy="1464725"/>
          </a:xfrm>
          <a:custGeom>
            <a:avLst/>
            <a:gdLst>
              <a:gd name="connsiteX0" fmla="*/ 0 w 1190833"/>
              <a:gd name="connsiteY0" fmla="*/ 0 h 1952967"/>
              <a:gd name="connsiteX1" fmla="*/ 1190833 w 1190833"/>
              <a:gd name="connsiteY1" fmla="*/ 0 h 1952967"/>
              <a:gd name="connsiteX2" fmla="*/ 1190833 w 1190833"/>
              <a:gd name="connsiteY2" fmla="*/ 1952967 h 1952967"/>
              <a:gd name="connsiteX3" fmla="*/ 0 w 1190833"/>
              <a:gd name="connsiteY3" fmla="*/ 1952967 h 1952967"/>
            </a:gdLst>
            <a:ahLst/>
            <a:cxnLst>
              <a:cxn ang="0">
                <a:pos x="connsiteX0" y="connsiteY0"/>
              </a:cxn>
              <a:cxn ang="0">
                <a:pos x="connsiteX1" y="connsiteY1"/>
              </a:cxn>
              <a:cxn ang="0">
                <a:pos x="connsiteX2" y="connsiteY2"/>
              </a:cxn>
              <a:cxn ang="0">
                <a:pos x="connsiteX3" y="connsiteY3"/>
              </a:cxn>
            </a:cxnLst>
            <a:rect l="l" t="t" r="r" b="b"/>
            <a:pathLst>
              <a:path w="1190833" h="1952967">
                <a:moveTo>
                  <a:pt x="0" y="0"/>
                </a:moveTo>
                <a:lnTo>
                  <a:pt x="1190833" y="0"/>
                </a:lnTo>
                <a:lnTo>
                  <a:pt x="1190833" y="1952967"/>
                </a:lnTo>
                <a:lnTo>
                  <a:pt x="0" y="1952967"/>
                </a:lnTo>
                <a:close/>
              </a:path>
            </a:pathLst>
          </a:custGeom>
          <a:solidFill>
            <a:schemeClr val="bg1">
              <a:lumMod val="95000"/>
            </a:schemeClr>
          </a:solidFill>
        </p:spPr>
        <p:txBody>
          <a:bodyPr wrap="square" anchor="ctr">
            <a:noAutofit/>
          </a:bodyPr>
          <a:lstStyle>
            <a:lvl1pPr marL="0" marR="0" indent="0" algn="ctr" defTabSz="685871"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lvl="0"/>
            <a:r>
              <a:rPr lang="en-US" altLang="ko-KR" noProof="0"/>
              <a:t>Click icon to add picture</a:t>
            </a:r>
            <a:endParaRPr lang="ko-KR" altLang="en-US" noProof="0"/>
          </a:p>
        </p:txBody>
      </p:sp>
    </p:spTree>
    <p:extLst>
      <p:ext uri="{BB962C8B-B14F-4D97-AF65-F5344CB8AC3E}">
        <p14:creationId xmlns:p14="http://schemas.microsoft.com/office/powerpoint/2010/main" val="2994679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noAutofit/>
          </a:bodyPr>
          <a:lstStyle>
            <a:lvl1pPr marL="457189" lvl="0" indent="-380990">
              <a:spcBef>
                <a:spcPts val="600"/>
              </a:spcBef>
              <a:spcAft>
                <a:spcPts val="0"/>
              </a:spcAft>
              <a:buSzPts val="2400"/>
              <a:buChar char="▪"/>
              <a:defRPr/>
            </a:lvl1pPr>
            <a:lvl2pPr marL="914378" lvl="1" indent="-380990">
              <a:spcBef>
                <a:spcPts val="0"/>
              </a:spcBef>
              <a:spcAft>
                <a:spcPts val="0"/>
              </a:spcAft>
              <a:buSzPts val="2400"/>
              <a:buChar char="▫"/>
              <a:defRPr/>
            </a:lvl2pPr>
            <a:lvl3pPr marL="1371566" lvl="2" indent="-380990">
              <a:spcBef>
                <a:spcPts val="0"/>
              </a:spcBef>
              <a:spcAft>
                <a:spcPts val="0"/>
              </a:spcAft>
              <a:buSzPts val="2400"/>
              <a:buChar char="▫"/>
              <a:defRPr/>
            </a:lvl3pPr>
            <a:lvl4pPr marL="1828754" lvl="3" indent="-380990">
              <a:spcBef>
                <a:spcPts val="0"/>
              </a:spcBef>
              <a:spcAft>
                <a:spcPts val="0"/>
              </a:spcAft>
              <a:buSzPts val="2400"/>
              <a:buChar char="▫"/>
              <a:defRPr/>
            </a:lvl4pPr>
            <a:lvl5pPr marL="2285943" lvl="4" indent="-380990">
              <a:spcBef>
                <a:spcPts val="0"/>
              </a:spcBef>
              <a:spcAft>
                <a:spcPts val="0"/>
              </a:spcAft>
              <a:buSzPts val="2400"/>
              <a:buChar char="▫"/>
              <a:defRPr/>
            </a:lvl5pPr>
            <a:lvl6pPr marL="2743132" lvl="5" indent="-380990">
              <a:spcBef>
                <a:spcPts val="0"/>
              </a:spcBef>
              <a:spcAft>
                <a:spcPts val="0"/>
              </a:spcAft>
              <a:buSzPts val="2400"/>
              <a:buChar char="▫"/>
              <a:defRPr/>
            </a:lvl6pPr>
            <a:lvl7pPr marL="3200320" lvl="6" indent="-380990">
              <a:spcBef>
                <a:spcPts val="0"/>
              </a:spcBef>
              <a:spcAft>
                <a:spcPts val="0"/>
              </a:spcAft>
              <a:buSzPts val="2400"/>
              <a:buChar char="●"/>
              <a:defRPr/>
            </a:lvl7pPr>
            <a:lvl8pPr marL="3657509" lvl="7" indent="-380990">
              <a:spcBef>
                <a:spcPts val="0"/>
              </a:spcBef>
              <a:spcAft>
                <a:spcPts val="0"/>
              </a:spcAft>
              <a:buSzPts val="2400"/>
              <a:buChar char="○"/>
              <a:defRPr/>
            </a:lvl8pPr>
            <a:lvl9pPr marL="4114697" lvl="8" indent="-38099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87" name="Google Shape;1687;p5"/>
          <p:cNvGrpSpPr/>
          <p:nvPr/>
        </p:nvGrpSpPr>
        <p:grpSpPr>
          <a:xfrm rot="10800000">
            <a:off x="7682452"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89" name="Google Shape;1789;p5"/>
          <p:cNvGrpSpPr/>
          <p:nvPr/>
        </p:nvGrpSpPr>
        <p:grpSpPr>
          <a:xfrm rot="10800000">
            <a:off x="7682452"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2973128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0D81-8DA4-4EB0-930B-FACCDFC2C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8B61E-8AE6-49E7-99BB-DFDF1EB428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D9CDC-C0BB-4741-A5F7-E5C2F33D2360}"/>
              </a:ext>
            </a:extLst>
          </p:cNvPr>
          <p:cNvSpPr>
            <a:spLocks noGrp="1"/>
          </p:cNvSpPr>
          <p:nvPr>
            <p:ph type="dt" sz="half" idx="10"/>
          </p:nvPr>
        </p:nvSpPr>
        <p:spPr/>
        <p:txBody>
          <a:bodyPr/>
          <a:lstStyle/>
          <a:p>
            <a:fld id="{E6598ABE-0383-4CD6-B7F7-74129599AB19}" type="datetimeFigureOut">
              <a:rPr lang="en-US" smtClean="0"/>
              <a:t>5/31/2024</a:t>
            </a:fld>
            <a:endParaRPr lang="en-US"/>
          </a:p>
        </p:txBody>
      </p:sp>
      <p:sp>
        <p:nvSpPr>
          <p:cNvPr id="5" name="Footer Placeholder 4">
            <a:extLst>
              <a:ext uri="{FF2B5EF4-FFF2-40B4-BE49-F238E27FC236}">
                <a16:creationId xmlns:a16="http://schemas.microsoft.com/office/drawing/2014/main" id="{B20122D1-15B3-4A96-9AE4-3350213F9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CFDE6-712B-4CDC-8BB3-3F0CFF9FB099}"/>
              </a:ext>
            </a:extLst>
          </p:cNvPr>
          <p:cNvSpPr>
            <a:spLocks noGrp="1"/>
          </p:cNvSpPr>
          <p:nvPr>
            <p:ph type="sldNum" sz="quarter" idx="12"/>
          </p:nvPr>
        </p:nvSpPr>
        <p:spPr/>
        <p:txBody>
          <a:bodyPr/>
          <a:lstStyle/>
          <a:p>
            <a:fld id="{189627AB-2EA7-45E8-A258-89C10F089E26}" type="slidenum">
              <a:rPr lang="en-US" smtClean="0"/>
              <a:t>‹nº›</a:t>
            </a:fld>
            <a:endParaRPr lang="en-US"/>
          </a:p>
        </p:txBody>
      </p:sp>
    </p:spTree>
    <p:extLst>
      <p:ext uri="{BB962C8B-B14F-4D97-AF65-F5344CB8AC3E}">
        <p14:creationId xmlns:p14="http://schemas.microsoft.com/office/powerpoint/2010/main" val="4099828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B3C1-44FD-4A89-8282-D2F0B2B1B5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752DCF-F636-4741-A609-CD2FAB149FC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D529C-4C31-4F24-ADE7-05AFCB24311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D596B-C958-4269-BC4D-625538E2AC5D}"/>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6" name="Footer Placeholder 5">
            <a:extLst>
              <a:ext uri="{FF2B5EF4-FFF2-40B4-BE49-F238E27FC236}">
                <a16:creationId xmlns:a16="http://schemas.microsoft.com/office/drawing/2014/main" id="{966132A8-42F1-48C4-815C-8C9514EE0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1841A-0F1D-4F4E-8294-4216A7DAFFAB}"/>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1321053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25FF8-0905-4A26-BC82-D6D21A9C15B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0B1B3DC-39A9-417F-A5A6-FF3D29492BF6}"/>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BD61D-E3A4-4604-982E-896C6EBDF3FB}"/>
              </a:ext>
            </a:extLst>
          </p:cNvPr>
          <p:cNvSpPr>
            <a:spLocks noGrp="1"/>
          </p:cNvSpPr>
          <p:nvPr>
            <p:ph type="dt" sz="half" idx="10"/>
          </p:nvPr>
        </p:nvSpPr>
        <p:spPr/>
        <p:txBody>
          <a:bodyPr/>
          <a:lstStyle/>
          <a:p>
            <a:fld id="{E6598ABE-0383-4CD6-B7F7-74129599AB19}" type="datetimeFigureOut">
              <a:rPr lang="en-US" smtClean="0"/>
              <a:t>5/31/2024</a:t>
            </a:fld>
            <a:endParaRPr lang="en-US"/>
          </a:p>
        </p:txBody>
      </p:sp>
      <p:sp>
        <p:nvSpPr>
          <p:cNvPr id="5" name="Footer Placeholder 4">
            <a:extLst>
              <a:ext uri="{FF2B5EF4-FFF2-40B4-BE49-F238E27FC236}">
                <a16:creationId xmlns:a16="http://schemas.microsoft.com/office/drawing/2014/main" id="{06DBAC42-BA1A-4A71-A190-5DE594CBB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DCCD6-8C8C-4FB1-BA6C-0DF2F67E05DE}"/>
              </a:ext>
            </a:extLst>
          </p:cNvPr>
          <p:cNvSpPr>
            <a:spLocks noGrp="1"/>
          </p:cNvSpPr>
          <p:nvPr>
            <p:ph type="sldNum" sz="quarter" idx="12"/>
          </p:nvPr>
        </p:nvSpPr>
        <p:spPr/>
        <p:txBody>
          <a:bodyPr/>
          <a:lstStyle/>
          <a:p>
            <a:fld id="{189627AB-2EA7-45E8-A258-89C10F089E26}" type="slidenum">
              <a:rPr lang="en-US" smtClean="0"/>
              <a:t>‹nº›</a:t>
            </a:fld>
            <a:endParaRPr lang="en-US"/>
          </a:p>
        </p:txBody>
      </p:sp>
    </p:spTree>
    <p:extLst>
      <p:ext uri="{BB962C8B-B14F-4D97-AF65-F5344CB8AC3E}">
        <p14:creationId xmlns:p14="http://schemas.microsoft.com/office/powerpoint/2010/main" val="1547185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F9B12B-95A2-9113-B655-B2381B4988AD}"/>
              </a:ext>
            </a:extLst>
          </p:cNvPr>
          <p:cNvSpPr>
            <a:spLocks noGrp="1"/>
          </p:cNvSpPr>
          <p:nvPr>
            <p:ph type="dt" sz="half" idx="10"/>
          </p:nvPr>
        </p:nvSpPr>
        <p:spPr/>
        <p:txBody>
          <a:bodyPr/>
          <a:lstStyle>
            <a:lvl1pPr>
              <a:defRPr/>
            </a:lvl1pPr>
          </a:lstStyle>
          <a:p>
            <a:pPr>
              <a:defRPr/>
            </a:pPr>
            <a:fld id="{1CFB2878-C04D-4EB1-8F31-F8D514E2AC35}" type="datetimeFigureOut">
              <a:rPr lang="en-US"/>
              <a:pPr>
                <a:defRPr/>
              </a:pPr>
              <a:t>5/31/2024</a:t>
            </a:fld>
            <a:endParaRPr lang="en-US"/>
          </a:p>
        </p:txBody>
      </p:sp>
      <p:sp>
        <p:nvSpPr>
          <p:cNvPr id="3" name="Footer Placeholder 4">
            <a:extLst>
              <a:ext uri="{FF2B5EF4-FFF2-40B4-BE49-F238E27FC236}">
                <a16:creationId xmlns:a16="http://schemas.microsoft.com/office/drawing/2014/main" id="{45B2D4B3-76B1-3015-E2F8-E150191A1A1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3088C1-DAEC-256F-BCED-2E09CB8BC181}"/>
              </a:ext>
            </a:extLst>
          </p:cNvPr>
          <p:cNvSpPr>
            <a:spLocks noGrp="1"/>
          </p:cNvSpPr>
          <p:nvPr>
            <p:ph type="sldNum" sz="quarter" idx="12"/>
          </p:nvPr>
        </p:nvSpPr>
        <p:spPr/>
        <p:txBody>
          <a:bodyPr/>
          <a:lstStyle>
            <a:lvl1pPr>
              <a:defRPr/>
            </a:lvl1pPr>
          </a:lstStyle>
          <a:p>
            <a:pPr>
              <a:defRPr/>
            </a:pPr>
            <a:fld id="{A9FA1D1F-3E75-4D7B-87A1-A7F4AD5F7F06}" type="slidenum">
              <a:rPr lang="en-US"/>
              <a:pPr>
                <a:defRPr/>
              </a:pPr>
              <a:t>‹nº›</a:t>
            </a:fld>
            <a:endParaRPr lang="en-US"/>
          </a:p>
        </p:txBody>
      </p:sp>
    </p:spTree>
    <p:extLst>
      <p:ext uri="{BB962C8B-B14F-4D97-AF65-F5344CB8AC3E}">
        <p14:creationId xmlns:p14="http://schemas.microsoft.com/office/powerpoint/2010/main" val="3666693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50502" y="4447448"/>
            <a:ext cx="8239127" cy="238868"/>
          </a:xfrm>
          <a:prstGeom prst="rect">
            <a:avLst/>
          </a:prstGeom>
        </p:spPr>
        <p:txBody>
          <a:bodyPr lIns="45719" tIns="45719" rIns="45719" bIns="45719"/>
          <a:lstStyle>
            <a:lvl1pPr marL="0" indent="0" defTabSz="309563">
              <a:lnSpc>
                <a:spcPct val="100000"/>
              </a:lnSpc>
              <a:spcBef>
                <a:spcPts val="0"/>
              </a:spcBef>
              <a:buSzTx/>
              <a:buNone/>
              <a:defRPr sz="1350" b="1"/>
            </a:lvl1pPr>
          </a:lstStyle>
          <a:p>
            <a:r>
              <a:t>Author and Date</a:t>
            </a:r>
          </a:p>
        </p:txBody>
      </p:sp>
      <p:sp>
        <p:nvSpPr>
          <p:cNvPr id="12" name="Presentation Title"/>
          <p:cNvSpPr txBox="1">
            <a:spLocks noGrp="1"/>
          </p:cNvSpPr>
          <p:nvPr>
            <p:ph type="title" hasCustomPrompt="1"/>
          </p:nvPr>
        </p:nvSpPr>
        <p:spPr>
          <a:xfrm>
            <a:off x="452436" y="965622"/>
            <a:ext cx="8239127" cy="1743076"/>
          </a:xfrm>
          <a:prstGeom prst="rect">
            <a:avLst/>
          </a:prstGeom>
        </p:spPr>
        <p:txBody>
          <a:bodyPr anchor="b"/>
          <a:lstStyle>
            <a:lvl1pPr>
              <a:defRPr sz="4350" spc="-87"/>
            </a:lvl1pPr>
          </a:lstStyle>
          <a:p>
            <a:r>
              <a:t>Presentation Title</a:t>
            </a:r>
          </a:p>
        </p:txBody>
      </p:sp>
      <p:sp>
        <p:nvSpPr>
          <p:cNvPr id="13" name="Body Level One…"/>
          <p:cNvSpPr txBox="1">
            <a:spLocks noGrp="1"/>
          </p:cNvSpPr>
          <p:nvPr>
            <p:ph type="body" sz="quarter" idx="1" hasCustomPrompt="1"/>
          </p:nvPr>
        </p:nvSpPr>
        <p:spPr>
          <a:xfrm>
            <a:off x="450504" y="2708697"/>
            <a:ext cx="8239126" cy="714376"/>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1127144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433387" y="-485775"/>
            <a:ext cx="10029825" cy="60071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452438" y="2671763"/>
            <a:ext cx="8239125" cy="1743075"/>
          </a:xfrm>
          <a:prstGeom prst="rect">
            <a:avLst/>
          </a:prstGeom>
        </p:spPr>
        <p:txBody>
          <a:bodyPr anchor="b"/>
          <a:lstStyle>
            <a:lvl1pPr>
              <a:defRPr sz="4350" spc="-87"/>
            </a:lvl1pPr>
          </a:lstStyle>
          <a:p>
            <a:r>
              <a:t>Presentation Title</a:t>
            </a:r>
          </a:p>
        </p:txBody>
      </p:sp>
      <p:sp>
        <p:nvSpPr>
          <p:cNvPr id="23" name="Author and Date"/>
          <p:cNvSpPr txBox="1">
            <a:spLocks noGrp="1"/>
          </p:cNvSpPr>
          <p:nvPr>
            <p:ph type="body" sz="quarter" idx="22" hasCustomPrompt="1"/>
          </p:nvPr>
        </p:nvSpPr>
        <p:spPr>
          <a:xfrm>
            <a:off x="452884" y="414802"/>
            <a:ext cx="8238233" cy="238868"/>
          </a:xfrm>
          <a:prstGeom prst="rect">
            <a:avLst/>
          </a:prstGeom>
        </p:spPr>
        <p:txBody>
          <a:bodyPr lIns="45719" tIns="45719" rIns="45719" bIns="45719"/>
          <a:lstStyle>
            <a:lvl1pPr marL="0" indent="0" defTabSz="309563">
              <a:lnSpc>
                <a:spcPct val="100000"/>
              </a:lnSpc>
              <a:spcBef>
                <a:spcPts val="0"/>
              </a:spcBef>
              <a:buSzTx/>
              <a:buNone/>
              <a:defRPr sz="1350" b="1"/>
            </a:lvl1pPr>
          </a:lstStyle>
          <a:p>
            <a:r>
              <a:t>Author and Date</a:t>
            </a:r>
          </a:p>
        </p:txBody>
      </p:sp>
      <p:sp>
        <p:nvSpPr>
          <p:cNvPr id="24" name="Body Level One…"/>
          <p:cNvSpPr txBox="1">
            <a:spLocks noGrp="1"/>
          </p:cNvSpPr>
          <p:nvPr>
            <p:ph type="body" sz="quarter" idx="1" hasCustomPrompt="1"/>
          </p:nvPr>
        </p:nvSpPr>
        <p:spPr>
          <a:xfrm>
            <a:off x="452438" y="4353716"/>
            <a:ext cx="8239125" cy="418857"/>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3919914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4114801" y="-76200"/>
            <a:ext cx="4554314" cy="5300663"/>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452438" y="476250"/>
            <a:ext cx="3667125" cy="220585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452438" y="2647716"/>
            <a:ext cx="3667125" cy="2019534"/>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4500563" y="4840971"/>
            <a:ext cx="208390" cy="206467"/>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8623239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1248849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8194476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452438" y="889861"/>
            <a:ext cx="3667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61" name="Body Level One…"/>
          <p:cNvSpPr txBox="1">
            <a:spLocks noGrp="1"/>
          </p:cNvSpPr>
          <p:nvPr>
            <p:ph type="body" sz="half" idx="1" hasCustomPrompt="1"/>
          </p:nvPr>
        </p:nvSpPr>
        <p:spPr>
          <a:xfrm>
            <a:off x="452438" y="1593190"/>
            <a:ext cx="3667125" cy="3096236"/>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4572000" y="-152725"/>
            <a:ext cx="4093828" cy="5458437"/>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452438" y="404812"/>
            <a:ext cx="3667125" cy="538163"/>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7260793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52436" y="1700213"/>
            <a:ext cx="8239127" cy="1743075"/>
          </a:xfrm>
          <a:prstGeom prst="rect">
            <a:avLst/>
          </a:prstGeom>
        </p:spPr>
        <p:txBody>
          <a:bodyPr anchor="ctr"/>
          <a:lstStyle>
            <a:lvl1pPr>
              <a:defRPr sz="4350" b="0" spc="-87">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4500563" y="4840971"/>
            <a:ext cx="208390" cy="206467"/>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6366098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452438" y="404813"/>
            <a:ext cx="8239125" cy="538106"/>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7930716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12FC-FF2F-4949-A4C1-0C921461D9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89FE5-03AA-48D4-8ABA-50EBDD7F9F1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58B5B71-C671-4A6E-B48F-1F954C80AD5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CF2248-F007-498A-9A9F-8C564670E72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6087939-9424-4477-AF20-29B7B684DD0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5C494C-E570-456C-A072-09205DBA9644}"/>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8" name="Footer Placeholder 7">
            <a:extLst>
              <a:ext uri="{FF2B5EF4-FFF2-40B4-BE49-F238E27FC236}">
                <a16:creationId xmlns:a16="http://schemas.microsoft.com/office/drawing/2014/main" id="{8B547D66-EAEC-42A1-8A8E-3568ACDA2A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AA4766-EA17-49FD-8772-B0865216183E}"/>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542518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52438" y="404812"/>
            <a:ext cx="8239125" cy="538163"/>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09563">
              <a:lnSpc>
                <a:spcPct val="100000"/>
              </a:lnSpc>
              <a:spcBef>
                <a:spcPts val="675"/>
              </a:spcBef>
              <a:buSzTx/>
              <a:buNone/>
              <a:defRPr sz="2063" spc="-21"/>
            </a:lvl1pPr>
            <a:lvl2pPr marL="0" indent="171450" defTabSz="309563">
              <a:lnSpc>
                <a:spcPct val="100000"/>
              </a:lnSpc>
              <a:spcBef>
                <a:spcPts val="675"/>
              </a:spcBef>
              <a:buSzTx/>
              <a:buNone/>
              <a:defRPr sz="2063" spc="-21"/>
            </a:lvl2pPr>
            <a:lvl3pPr marL="0" indent="342900" defTabSz="309563">
              <a:lnSpc>
                <a:spcPct val="100000"/>
              </a:lnSpc>
              <a:spcBef>
                <a:spcPts val="675"/>
              </a:spcBef>
              <a:buSzTx/>
              <a:buNone/>
              <a:defRPr sz="2063" spc="-21"/>
            </a:lvl3pPr>
            <a:lvl4pPr marL="0" indent="514350" defTabSz="309563">
              <a:lnSpc>
                <a:spcPct val="100000"/>
              </a:lnSpc>
              <a:spcBef>
                <a:spcPts val="675"/>
              </a:spcBef>
              <a:buSzTx/>
              <a:buNone/>
              <a:defRPr sz="2063" spc="-21"/>
            </a:lvl4pPr>
            <a:lvl5pPr marL="0" indent="685800" defTabSz="309563">
              <a:lnSpc>
                <a:spcPct val="100000"/>
              </a:lnSpc>
              <a:spcBef>
                <a:spcPts val="675"/>
              </a:spcBef>
              <a:buSzTx/>
              <a:buNone/>
              <a:defRPr sz="2063" spc="-21"/>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7058365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452438" y="1845317"/>
            <a:ext cx="8239125" cy="1452868"/>
          </a:xfrm>
          <a:prstGeom prst="rect">
            <a:avLst/>
          </a:prstGeom>
        </p:spPr>
        <p:txBody>
          <a:bodyPr anchor="ctr"/>
          <a:lstStyle>
            <a:lvl1pPr marL="0" indent="0" algn="ctr">
              <a:lnSpc>
                <a:spcPct val="80000"/>
              </a:lnSpc>
              <a:spcBef>
                <a:spcPts val="0"/>
              </a:spcBef>
              <a:buSzTx/>
              <a:buNone/>
              <a:defRPr sz="4350" spc="-87">
                <a:latin typeface="Helvetica Neue Medium"/>
                <a:ea typeface="Helvetica Neue Medium"/>
                <a:cs typeface="Helvetica Neue Medium"/>
                <a:sym typeface="Helvetica Neue Medium"/>
              </a:defRPr>
            </a:lvl1pPr>
            <a:lvl2pPr marL="0" indent="171450" algn="ctr">
              <a:lnSpc>
                <a:spcPct val="80000"/>
              </a:lnSpc>
              <a:spcBef>
                <a:spcPts val="0"/>
              </a:spcBef>
              <a:buSzTx/>
              <a:buNone/>
              <a:defRPr sz="4350" spc="-87">
                <a:latin typeface="Helvetica Neue Medium"/>
                <a:ea typeface="Helvetica Neue Medium"/>
                <a:cs typeface="Helvetica Neue Medium"/>
                <a:sym typeface="Helvetica Neue Medium"/>
              </a:defRPr>
            </a:lvl2pPr>
            <a:lvl3pPr marL="0" indent="342900" algn="ctr">
              <a:lnSpc>
                <a:spcPct val="80000"/>
              </a:lnSpc>
              <a:spcBef>
                <a:spcPts val="0"/>
              </a:spcBef>
              <a:buSzTx/>
              <a:buNone/>
              <a:defRPr sz="4350" spc="-87">
                <a:latin typeface="Helvetica Neue Medium"/>
                <a:ea typeface="Helvetica Neue Medium"/>
                <a:cs typeface="Helvetica Neue Medium"/>
                <a:sym typeface="Helvetica Neue Medium"/>
              </a:defRPr>
            </a:lvl3pPr>
            <a:lvl4pPr marL="0" indent="514350" algn="ctr">
              <a:lnSpc>
                <a:spcPct val="80000"/>
              </a:lnSpc>
              <a:spcBef>
                <a:spcPts val="0"/>
              </a:spcBef>
              <a:buSzTx/>
              <a:buNone/>
              <a:defRPr sz="4350" spc="-87">
                <a:latin typeface="Helvetica Neue Medium"/>
                <a:ea typeface="Helvetica Neue Medium"/>
                <a:cs typeface="Helvetica Neue Medium"/>
                <a:sym typeface="Helvetica Neue Medium"/>
              </a:defRPr>
            </a:lvl4pPr>
            <a:lvl5pPr marL="0" indent="685800" algn="ctr">
              <a:lnSpc>
                <a:spcPct val="80000"/>
              </a:lnSpc>
              <a:spcBef>
                <a:spcPts val="0"/>
              </a:spcBef>
              <a:buSzTx/>
              <a:buNone/>
              <a:defRPr sz="4350" spc="-87">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9012943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452438" y="403473"/>
            <a:ext cx="8239125" cy="2715594"/>
          </a:xfrm>
          <a:prstGeom prst="rect">
            <a:avLst/>
          </a:prstGeom>
        </p:spPr>
        <p:txBody>
          <a:bodyPr anchor="b"/>
          <a:lstStyle>
            <a:lvl1pPr marL="0" indent="0" algn="ctr">
              <a:lnSpc>
                <a:spcPct val="80000"/>
              </a:lnSpc>
              <a:spcBef>
                <a:spcPts val="0"/>
              </a:spcBef>
              <a:buSzTx/>
              <a:buNone/>
              <a:defRPr sz="9375" b="1" spc="-94"/>
            </a:lvl1pPr>
            <a:lvl2pPr marL="0" indent="171450" algn="ctr">
              <a:lnSpc>
                <a:spcPct val="80000"/>
              </a:lnSpc>
              <a:spcBef>
                <a:spcPts val="0"/>
              </a:spcBef>
              <a:buSzTx/>
              <a:buNone/>
              <a:defRPr sz="9375" b="1" spc="-94"/>
            </a:lvl2pPr>
            <a:lvl3pPr marL="0" indent="342900" algn="ctr">
              <a:lnSpc>
                <a:spcPct val="80000"/>
              </a:lnSpc>
              <a:spcBef>
                <a:spcPts val="0"/>
              </a:spcBef>
              <a:buSzTx/>
              <a:buNone/>
              <a:defRPr sz="9375" b="1" spc="-94"/>
            </a:lvl3pPr>
            <a:lvl4pPr marL="0" indent="514350" algn="ctr">
              <a:lnSpc>
                <a:spcPct val="80000"/>
              </a:lnSpc>
              <a:spcBef>
                <a:spcPts val="0"/>
              </a:spcBef>
              <a:buSzTx/>
              <a:buNone/>
              <a:defRPr sz="9375" b="1" spc="-94"/>
            </a:lvl4pPr>
            <a:lvl5pPr marL="0" indent="685800" algn="ctr">
              <a:lnSpc>
                <a:spcPct val="80000"/>
              </a:lnSpc>
              <a:spcBef>
                <a:spcPts val="0"/>
              </a:spcBef>
              <a:buSzTx/>
              <a:buNone/>
              <a:defRPr sz="9375" b="1" spc="-94"/>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452438" y="3098317"/>
            <a:ext cx="8239125" cy="350543"/>
          </a:xfrm>
          <a:prstGeom prst="rect">
            <a:avLst/>
          </a:prstGeom>
        </p:spPr>
        <p:txBody>
          <a:bodyPr lIns="45719" tIns="45719" rIns="45719" bIns="45719"/>
          <a:lstStyle>
            <a:lvl1pPr marL="0" indent="0" algn="ctr" defTabSz="309563">
              <a:lnSpc>
                <a:spcPct val="100000"/>
              </a:lnSpc>
              <a:spcBef>
                <a:spcPts val="0"/>
              </a:spcBef>
              <a:buSzTx/>
              <a:buNone/>
              <a:defRPr sz="2063"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160255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911259" y="4003295"/>
            <a:ext cx="7575020" cy="238868"/>
          </a:xfrm>
          <a:prstGeom prst="rect">
            <a:avLst/>
          </a:prstGeom>
        </p:spPr>
        <p:txBody>
          <a:bodyPr lIns="45719" tIns="45719" rIns="45719" bIns="45719"/>
          <a:lstStyle>
            <a:lvl1pPr marL="0" indent="0" defTabSz="309563">
              <a:lnSpc>
                <a:spcPct val="100000"/>
              </a:lnSpc>
              <a:spcBef>
                <a:spcPts val="0"/>
              </a:spcBef>
              <a:buSzTx/>
              <a:buNone/>
              <a:defRPr sz="1350" b="1"/>
            </a:lvl1pPr>
          </a:lstStyle>
          <a:p>
            <a:r>
              <a:t>Attribution</a:t>
            </a:r>
          </a:p>
        </p:txBody>
      </p:sp>
      <p:sp>
        <p:nvSpPr>
          <p:cNvPr id="116" name="Body Level One…"/>
          <p:cNvSpPr txBox="1">
            <a:spLocks noGrp="1"/>
          </p:cNvSpPr>
          <p:nvPr>
            <p:ph type="body" sz="half" idx="1" hasCustomPrompt="1"/>
          </p:nvPr>
        </p:nvSpPr>
        <p:spPr>
          <a:xfrm>
            <a:off x="657722" y="1852448"/>
            <a:ext cx="7828558" cy="1438605"/>
          </a:xfrm>
          <a:prstGeom prst="rect">
            <a:avLst/>
          </a:prstGeom>
        </p:spPr>
        <p:txBody>
          <a:bodyPr/>
          <a:lstStyle>
            <a:lvl1pPr marL="239597" indent="-176213">
              <a:spcBef>
                <a:spcPts val="0"/>
              </a:spcBef>
              <a:buSzTx/>
              <a:buNone/>
              <a:defRPr sz="3188" spc="-64">
                <a:latin typeface="Helvetica Neue Medium"/>
                <a:ea typeface="Helvetica Neue Medium"/>
                <a:cs typeface="Helvetica Neue Medium"/>
                <a:sym typeface="Helvetica Neue Medium"/>
              </a:defRPr>
            </a:lvl1pPr>
            <a:lvl2pPr marL="239597" indent="-4763">
              <a:spcBef>
                <a:spcPts val="0"/>
              </a:spcBef>
              <a:buSzTx/>
              <a:buNone/>
              <a:defRPr sz="3188" spc="-64">
                <a:latin typeface="Helvetica Neue Medium"/>
                <a:ea typeface="Helvetica Neue Medium"/>
                <a:cs typeface="Helvetica Neue Medium"/>
                <a:sym typeface="Helvetica Neue Medium"/>
              </a:defRPr>
            </a:lvl2pPr>
            <a:lvl3pPr marL="239597" indent="166688">
              <a:spcBef>
                <a:spcPts val="0"/>
              </a:spcBef>
              <a:buSzTx/>
              <a:buNone/>
              <a:defRPr sz="3188" spc="-64">
                <a:latin typeface="Helvetica Neue Medium"/>
                <a:ea typeface="Helvetica Neue Medium"/>
                <a:cs typeface="Helvetica Neue Medium"/>
                <a:sym typeface="Helvetica Neue Medium"/>
              </a:defRPr>
            </a:lvl3pPr>
            <a:lvl4pPr marL="239597" indent="338138">
              <a:spcBef>
                <a:spcPts val="0"/>
              </a:spcBef>
              <a:buSzTx/>
              <a:buNone/>
              <a:defRPr sz="3188" spc="-64">
                <a:latin typeface="Helvetica Neue Medium"/>
                <a:ea typeface="Helvetica Neue Medium"/>
                <a:cs typeface="Helvetica Neue Medium"/>
                <a:sym typeface="Helvetica Neue Medium"/>
              </a:defRPr>
            </a:lvl4pPr>
            <a:lvl5pPr marL="239597" indent="509588">
              <a:spcBef>
                <a:spcPts val="0"/>
              </a:spcBef>
              <a:buSzTx/>
              <a:buNone/>
              <a:defRPr sz="3188" spc="-64">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5867748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5910262" y="381001"/>
            <a:ext cx="2789663" cy="223112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5062538" y="1491854"/>
            <a:ext cx="3914775" cy="4556318"/>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52388" y="185737"/>
            <a:ext cx="6229350" cy="4672013"/>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157182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500063" y="-2071688"/>
            <a:ext cx="10144125" cy="81153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extLst>
      <p:ext uri="{BB962C8B-B14F-4D97-AF65-F5344CB8AC3E}">
        <p14:creationId xmlns:p14="http://schemas.microsoft.com/office/powerpoint/2010/main" val="421655000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4806141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46" b="1" i="0">
                <a:solidFill>
                  <a:srgbClr val="231F2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a:xfrm>
            <a:off x="4603155" y="4941975"/>
            <a:ext cx="105798" cy="103875"/>
          </a:xfrm>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770832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149929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73824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2B1E-59A2-481C-A66A-49B22B7122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362EDF-B405-4E72-BCDB-3FB87B20E891}"/>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4" name="Footer Placeholder 3">
            <a:extLst>
              <a:ext uri="{FF2B5EF4-FFF2-40B4-BE49-F238E27FC236}">
                <a16:creationId xmlns:a16="http://schemas.microsoft.com/office/drawing/2014/main" id="{CAA8A54C-7F80-4A4A-8DCA-E2B35E23A4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7D4BA-1974-4E26-9DB3-15A7A5737CCE}"/>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3437811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963746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876363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4870667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71457"/>
          </a:xfrm>
          <a:prstGeom prst="rect">
            <a:avLst/>
          </a:prstGeom>
        </p:spPr>
        <p:txBody>
          <a:bodyPr wrap="square" lIns="0" tIns="0" rIns="0" bIns="0">
            <a:spAutoFit/>
          </a:bodyPr>
          <a:lstStyle>
            <a:lvl1pPr>
              <a:defRPr sz="1114" b="1" i="0">
                <a:solidFill>
                  <a:srgbClr val="231F20"/>
                </a:solidFill>
                <a:latin typeface="Arial"/>
                <a:cs typeface="Arial"/>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4328639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854" y="-18309"/>
            <a:ext cx="772012" cy="171457"/>
          </a:xfrm>
        </p:spPr>
        <p:txBody>
          <a:bodyPr lIns="0" tIns="0" rIns="0" bIns="0"/>
          <a:lstStyle>
            <a:lvl1pPr>
              <a:defRPr sz="1114" b="1" i="0">
                <a:solidFill>
                  <a:srgbClr val="231F2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83821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2854" y="-18309"/>
            <a:ext cx="772012" cy="171457"/>
          </a:xfrm>
        </p:spPr>
        <p:txBody>
          <a:bodyPr lIns="0" tIns="0" rIns="0" bIns="0"/>
          <a:lstStyle>
            <a:lvl1pPr>
              <a:defRPr sz="1114" b="1" i="0">
                <a:solidFill>
                  <a:srgbClr val="231F20"/>
                </a:solidFill>
                <a:latin typeface="Arial"/>
                <a:cs typeface="Arial"/>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561312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2854" y="-18309"/>
            <a:ext cx="772012" cy="171457"/>
          </a:xfrm>
        </p:spPr>
        <p:txBody>
          <a:bodyPr lIns="0" tIns="0" rIns="0" bIns="0"/>
          <a:lstStyle>
            <a:lvl1pPr>
              <a:defRPr sz="1114" b="1" i="0">
                <a:solidFill>
                  <a:srgbClr val="231F2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73135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013301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 name="Rectangle 2"/>
          <p:cNvSpPr/>
          <p:nvPr/>
        </p:nvSpPr>
        <p:spPr>
          <a:xfrm>
            <a:off x="16328" y="46863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0" y="2914650"/>
            <a:ext cx="9144000" cy="571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0" y="1714500"/>
            <a:ext cx="9144000" cy="571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1845128" y="1771650"/>
            <a:ext cx="7315200" cy="1143000"/>
          </a:xfrm>
          <a:solidFill>
            <a:srgbClr val="0069B5"/>
          </a:solidFill>
        </p:spPr>
        <p:txBody>
          <a:bodyPr>
            <a:normAutofit/>
          </a:bodyPr>
          <a:lstStyle>
            <a:lvl1pPr algn="l">
              <a:defRPr sz="3200" b="1" cap="none" baseline="0">
                <a:solidFill>
                  <a:schemeClr val="bg1"/>
                </a:solidFill>
              </a:defRPr>
            </a:lvl1pPr>
          </a:lstStyle>
          <a:p>
            <a:r>
              <a:rPr lang="en-US" dirty="0"/>
              <a:t>Click to edit Master title style</a:t>
            </a:r>
          </a:p>
        </p:txBody>
      </p:sp>
      <p:sp>
        <p:nvSpPr>
          <p:cNvPr id="8" name="Date Placeholder 2"/>
          <p:cNvSpPr>
            <a:spLocks noGrp="1"/>
          </p:cNvSpPr>
          <p:nvPr>
            <p:ph type="dt" sz="half" idx="10"/>
          </p:nvPr>
        </p:nvSpPr>
        <p:spPr/>
        <p:txBody>
          <a:bodyPr/>
          <a:lstStyle>
            <a:lvl1pPr>
              <a:defRPr/>
            </a:lvl1pPr>
          </a:lstStyle>
          <a:p>
            <a:endParaRPr lang="en-US" dirty="0"/>
          </a:p>
        </p:txBody>
      </p:sp>
      <p:sp>
        <p:nvSpPr>
          <p:cNvPr id="10" name="Slide Number Placeholder 4"/>
          <p:cNvSpPr>
            <a:spLocks noGrp="1"/>
          </p:cNvSpPr>
          <p:nvPr>
            <p:ph type="sldNum" sz="quarter" idx="12"/>
          </p:nvPr>
        </p:nvSpPr>
        <p:spPr>
          <a:xfrm>
            <a:off x="6941619" y="4777978"/>
            <a:ext cx="2057400" cy="273844"/>
          </a:xfrm>
        </p:spPr>
        <p:txBody>
          <a:bodyPr/>
          <a:lstStyle>
            <a:lvl1pPr>
              <a:defRPr/>
            </a:lvl1pPr>
          </a:lstStyle>
          <a:p>
            <a:fld id="{06B246B6-14A6-4D2A-9E30-75B7F699D9DA}" type="slidenum">
              <a:rPr lang="en-US"/>
              <a:pPr/>
              <a:t>‹nº›</a:t>
            </a:fld>
            <a:endParaRPr lang="en-US" dirty="0"/>
          </a:p>
        </p:txBody>
      </p:sp>
    </p:spTree>
    <p:extLst>
      <p:ext uri="{BB962C8B-B14F-4D97-AF65-F5344CB8AC3E}">
        <p14:creationId xmlns:p14="http://schemas.microsoft.com/office/powerpoint/2010/main" val="276814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5087-1C1B-46FD-A29A-4A7B37612D2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42FC5E-8D86-4ED7-807C-81667199412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0DC44B8-7388-4F35-85D5-CB6F7D325A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5C47B1-7088-408A-ADD8-E8F3D96FC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707EE-04B3-4A28-98B9-A83AD0F75CD9}"/>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160783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4F12C-1891-4781-A6D1-B6FB308DBB8D}"/>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3" name="Footer Placeholder 2">
            <a:extLst>
              <a:ext uri="{FF2B5EF4-FFF2-40B4-BE49-F238E27FC236}">
                <a16:creationId xmlns:a16="http://schemas.microsoft.com/office/drawing/2014/main" id="{726C683F-7BE1-4DE6-B3D5-369490804B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F117FB-3797-4E4B-B192-0F006566C0C5}"/>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4193574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7BBE-2D4E-4DD1-837F-11D8EB8B4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FD7D83-F30C-48A3-A3D7-24759181D8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C1B8C-B228-4A6E-A75D-7C5F736F7E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EAB805-D31A-4E05-8A48-E361AB18D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A1CC7-88C4-4684-8839-0FA68F2D766F}"/>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45150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192D-2F92-4064-AAE4-D40FF072C4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7812DB9-634B-4AD2-8F2B-44B040E07B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292487-C420-4F46-8F77-5845AE0FD4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9F527B1-6BBC-4E9D-9793-0C522692B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43761-DDCB-465B-A966-F191F90AE0FE}"/>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1563986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51C7-E685-4C30-AA10-A085FF2D5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395D4A-174E-4092-973F-026DBE6C854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CD8E3B-3740-480C-8410-432CDBAC5E9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C6AAE2-BFC5-4FBA-88E4-14E3FEFF48C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9B9F25C-469B-49B5-A643-55A923E95D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BD778-F008-464B-814B-4E630FADB6A3}"/>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16748409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8F13-F72D-4E25-B47A-6514DA1C554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CFFE9-84B6-4C83-839D-D7B4B6474F1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4187CB8-C625-48B0-AEF0-A9DA2EE5824C}"/>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6BB485-41E6-49A4-9DE4-5D7335D30BE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2903305-A4D0-4312-96FF-54F4CA81D09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648E80-608C-46BB-9428-CA4809BD0AE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1692FE3-97B2-409A-BBBC-BDDA5E95A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C813D9-D7DA-44A9-A649-D6C6E5254EFA}"/>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4173201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7A74-1118-4B6F-A44F-1FF3FFDF98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45CD5A-C271-4A48-835B-224F0656219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E3D9911-6E7D-44EB-8916-098E32688E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6532C7-1FE9-4D92-AF71-DDBA3508E039}"/>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2396263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2E4D0-671E-4A7C-9546-5C0F4C2ECA3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02FBB10-761E-402A-9E39-0B37C3DCE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128337-4C60-4309-B308-E1E5CC012106}"/>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19812711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A16-A130-40F4-93A0-B2825AB79D9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821D47-C42F-4A11-A087-B4CDDAD8FE8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F2B04-CBE4-44F9-A693-ADFFD614CA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26E56CC-735D-4966-BEEE-4B44AC6DD0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9F5829-5215-4D38-B927-9A392DD97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92F18-7FA9-4C42-9247-99BDCB4B01F3}"/>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17604508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1C08-48BD-4A71-900E-B71DD97A2C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0C4226-0E26-4F4B-B117-27574AE71F8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F8E8A0A-01AB-49C8-9B23-7F0F7B48394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89C09ED-6C11-461E-AB54-B48B91B41CA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926DEC4-80CC-443A-A3EA-D31FAA132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3CD11-CE53-494D-A82D-289A49D859E0}"/>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3178906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2207-78C5-4D4A-997F-97ECC200CF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3934F-685E-4437-9922-8149635C92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45DD4-BBF7-4D5D-AE2E-733BF69392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709034-C981-4277-9EB3-14CACC2AE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7058-7E88-4B28-9E3B-6959267003E6}"/>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2727388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038FDE-FC7E-4051-AD9E-286AEBA4D713}"/>
              </a:ext>
            </a:extLst>
          </p:cNvPr>
          <p:cNvSpPr/>
          <p:nvPr userDrawn="1"/>
        </p:nvSpPr>
        <p:spPr>
          <a:xfrm>
            <a:off x="0" y="4866501"/>
            <a:ext cx="9144000" cy="300082"/>
          </a:xfrm>
          <a:prstGeom prst="rect">
            <a:avLst/>
          </a:prstGeom>
          <a:solidFill>
            <a:srgbClr val="0070C0"/>
          </a:solidFill>
        </p:spPr>
        <p:txBody>
          <a:bodyPr wrap="square">
            <a:spAutoFit/>
          </a:bodyPr>
          <a:lstStyle/>
          <a:p>
            <a:pPr algn="l"/>
            <a:r>
              <a:rPr lang="en-US" sz="1350" b="0" i="0" u="none" strike="noStrike" baseline="0" dirty="0">
                <a:solidFill>
                  <a:schemeClr val="bg1"/>
                </a:solidFill>
                <a:latin typeface="Gotham Bold"/>
              </a:rPr>
              <a:t>Molecular Diagnostics in Clinical Practice – October 4-5, 2019  </a:t>
            </a:r>
            <a:endParaRPr lang="en-US" sz="1050" dirty="0">
              <a:solidFill>
                <a:schemeClr val="bg1"/>
              </a:solidFill>
            </a:endParaRPr>
          </a:p>
        </p:txBody>
      </p:sp>
      <p:sp>
        <p:nvSpPr>
          <p:cNvPr id="6" name="Slide Number Placeholder 5"/>
          <p:cNvSpPr>
            <a:spLocks noGrp="1"/>
          </p:cNvSpPr>
          <p:nvPr>
            <p:ph type="sldNum" sz="quarter" idx="12"/>
          </p:nvPr>
        </p:nvSpPr>
        <p:spPr>
          <a:xfrm>
            <a:off x="6755330" y="4869657"/>
            <a:ext cx="2133600" cy="273844"/>
          </a:xfrm>
        </p:spPr>
        <p:txBody>
          <a:bodyPr/>
          <a:lstStyle>
            <a:lvl1pPr>
              <a:defRPr>
                <a:solidFill>
                  <a:schemeClr val="bg1"/>
                </a:solidFill>
              </a:defRPr>
            </a:lvl1pPr>
          </a:lstStyle>
          <a:p>
            <a:fld id="{FF20A8B9-1CD6-B441-8F57-7937ED2E4F97}" type="slidenum">
              <a:rPr lang="en-US" smtClean="0"/>
              <a:pPr/>
              <a:t>‹nº›</a:t>
            </a:fld>
            <a:endParaRPr lang="en-US" dirty="0"/>
          </a:p>
        </p:txBody>
      </p:sp>
    </p:spTree>
    <p:extLst>
      <p:ext uri="{BB962C8B-B14F-4D97-AF65-F5344CB8AC3E}">
        <p14:creationId xmlns:p14="http://schemas.microsoft.com/office/powerpoint/2010/main" val="388134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3E9E-DE5D-47C0-8E33-55F80CEF960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3F867E-5C33-4080-936B-7B1ABDDDB83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B2B2AF-C4B7-4DDC-9DAF-09E56AB512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9901B7-11E1-4C3D-9D06-8B04DBE0C773}"/>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6" name="Footer Placeholder 5">
            <a:extLst>
              <a:ext uri="{FF2B5EF4-FFF2-40B4-BE49-F238E27FC236}">
                <a16:creationId xmlns:a16="http://schemas.microsoft.com/office/drawing/2014/main" id="{F76BEB93-7857-4FB0-91C8-440C722A00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293AF-5345-4A42-858B-CAADB1B182EF}"/>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1963088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660379-30FD-4AB8-8323-0F3A90623B3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40C8C2-C9D3-459D-B97B-CDA30F51AA7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CB161-3CEE-428D-8D94-9574028866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CB33DB-57B4-4BD5-9C4E-3B63DD52F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7DC4E-8530-4B84-B496-D01ED9387B7A}"/>
              </a:ext>
            </a:extLst>
          </p:cNvPr>
          <p:cNvSpPr>
            <a:spLocks noGrp="1"/>
          </p:cNvSpPr>
          <p:nvPr>
            <p:ph type="sldNum" sz="quarter" idx="12"/>
          </p:nvPr>
        </p:nvSpPr>
        <p:spPr/>
        <p:txBody>
          <a:bodyPr/>
          <a:lstStyle/>
          <a:p>
            <a:fld id="{B25014C7-4C6C-484B-BF87-2528967DD4DA}" type="slidenum">
              <a:rPr lang="en-US" smtClean="0"/>
              <a:t>‹nº›</a:t>
            </a:fld>
            <a:endParaRPr lang="en-US"/>
          </a:p>
        </p:txBody>
      </p:sp>
    </p:spTree>
    <p:extLst>
      <p:ext uri="{BB962C8B-B14F-4D97-AF65-F5344CB8AC3E}">
        <p14:creationId xmlns:p14="http://schemas.microsoft.com/office/powerpoint/2010/main" val="26463905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060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53953" y="66823"/>
            <a:ext cx="8545707" cy="51392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wrap="square" numCol="1" anchorCtr="0" compatLnSpc="1">
            <a:prstTxWarp prst="textNoShape">
              <a:avLst/>
            </a:prstTxWarp>
          </a:bodyPr>
          <a:lstStyle>
            <a:lvl1pPr fontAlgn="base">
              <a:spcBef>
                <a:spcPct val="0"/>
              </a:spcBef>
              <a:spcAft>
                <a:spcPct val="0"/>
              </a:spcAft>
              <a:defRPr>
                <a:latin typeface="Corbel" charset="0"/>
                <a:ea typeface="ＭＳ Ｐゴシック" charset="0"/>
                <a:cs typeface="Corbel" charset="0"/>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485B8532-E443-FF4A-B4A4-3E3ABF1A7EF2}" type="slidenum">
              <a:rPr lang="en-US"/>
              <a:pPr/>
              <a:t>‹nº›</a:t>
            </a:fld>
            <a:endParaRPr lang="en-US"/>
          </a:p>
        </p:txBody>
      </p:sp>
    </p:spTree>
    <p:extLst>
      <p:ext uri="{BB962C8B-B14F-4D97-AF65-F5344CB8AC3E}">
        <p14:creationId xmlns:p14="http://schemas.microsoft.com/office/powerpoint/2010/main" val="40691579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Styl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16A93B-6921-4C70-8BB4-714FCAD39A32}"/>
              </a:ext>
            </a:extLst>
          </p:cNvPr>
          <p:cNvSpPr>
            <a:spLocks noGrp="1"/>
          </p:cNvSpPr>
          <p:nvPr>
            <p:ph type="pic" sz="quarter" idx="42" hasCustomPrompt="1"/>
          </p:nvPr>
        </p:nvSpPr>
        <p:spPr>
          <a:xfrm>
            <a:off x="2120837" y="2174137"/>
            <a:ext cx="893125" cy="1464725"/>
          </a:xfrm>
          <a:custGeom>
            <a:avLst/>
            <a:gdLst>
              <a:gd name="connsiteX0" fmla="*/ 0 w 1190833"/>
              <a:gd name="connsiteY0" fmla="*/ 0 h 1952967"/>
              <a:gd name="connsiteX1" fmla="*/ 1190833 w 1190833"/>
              <a:gd name="connsiteY1" fmla="*/ 0 h 1952967"/>
              <a:gd name="connsiteX2" fmla="*/ 1190833 w 1190833"/>
              <a:gd name="connsiteY2" fmla="*/ 1952967 h 1952967"/>
              <a:gd name="connsiteX3" fmla="*/ 0 w 1190833"/>
              <a:gd name="connsiteY3" fmla="*/ 1952967 h 1952967"/>
            </a:gdLst>
            <a:ahLst/>
            <a:cxnLst>
              <a:cxn ang="0">
                <a:pos x="connsiteX0" y="connsiteY0"/>
              </a:cxn>
              <a:cxn ang="0">
                <a:pos x="connsiteX1" y="connsiteY1"/>
              </a:cxn>
              <a:cxn ang="0">
                <a:pos x="connsiteX2" y="connsiteY2"/>
              </a:cxn>
              <a:cxn ang="0">
                <a:pos x="connsiteX3" y="connsiteY3"/>
              </a:cxn>
            </a:cxnLst>
            <a:rect l="l" t="t" r="r" b="b"/>
            <a:pathLst>
              <a:path w="1190833" h="1952967">
                <a:moveTo>
                  <a:pt x="0" y="0"/>
                </a:moveTo>
                <a:lnTo>
                  <a:pt x="1190833" y="0"/>
                </a:lnTo>
                <a:lnTo>
                  <a:pt x="1190833" y="1952967"/>
                </a:lnTo>
                <a:lnTo>
                  <a:pt x="0" y="1952967"/>
                </a:lnTo>
                <a:close/>
              </a:path>
            </a:pathLst>
          </a:custGeom>
          <a:solidFill>
            <a:schemeClr val="bg1">
              <a:lumMod val="95000"/>
            </a:schemeClr>
          </a:solidFill>
        </p:spPr>
        <p:txBody>
          <a:bodyPr wrap="square" anchor="ctr">
            <a:noAutofit/>
          </a:bodyPr>
          <a:lstStyle>
            <a:lvl1pPr marL="0" marR="0" indent="0" algn="ctr" defTabSz="685835"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0342634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End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CD4802-54CB-458A-9252-6A8B30C27400}"/>
              </a:ext>
            </a:extLst>
          </p:cNvPr>
          <p:cNvSpPr/>
          <p:nvPr userDrawn="1"/>
        </p:nvSpPr>
        <p:spPr>
          <a:xfrm>
            <a:off x="0" y="4866501"/>
            <a:ext cx="9144000" cy="300082"/>
          </a:xfrm>
          <a:prstGeom prst="rect">
            <a:avLst/>
          </a:prstGeom>
          <a:solidFill>
            <a:srgbClr val="0070C0"/>
          </a:solidFill>
        </p:spPr>
        <p:txBody>
          <a:bodyPr wrap="square">
            <a:spAutoFit/>
          </a:bodyPr>
          <a:lstStyle/>
          <a:p>
            <a:pPr algn="l"/>
            <a:r>
              <a:rPr lang="en-US" sz="1350" b="0" i="0" u="none" strike="noStrike" baseline="0" dirty="0">
                <a:solidFill>
                  <a:schemeClr val="bg1"/>
                </a:solidFill>
                <a:latin typeface="Gotham Bold"/>
              </a:rPr>
              <a:t>Molecular Diagnostics in Clinical Practice – October 4-5, 2019  </a:t>
            </a:r>
            <a:endParaRPr lang="en-US" sz="1050" dirty="0">
              <a:solidFill>
                <a:schemeClr val="bg1"/>
              </a:solidFill>
            </a:endParaRPr>
          </a:p>
        </p:txBody>
      </p:sp>
    </p:spTree>
    <p:extLst>
      <p:ext uri="{BB962C8B-B14F-4D97-AF65-F5344CB8AC3E}">
        <p14:creationId xmlns:p14="http://schemas.microsoft.com/office/powerpoint/2010/main" val="1035622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xfrm>
            <a:off x="6457950" y="4767264"/>
            <a:ext cx="2057400" cy="273844"/>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0196830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506254" y="2061391"/>
            <a:ext cx="6858000" cy="1203779"/>
          </a:xfrm>
          <a:prstGeom prst="rect">
            <a:avLst/>
          </a:prstGeom>
        </p:spPr>
        <p:txBody>
          <a:bodyPr anchor="t">
            <a:noAutofit/>
          </a:bodyPr>
          <a:lstStyle>
            <a:lvl1pPr algn="l">
              <a:lnSpc>
                <a:spcPts val="4601"/>
              </a:lnSpc>
              <a:defRPr sz="4601"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517684" y="339324"/>
            <a:ext cx="4171856" cy="1067995"/>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8277338" y="4554958"/>
            <a:ext cx="612795" cy="482576"/>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8308743" y="3562351"/>
            <a:ext cx="503097" cy="814388"/>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3781249"/>
            <a:ext cx="675045" cy="222824"/>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4107810"/>
            <a:ext cx="675045" cy="222703"/>
          </a:xfrm>
          <a:prstGeom prst="rect">
            <a:avLst/>
          </a:prstGeom>
        </p:spPr>
      </p:pic>
      <p:sp>
        <p:nvSpPr>
          <p:cNvPr id="16" name="Espaço Reservado para Texto 15"/>
          <p:cNvSpPr>
            <a:spLocks noGrp="1"/>
          </p:cNvSpPr>
          <p:nvPr>
            <p:ph type="body" sz="quarter" idx="10" hasCustomPrompt="1"/>
          </p:nvPr>
        </p:nvSpPr>
        <p:spPr>
          <a:xfrm>
            <a:off x="727075" y="3749676"/>
            <a:ext cx="5730875" cy="259556"/>
          </a:xfrm>
          <a:prstGeom prst="rect">
            <a:avLst/>
          </a:prstGeom>
        </p:spPr>
        <p:txBody>
          <a:bodyPr>
            <a:noAutofit/>
          </a:bodyPr>
          <a:lstStyle>
            <a:lvl1pPr marL="0" indent="0">
              <a:buNone/>
              <a:defRPr sz="215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731964" y="4070957"/>
            <a:ext cx="5730875" cy="259556"/>
          </a:xfrm>
          <a:prstGeom prst="rect">
            <a:avLst/>
          </a:prstGeom>
        </p:spPr>
        <p:txBody>
          <a:bodyPr>
            <a:noAutofit/>
          </a:bodyPr>
          <a:lstStyle>
            <a:lvl1pPr marL="0" indent="0">
              <a:buNone/>
              <a:defRPr sz="215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32317354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500163" y="225219"/>
            <a:ext cx="8143675" cy="608066"/>
          </a:xfrm>
          <a:prstGeom prst="rect">
            <a:avLst/>
          </a:prstGeom>
        </p:spPr>
        <p:txBody>
          <a:bodyPr anchor="t">
            <a:noAutofit/>
          </a:bodyPr>
          <a:lstStyle>
            <a:lvl1pPr algn="ctr">
              <a:lnSpc>
                <a:spcPts val="4601"/>
              </a:lnSpc>
              <a:defRPr sz="315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500063" y="1519084"/>
            <a:ext cx="8143875" cy="2463134"/>
          </a:xfrm>
          <a:prstGeom prst="rect">
            <a:avLst/>
          </a:prstGeom>
        </p:spPr>
        <p:txBody>
          <a:bodyPr/>
          <a:lstStyle>
            <a:lvl1pPr marL="0" indent="0" algn="ctr">
              <a:lnSpc>
                <a:spcPts val="3000"/>
              </a:lnSpc>
              <a:spcBef>
                <a:spcPts val="1200"/>
              </a:spcBef>
              <a:buNone/>
              <a:defRPr sz="2501">
                <a:solidFill>
                  <a:schemeClr val="bg1"/>
                </a:solidFill>
              </a:defRPr>
            </a:lvl1pPr>
            <a:lvl2pPr marL="342917" indent="0" algn="ctr">
              <a:buNone/>
              <a:defRPr>
                <a:solidFill>
                  <a:schemeClr val="bg1"/>
                </a:solidFill>
              </a:defRPr>
            </a:lvl2pPr>
            <a:lvl3pPr marL="685835" indent="0" algn="ctr">
              <a:buNone/>
              <a:defRPr>
                <a:solidFill>
                  <a:schemeClr val="bg1"/>
                </a:solidFill>
              </a:defRPr>
            </a:lvl3pPr>
            <a:lvl4pPr marL="1028752" indent="0" algn="ctr">
              <a:buNone/>
              <a:defRPr>
                <a:solidFill>
                  <a:schemeClr val="bg1"/>
                </a:solidFill>
              </a:defRPr>
            </a:lvl4pPr>
            <a:lvl5pPr marL="1371668"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744088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500163" y="225219"/>
            <a:ext cx="8143675" cy="608066"/>
          </a:xfrm>
          <a:prstGeom prst="rect">
            <a:avLst/>
          </a:prstGeom>
        </p:spPr>
        <p:txBody>
          <a:bodyPr anchor="t">
            <a:noAutofit/>
          </a:bodyPr>
          <a:lstStyle>
            <a:lvl1pPr algn="ctr">
              <a:lnSpc>
                <a:spcPts val="4601"/>
              </a:lnSpc>
              <a:defRPr sz="315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500063" y="1519084"/>
            <a:ext cx="8143875" cy="2463134"/>
          </a:xfrm>
          <a:prstGeom prst="rect">
            <a:avLst/>
          </a:prstGeom>
        </p:spPr>
        <p:txBody>
          <a:bodyPr/>
          <a:lstStyle>
            <a:lvl1pPr marL="0" indent="0" algn="ctr">
              <a:lnSpc>
                <a:spcPts val="3000"/>
              </a:lnSpc>
              <a:spcBef>
                <a:spcPts val="1200"/>
              </a:spcBef>
              <a:buNone/>
              <a:defRPr sz="2501">
                <a:solidFill>
                  <a:schemeClr val="bg1"/>
                </a:solidFill>
              </a:defRPr>
            </a:lvl1pPr>
            <a:lvl2pPr marL="342917" indent="0" algn="ctr">
              <a:buNone/>
              <a:defRPr>
                <a:solidFill>
                  <a:schemeClr val="bg1"/>
                </a:solidFill>
              </a:defRPr>
            </a:lvl2pPr>
            <a:lvl3pPr marL="685835" indent="0" algn="ctr">
              <a:buNone/>
              <a:defRPr>
                <a:solidFill>
                  <a:schemeClr val="bg1"/>
                </a:solidFill>
              </a:defRPr>
            </a:lvl3pPr>
            <a:lvl4pPr marL="1028752" indent="0" algn="ctr">
              <a:buNone/>
              <a:defRPr>
                <a:solidFill>
                  <a:schemeClr val="bg1"/>
                </a:solidFill>
              </a:defRPr>
            </a:lvl4pPr>
            <a:lvl5pPr marL="1371668"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308641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287594" y="262089"/>
            <a:ext cx="5832988" cy="608066"/>
          </a:xfrm>
          <a:prstGeom prst="rect">
            <a:avLst/>
          </a:prstGeom>
        </p:spPr>
        <p:txBody>
          <a:bodyPr anchor="t">
            <a:noAutofit/>
          </a:bodyPr>
          <a:lstStyle>
            <a:lvl1pPr algn="l">
              <a:lnSpc>
                <a:spcPts val="4601"/>
              </a:lnSpc>
              <a:defRPr sz="35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409575" y="1168019"/>
            <a:ext cx="8362950" cy="3132746"/>
          </a:xfrm>
          <a:prstGeom prst="rect">
            <a:avLst/>
          </a:prstGeom>
        </p:spPr>
        <p:txBody>
          <a:bodyPr/>
          <a:lstStyle>
            <a:lvl1pPr marL="0" indent="0" algn="l">
              <a:lnSpc>
                <a:spcPts val="1800"/>
              </a:lnSpc>
              <a:spcBef>
                <a:spcPts val="1200"/>
              </a:spcBef>
              <a:buNone/>
              <a:defRPr sz="1500">
                <a:solidFill>
                  <a:srgbClr val="565755"/>
                </a:solidFill>
              </a:defRPr>
            </a:lvl1pPr>
            <a:lvl2pPr marL="342917" indent="0" algn="ctr">
              <a:buNone/>
              <a:defRPr>
                <a:solidFill>
                  <a:schemeClr val="bg1"/>
                </a:solidFill>
              </a:defRPr>
            </a:lvl2pPr>
            <a:lvl3pPr marL="685835" indent="0" algn="ctr">
              <a:buNone/>
              <a:defRPr>
                <a:solidFill>
                  <a:schemeClr val="bg1"/>
                </a:solidFill>
              </a:defRPr>
            </a:lvl3pPr>
            <a:lvl4pPr marL="1028752" indent="0" algn="ctr">
              <a:buNone/>
              <a:defRPr>
                <a:solidFill>
                  <a:schemeClr val="bg1"/>
                </a:solidFill>
              </a:defRPr>
            </a:lvl4pPr>
            <a:lvl5pPr marL="1371668"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6377755" y="229019"/>
            <a:ext cx="2444732" cy="625851"/>
          </a:xfrm>
          <a:prstGeom prst="rect">
            <a:avLst/>
          </a:prstGeom>
        </p:spPr>
      </p:pic>
    </p:spTree>
    <p:extLst>
      <p:ext uri="{BB962C8B-B14F-4D97-AF65-F5344CB8AC3E}">
        <p14:creationId xmlns:p14="http://schemas.microsoft.com/office/powerpoint/2010/main" val="107873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DAF9-F90D-4AF3-8A3A-45BAC5F7660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9ECA9D-FC37-41D2-AF8B-847BB4E15C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AB830F2-A740-4901-B98C-E967B621E6D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4172FBD-913E-4A33-ADCC-58A4AB307244}"/>
              </a:ext>
            </a:extLst>
          </p:cNvPr>
          <p:cNvSpPr>
            <a:spLocks noGrp="1"/>
          </p:cNvSpPr>
          <p:nvPr>
            <p:ph type="dt" sz="half" idx="10"/>
          </p:nvPr>
        </p:nvSpPr>
        <p:spPr/>
        <p:txBody>
          <a:bodyPr/>
          <a:lstStyle/>
          <a:p>
            <a:fld id="{6D179879-35C6-4917-BD60-519C249626D0}" type="datetimeFigureOut">
              <a:rPr lang="en-US" smtClean="0"/>
              <a:t>5/31/2024</a:t>
            </a:fld>
            <a:endParaRPr lang="en-US"/>
          </a:p>
        </p:txBody>
      </p:sp>
      <p:sp>
        <p:nvSpPr>
          <p:cNvPr id="6" name="Footer Placeholder 5">
            <a:extLst>
              <a:ext uri="{FF2B5EF4-FFF2-40B4-BE49-F238E27FC236}">
                <a16:creationId xmlns:a16="http://schemas.microsoft.com/office/drawing/2014/main" id="{BFF869DE-31B4-45B1-AA96-71A8901DA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FC7B9-AEC4-480D-AD2A-BD95C379AB0A}"/>
              </a:ext>
            </a:extLst>
          </p:cNvPr>
          <p:cNvSpPr>
            <a:spLocks noGrp="1"/>
          </p:cNvSpPr>
          <p:nvPr>
            <p:ph type="sldNum" sz="quarter" idx="12"/>
          </p:nvPr>
        </p:nvSpPr>
        <p:spPr/>
        <p:txBody>
          <a:bodyPr/>
          <a:lstStyle/>
          <a:p>
            <a:fld id="{6F0290D5-9373-4D79-A7E7-F18A0056CB65}" type="slidenum">
              <a:rPr lang="en-US" smtClean="0"/>
              <a:t>‹nº›</a:t>
            </a:fld>
            <a:endParaRPr lang="en-US"/>
          </a:p>
        </p:txBody>
      </p:sp>
    </p:spTree>
    <p:extLst>
      <p:ext uri="{BB962C8B-B14F-4D97-AF65-F5344CB8AC3E}">
        <p14:creationId xmlns:p14="http://schemas.microsoft.com/office/powerpoint/2010/main" val="37993761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287594" y="262089"/>
            <a:ext cx="5832988" cy="608066"/>
          </a:xfrm>
          <a:prstGeom prst="rect">
            <a:avLst/>
          </a:prstGeom>
        </p:spPr>
        <p:txBody>
          <a:bodyPr anchor="t">
            <a:noAutofit/>
          </a:bodyPr>
          <a:lstStyle>
            <a:lvl1pPr algn="l">
              <a:lnSpc>
                <a:spcPts val="4601"/>
              </a:lnSpc>
              <a:defRPr sz="35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409575" y="1168019"/>
            <a:ext cx="8362950" cy="3132746"/>
          </a:xfrm>
          <a:prstGeom prst="rect">
            <a:avLst/>
          </a:prstGeom>
        </p:spPr>
        <p:txBody>
          <a:bodyPr/>
          <a:lstStyle>
            <a:lvl1pPr marL="0" indent="0" algn="l">
              <a:lnSpc>
                <a:spcPts val="1800"/>
              </a:lnSpc>
              <a:spcBef>
                <a:spcPts val="1200"/>
              </a:spcBef>
              <a:buNone/>
              <a:defRPr sz="1500">
                <a:solidFill>
                  <a:srgbClr val="565755"/>
                </a:solidFill>
              </a:defRPr>
            </a:lvl1pPr>
            <a:lvl2pPr marL="342917" indent="0" algn="ctr">
              <a:buNone/>
              <a:defRPr>
                <a:solidFill>
                  <a:schemeClr val="bg1"/>
                </a:solidFill>
              </a:defRPr>
            </a:lvl2pPr>
            <a:lvl3pPr marL="685835" indent="0" algn="ctr">
              <a:buNone/>
              <a:defRPr>
                <a:solidFill>
                  <a:schemeClr val="bg1"/>
                </a:solidFill>
              </a:defRPr>
            </a:lvl3pPr>
            <a:lvl4pPr marL="1028752" indent="0" algn="ctr">
              <a:buNone/>
              <a:defRPr>
                <a:solidFill>
                  <a:schemeClr val="bg1"/>
                </a:solidFill>
              </a:defRPr>
            </a:lvl4pPr>
            <a:lvl5pPr marL="1371668"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6377755" y="229019"/>
            <a:ext cx="2444732" cy="625851"/>
          </a:xfrm>
          <a:prstGeom prst="rect">
            <a:avLst/>
          </a:prstGeom>
        </p:spPr>
      </p:pic>
    </p:spTree>
    <p:extLst>
      <p:ext uri="{BB962C8B-B14F-4D97-AF65-F5344CB8AC3E}">
        <p14:creationId xmlns:p14="http://schemas.microsoft.com/office/powerpoint/2010/main" val="493366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2461441"/>
            <a:ext cx="6858000" cy="567509"/>
          </a:xfrm>
          <a:prstGeom prst="rect">
            <a:avLst/>
          </a:prstGeom>
        </p:spPr>
        <p:txBody>
          <a:bodyPr anchor="t">
            <a:noAutofit/>
          </a:bodyPr>
          <a:lstStyle>
            <a:lvl1pPr algn="ctr">
              <a:lnSpc>
                <a:spcPts val="4601"/>
              </a:lnSpc>
              <a:defRPr sz="47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2188700" y="367855"/>
            <a:ext cx="4766602" cy="1255205"/>
          </a:xfrm>
          <a:prstGeom prst="rect">
            <a:avLst/>
          </a:prstGeom>
        </p:spPr>
      </p:pic>
      <p:grpSp>
        <p:nvGrpSpPr>
          <p:cNvPr id="19" name="Agrupar 18"/>
          <p:cNvGrpSpPr/>
          <p:nvPr userDrawn="1"/>
        </p:nvGrpSpPr>
        <p:grpSpPr>
          <a:xfrm>
            <a:off x="3671888" y="4451350"/>
            <a:ext cx="1800225" cy="6985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4160954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2461441"/>
            <a:ext cx="6858000" cy="567509"/>
          </a:xfrm>
          <a:prstGeom prst="rect">
            <a:avLst/>
          </a:prstGeom>
        </p:spPr>
        <p:txBody>
          <a:bodyPr anchor="t">
            <a:noAutofit/>
          </a:bodyPr>
          <a:lstStyle>
            <a:lvl1pPr algn="ctr">
              <a:lnSpc>
                <a:spcPts val="4601"/>
              </a:lnSpc>
              <a:defRPr sz="47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2188700" y="367855"/>
            <a:ext cx="4766602" cy="1255205"/>
          </a:xfrm>
          <a:prstGeom prst="rect">
            <a:avLst/>
          </a:prstGeom>
        </p:spPr>
      </p:pic>
      <p:grpSp>
        <p:nvGrpSpPr>
          <p:cNvPr id="19" name="Agrupar 18"/>
          <p:cNvGrpSpPr/>
          <p:nvPr userDrawn="1"/>
        </p:nvGrpSpPr>
        <p:grpSpPr>
          <a:xfrm>
            <a:off x="3671888" y="4451350"/>
            <a:ext cx="1800225" cy="6985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37620820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4" name="Espaço Reservado para Conteúdo 2"/>
          <p:cNvSpPr>
            <a:spLocks noGrp="1"/>
          </p:cNvSpPr>
          <p:nvPr userDrawn="1">
            <p:ph idx="10"/>
          </p:nvPr>
        </p:nvSpPr>
        <p:spPr>
          <a:xfrm>
            <a:off x="357160" y="1365358"/>
            <a:ext cx="8429684" cy="3349532"/>
          </a:xfrm>
          <a:prstGeom prst="rect">
            <a:avLst/>
          </a:prstGeom>
        </p:spPr>
        <p:txBody>
          <a:bodyPr/>
          <a:lstStyle>
            <a:lvl1pPr>
              <a:buClr>
                <a:schemeClr val="accent1">
                  <a:lumMod val="75000"/>
                </a:schemeClr>
              </a:buClr>
              <a:buFont typeface="Arial" pitchFamily="34" charset="0"/>
              <a:buChar char="•"/>
              <a:defRPr sz="1800">
                <a:solidFill>
                  <a:schemeClr val="tx1">
                    <a:lumMod val="75000"/>
                    <a:lumOff val="25000"/>
                  </a:schemeClr>
                </a:solidFill>
              </a:defRPr>
            </a:lvl1pPr>
          </a:lstStyle>
          <a:p>
            <a:r>
              <a:rPr lang="pt-BR" dirty="0"/>
              <a:t>48719</a:t>
            </a:r>
          </a:p>
          <a:p>
            <a:r>
              <a:rPr lang="pt-BR" dirty="0"/>
              <a:t>6451867498</a:t>
            </a:r>
          </a:p>
        </p:txBody>
      </p:sp>
      <p:sp>
        <p:nvSpPr>
          <p:cNvPr id="5" name="Título 1"/>
          <p:cNvSpPr>
            <a:spLocks noGrp="1"/>
          </p:cNvSpPr>
          <p:nvPr userDrawn="1">
            <p:ph type="title"/>
          </p:nvPr>
        </p:nvSpPr>
        <p:spPr>
          <a:xfrm>
            <a:off x="467545" y="249492"/>
            <a:ext cx="6572296" cy="864096"/>
          </a:xfrm>
          <a:prstGeom prst="rect">
            <a:avLst/>
          </a:prstGeom>
        </p:spPr>
        <p:txBody>
          <a:bodyPr/>
          <a:lstStyle>
            <a:lvl1pPr algn="l">
              <a:defRPr sz="2700" b="1">
                <a:solidFill>
                  <a:schemeClr val="accent1">
                    <a:lumMod val="75000"/>
                  </a:schemeClr>
                </a:solidFill>
              </a:defRPr>
            </a:lvl1pPr>
          </a:lstStyle>
          <a:p>
            <a:endParaRPr lang="pt-BR" dirty="0"/>
          </a:p>
        </p:txBody>
      </p:sp>
    </p:spTree>
    <p:extLst>
      <p:ext uri="{BB962C8B-B14F-4D97-AF65-F5344CB8AC3E}">
        <p14:creationId xmlns:p14="http://schemas.microsoft.com/office/powerpoint/2010/main" val="3182039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image" Target="../media/image1.jpg"/><Relationship Id="rId4" Type="http://schemas.openxmlformats.org/officeDocument/2006/relationships/slideLayout" Target="../slideLayouts/slideLayout8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DDB68C-F4D9-496F-9915-021715E89E2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6F7C62-070A-41C9-A4D4-8B2306BBD7A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8E6FF-EC74-42B2-9704-DC8E929095A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D179879-35C6-4917-BD60-519C249626D0}" type="datetimeFigureOut">
              <a:rPr lang="en-US" smtClean="0"/>
              <a:t>5/31/2024</a:t>
            </a:fld>
            <a:endParaRPr lang="en-US"/>
          </a:p>
        </p:txBody>
      </p:sp>
      <p:sp>
        <p:nvSpPr>
          <p:cNvPr id="5" name="Footer Placeholder 4">
            <a:extLst>
              <a:ext uri="{FF2B5EF4-FFF2-40B4-BE49-F238E27FC236}">
                <a16:creationId xmlns:a16="http://schemas.microsoft.com/office/drawing/2014/main" id="{C41E6D03-A563-4A7F-A860-5D9B68DE89E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7B20ED-76BA-4383-85BE-FD74D324860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F0290D5-9373-4D79-A7E7-F18A0056CB65}" type="slidenum">
              <a:rPr lang="en-US" smtClean="0"/>
              <a:t>‹nº›</a:t>
            </a:fld>
            <a:endParaRPr lang="en-US"/>
          </a:p>
        </p:txBody>
      </p:sp>
    </p:spTree>
    <p:extLst>
      <p:ext uri="{BB962C8B-B14F-4D97-AF65-F5344CB8AC3E}">
        <p14:creationId xmlns:p14="http://schemas.microsoft.com/office/powerpoint/2010/main" val="27463886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2088A-E51A-4FE7-A56E-0684339C68D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6C0F18-1CD2-42BD-BAE4-F5D91EFA0C1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A8E2C-D093-4FEA-9E5F-8C09FE7E007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5918F0-18F8-4116-883F-FFD5F092D5B4}" type="datetimeFigureOut">
              <a:rPr lang="en-US" smtClean="0"/>
              <a:t>5/31/2024</a:t>
            </a:fld>
            <a:endParaRPr lang="en-US"/>
          </a:p>
        </p:txBody>
      </p:sp>
      <p:sp>
        <p:nvSpPr>
          <p:cNvPr id="5" name="Footer Placeholder 4">
            <a:extLst>
              <a:ext uri="{FF2B5EF4-FFF2-40B4-BE49-F238E27FC236}">
                <a16:creationId xmlns:a16="http://schemas.microsoft.com/office/drawing/2014/main" id="{3D29702F-C581-4753-BA08-35F054C179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74EC0-76CA-40A9-8F9A-A814D109113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4FC23EB-1799-4C3B-A6E4-139BCD4D2C73}" type="slidenum">
              <a:rPr lang="en-US" smtClean="0"/>
              <a:t>‹nº›</a:t>
            </a:fld>
            <a:endParaRPr lang="en-US"/>
          </a:p>
        </p:txBody>
      </p:sp>
    </p:spTree>
    <p:extLst>
      <p:ext uri="{BB962C8B-B14F-4D97-AF65-F5344CB8AC3E}">
        <p14:creationId xmlns:p14="http://schemas.microsoft.com/office/powerpoint/2010/main" val="220461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8" r:id="rId12"/>
    <p:sldLayoutId id="2147483689" r:id="rId13"/>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ED50B-1BD0-036B-9D6C-2DC6F7F615A0}"/>
              </a:ext>
            </a:extLst>
          </p:cNvPr>
          <p:cNvSpPr>
            <a:spLocks noGrp="1"/>
          </p:cNvSpPr>
          <p:nvPr>
            <p:ph type="title"/>
          </p:nvPr>
        </p:nvSpPr>
        <p:spPr>
          <a:xfrm>
            <a:off x="628610" y="274349"/>
            <a:ext cx="7886781" cy="9937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64D0C7B-9F8E-F109-81AF-439CB950B6B0}"/>
              </a:ext>
            </a:extLst>
          </p:cNvPr>
          <p:cNvSpPr>
            <a:spLocks noGrp="1"/>
          </p:cNvSpPr>
          <p:nvPr>
            <p:ph type="body" idx="1"/>
          </p:nvPr>
        </p:nvSpPr>
        <p:spPr>
          <a:xfrm>
            <a:off x="628610" y="1369584"/>
            <a:ext cx="7886781" cy="32630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97F1B71-AE70-BD23-3C41-8B0E8A7C8EEB}"/>
              </a:ext>
            </a:extLst>
          </p:cNvPr>
          <p:cNvSpPr>
            <a:spLocks noGrp="1"/>
          </p:cNvSpPr>
          <p:nvPr>
            <p:ph type="dt" sz="half" idx="2"/>
          </p:nvPr>
        </p:nvSpPr>
        <p:spPr>
          <a:xfrm>
            <a:off x="628610" y="4767621"/>
            <a:ext cx="2057562" cy="273269"/>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schemeClr val="tx1">
                    <a:tint val="75000"/>
                  </a:schemeClr>
                </a:solidFill>
                <a:latin typeface="+mn-lt"/>
              </a:defRPr>
            </a:lvl1pPr>
          </a:lstStyle>
          <a:p>
            <a:pPr>
              <a:defRPr/>
            </a:pPr>
            <a:fld id="{5CBED8FB-C4D6-4E21-A4DD-1BFBFABC8135}" type="datetimeFigureOut">
              <a:rPr lang="en-US"/>
              <a:pPr>
                <a:defRPr/>
              </a:pPr>
              <a:t>5/31/2024</a:t>
            </a:fld>
            <a:endParaRPr lang="en-US"/>
          </a:p>
        </p:txBody>
      </p:sp>
      <p:sp>
        <p:nvSpPr>
          <p:cNvPr id="5" name="Footer Placeholder 4">
            <a:extLst>
              <a:ext uri="{FF2B5EF4-FFF2-40B4-BE49-F238E27FC236}">
                <a16:creationId xmlns:a16="http://schemas.microsoft.com/office/drawing/2014/main" id="{138C9944-9273-138A-BFAB-47C8707DD39E}"/>
              </a:ext>
            </a:extLst>
          </p:cNvPr>
          <p:cNvSpPr>
            <a:spLocks noGrp="1"/>
          </p:cNvSpPr>
          <p:nvPr>
            <p:ph type="ftr" sz="quarter" idx="3"/>
          </p:nvPr>
        </p:nvSpPr>
        <p:spPr>
          <a:xfrm>
            <a:off x="3028559" y="4767621"/>
            <a:ext cx="3086883" cy="273269"/>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1979B4B-E56E-A3AC-1EDA-79D18BAA88AD}"/>
              </a:ext>
            </a:extLst>
          </p:cNvPr>
          <p:cNvSpPr>
            <a:spLocks noGrp="1"/>
          </p:cNvSpPr>
          <p:nvPr>
            <p:ph type="sldNum" sz="quarter" idx="4"/>
          </p:nvPr>
        </p:nvSpPr>
        <p:spPr>
          <a:xfrm>
            <a:off x="6457829" y="4767621"/>
            <a:ext cx="2057562" cy="273269"/>
          </a:xfrm>
          <a:prstGeom prst="rect">
            <a:avLst/>
          </a:prstGeom>
        </p:spPr>
        <p:txBody>
          <a:bodyPr vert="horz" lIns="91440" tIns="45720" rIns="91440" bIns="45720" rtlCol="0" anchor="ctr"/>
          <a:lstStyle>
            <a:lvl1pPr algn="r" eaLnBrk="1" fontAlgn="auto" hangingPunct="1">
              <a:spcBef>
                <a:spcPts val="0"/>
              </a:spcBef>
              <a:spcAft>
                <a:spcPts val="0"/>
              </a:spcAft>
              <a:defRPr sz="900" dirty="0">
                <a:solidFill>
                  <a:schemeClr val="tx1">
                    <a:tint val="75000"/>
                  </a:schemeClr>
                </a:solidFill>
                <a:latin typeface="+mn-lt"/>
              </a:defRPr>
            </a:lvl1pPr>
          </a:lstStyle>
          <a:p>
            <a:pPr>
              <a:defRPr/>
            </a:pPr>
            <a:fld id="{BCE56F4A-7433-4A1D-8E7B-4EC9FA162EE5}" type="slidenum">
              <a:rPr lang="en-US"/>
              <a:pPr>
                <a:defRPr/>
              </a:pPr>
              <a:t>‹nº›</a:t>
            </a:fld>
            <a:endParaRPr lang="en-US"/>
          </a:p>
        </p:txBody>
      </p:sp>
    </p:spTree>
    <p:extLst>
      <p:ext uri="{BB962C8B-B14F-4D97-AF65-F5344CB8AC3E}">
        <p14:creationId xmlns:p14="http://schemas.microsoft.com/office/powerpoint/2010/main" val="150127556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684806" rtl="0" fontAlgn="base">
        <a:lnSpc>
          <a:spcPct val="90000"/>
        </a:lnSpc>
        <a:spcBef>
          <a:spcPct val="0"/>
        </a:spcBef>
        <a:spcAft>
          <a:spcPct val="0"/>
        </a:spcAft>
        <a:defRPr sz="3266" kern="1200">
          <a:solidFill>
            <a:schemeClr val="tx1"/>
          </a:solidFill>
          <a:latin typeface="+mj-lt"/>
          <a:ea typeface="+mj-ea"/>
          <a:cs typeface="+mj-cs"/>
        </a:defRPr>
      </a:lvl1pPr>
      <a:lvl2pPr algn="l" defTabSz="684806" rtl="0" fontAlgn="base">
        <a:lnSpc>
          <a:spcPct val="90000"/>
        </a:lnSpc>
        <a:spcBef>
          <a:spcPct val="0"/>
        </a:spcBef>
        <a:spcAft>
          <a:spcPct val="0"/>
        </a:spcAft>
        <a:defRPr sz="3266">
          <a:solidFill>
            <a:schemeClr val="tx1"/>
          </a:solidFill>
          <a:latin typeface="Calibri Light" panose="020F0302020204030204" pitchFamily="34" charset="0"/>
        </a:defRPr>
      </a:lvl2pPr>
      <a:lvl3pPr algn="l" defTabSz="684806" rtl="0" fontAlgn="base">
        <a:lnSpc>
          <a:spcPct val="90000"/>
        </a:lnSpc>
        <a:spcBef>
          <a:spcPct val="0"/>
        </a:spcBef>
        <a:spcAft>
          <a:spcPct val="0"/>
        </a:spcAft>
        <a:defRPr sz="3266">
          <a:solidFill>
            <a:schemeClr val="tx1"/>
          </a:solidFill>
          <a:latin typeface="Calibri Light" panose="020F0302020204030204" pitchFamily="34" charset="0"/>
        </a:defRPr>
      </a:lvl3pPr>
      <a:lvl4pPr algn="l" defTabSz="684806" rtl="0" fontAlgn="base">
        <a:lnSpc>
          <a:spcPct val="90000"/>
        </a:lnSpc>
        <a:spcBef>
          <a:spcPct val="0"/>
        </a:spcBef>
        <a:spcAft>
          <a:spcPct val="0"/>
        </a:spcAft>
        <a:defRPr sz="3266">
          <a:solidFill>
            <a:schemeClr val="tx1"/>
          </a:solidFill>
          <a:latin typeface="Calibri Light" panose="020F0302020204030204" pitchFamily="34" charset="0"/>
        </a:defRPr>
      </a:lvl4pPr>
      <a:lvl5pPr algn="l" defTabSz="684806" rtl="0" fontAlgn="base">
        <a:lnSpc>
          <a:spcPct val="90000"/>
        </a:lnSpc>
        <a:spcBef>
          <a:spcPct val="0"/>
        </a:spcBef>
        <a:spcAft>
          <a:spcPct val="0"/>
        </a:spcAft>
        <a:defRPr sz="3266">
          <a:solidFill>
            <a:schemeClr val="tx1"/>
          </a:solidFill>
          <a:latin typeface="Calibri Light" panose="020F0302020204030204" pitchFamily="34" charset="0"/>
        </a:defRPr>
      </a:lvl5pPr>
      <a:lvl6pPr marL="311079" algn="l" defTabSz="684806" rtl="0" fontAlgn="base">
        <a:lnSpc>
          <a:spcPct val="90000"/>
        </a:lnSpc>
        <a:spcBef>
          <a:spcPct val="0"/>
        </a:spcBef>
        <a:spcAft>
          <a:spcPct val="0"/>
        </a:spcAft>
        <a:defRPr sz="3266">
          <a:solidFill>
            <a:schemeClr val="tx1"/>
          </a:solidFill>
          <a:latin typeface="Calibri Light" panose="020F0302020204030204" pitchFamily="34" charset="0"/>
        </a:defRPr>
      </a:lvl6pPr>
      <a:lvl7pPr marL="622158" algn="l" defTabSz="684806" rtl="0" fontAlgn="base">
        <a:lnSpc>
          <a:spcPct val="90000"/>
        </a:lnSpc>
        <a:spcBef>
          <a:spcPct val="0"/>
        </a:spcBef>
        <a:spcAft>
          <a:spcPct val="0"/>
        </a:spcAft>
        <a:defRPr sz="3266">
          <a:solidFill>
            <a:schemeClr val="tx1"/>
          </a:solidFill>
          <a:latin typeface="Calibri Light" panose="020F0302020204030204" pitchFamily="34" charset="0"/>
        </a:defRPr>
      </a:lvl7pPr>
      <a:lvl8pPr marL="933237" algn="l" defTabSz="684806" rtl="0" fontAlgn="base">
        <a:lnSpc>
          <a:spcPct val="90000"/>
        </a:lnSpc>
        <a:spcBef>
          <a:spcPct val="0"/>
        </a:spcBef>
        <a:spcAft>
          <a:spcPct val="0"/>
        </a:spcAft>
        <a:defRPr sz="3266">
          <a:solidFill>
            <a:schemeClr val="tx1"/>
          </a:solidFill>
          <a:latin typeface="Calibri Light" panose="020F0302020204030204" pitchFamily="34" charset="0"/>
        </a:defRPr>
      </a:lvl8pPr>
      <a:lvl9pPr marL="1244315" algn="l" defTabSz="684806" rtl="0" fontAlgn="base">
        <a:lnSpc>
          <a:spcPct val="90000"/>
        </a:lnSpc>
        <a:spcBef>
          <a:spcPct val="0"/>
        </a:spcBef>
        <a:spcAft>
          <a:spcPct val="0"/>
        </a:spcAft>
        <a:defRPr sz="3266">
          <a:solidFill>
            <a:schemeClr val="tx1"/>
          </a:solidFill>
          <a:latin typeface="Calibri Light" panose="020F0302020204030204" pitchFamily="34" charset="0"/>
        </a:defRPr>
      </a:lvl9pPr>
    </p:titleStyle>
    <p:bodyStyle>
      <a:lvl1pPr marL="170661" indent="-170661" algn="l" defTabSz="684806" rtl="0" fontAlgn="base">
        <a:lnSpc>
          <a:spcPct val="90000"/>
        </a:lnSpc>
        <a:spcBef>
          <a:spcPts val="749"/>
        </a:spcBef>
        <a:spcAft>
          <a:spcPct val="0"/>
        </a:spcAft>
        <a:buFont typeface="Arial" panose="020B0604020202020204" pitchFamily="34" charset="0"/>
        <a:buChar char="•"/>
        <a:defRPr sz="2042" kern="1200">
          <a:solidFill>
            <a:schemeClr val="tx1"/>
          </a:solidFill>
          <a:latin typeface="+mn-lt"/>
          <a:ea typeface="+mn-ea"/>
          <a:cs typeface="+mn-cs"/>
        </a:defRPr>
      </a:lvl1pPr>
      <a:lvl2pPr marL="514145" indent="-170661" algn="l" defTabSz="684806" rtl="0" fontAlgn="base">
        <a:lnSpc>
          <a:spcPct val="90000"/>
        </a:lnSpc>
        <a:spcBef>
          <a:spcPts val="374"/>
        </a:spcBef>
        <a:spcAft>
          <a:spcPct val="0"/>
        </a:spcAft>
        <a:buFont typeface="Arial" panose="020B0604020202020204" pitchFamily="34" charset="0"/>
        <a:buChar char="•"/>
        <a:defRPr sz="1769" kern="1200">
          <a:solidFill>
            <a:schemeClr val="tx1"/>
          </a:solidFill>
          <a:latin typeface="+mn-lt"/>
          <a:ea typeface="+mn-ea"/>
          <a:cs typeface="+mn-cs"/>
        </a:defRPr>
      </a:lvl2pPr>
      <a:lvl3pPr marL="856547" indent="-170661" algn="l" defTabSz="684806" rtl="0" fontAlgn="base">
        <a:lnSpc>
          <a:spcPct val="90000"/>
        </a:lnSpc>
        <a:spcBef>
          <a:spcPts val="374"/>
        </a:spcBef>
        <a:spcAft>
          <a:spcPct val="0"/>
        </a:spcAft>
        <a:buFont typeface="Arial" panose="020B0604020202020204" pitchFamily="34" charset="0"/>
        <a:buChar char="•"/>
        <a:defRPr sz="1497" kern="1200">
          <a:solidFill>
            <a:schemeClr val="tx1"/>
          </a:solidFill>
          <a:latin typeface="+mn-lt"/>
          <a:ea typeface="+mn-ea"/>
          <a:cs typeface="+mn-cs"/>
        </a:defRPr>
      </a:lvl3pPr>
      <a:lvl4pPr marL="1200030" indent="-170661" algn="l" defTabSz="684806" rtl="0" fontAlgn="base">
        <a:lnSpc>
          <a:spcPct val="90000"/>
        </a:lnSpc>
        <a:spcBef>
          <a:spcPts val="374"/>
        </a:spcBef>
        <a:spcAft>
          <a:spcPct val="0"/>
        </a:spcAft>
        <a:buFont typeface="Arial" panose="020B0604020202020204" pitchFamily="34" charset="0"/>
        <a:buChar char="•"/>
        <a:defRPr sz="1293" kern="1200">
          <a:solidFill>
            <a:schemeClr val="tx1"/>
          </a:solidFill>
          <a:latin typeface="+mn-lt"/>
          <a:ea typeface="+mn-ea"/>
          <a:cs typeface="+mn-cs"/>
        </a:defRPr>
      </a:lvl4pPr>
      <a:lvl5pPr marL="1542433" indent="-170661" algn="l" defTabSz="684806" rtl="0" fontAlgn="base">
        <a:lnSpc>
          <a:spcPct val="90000"/>
        </a:lnSpc>
        <a:spcBef>
          <a:spcPts val="374"/>
        </a:spcBef>
        <a:spcAft>
          <a:spcPct val="0"/>
        </a:spcAft>
        <a:buFont typeface="Arial" panose="020B0604020202020204" pitchFamily="34" charset="0"/>
        <a:buChar char="•"/>
        <a:defRPr sz="1293" kern="1200">
          <a:solidFill>
            <a:schemeClr val="tx1"/>
          </a:solidFill>
          <a:latin typeface="+mn-lt"/>
          <a:ea typeface="+mn-ea"/>
          <a:cs typeface="+mn-cs"/>
        </a:defRPr>
      </a:lvl5pPr>
      <a:lvl6pPr marL="1885963"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4"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5" rtl="0" eaLnBrk="1" latinLnBrk="0" hangingPunct="1">
        <a:defRPr sz="1350" kern="1200">
          <a:solidFill>
            <a:schemeClr val="tx1"/>
          </a:solidFill>
          <a:latin typeface="+mn-lt"/>
          <a:ea typeface="+mn-ea"/>
          <a:cs typeface="+mn-cs"/>
        </a:defRPr>
      </a:lvl1pPr>
      <a:lvl2pPr marL="342902" algn="l" defTabSz="685805" rtl="0" eaLnBrk="1" latinLnBrk="0" hangingPunct="1">
        <a:defRPr sz="1350" kern="1200">
          <a:solidFill>
            <a:schemeClr val="tx1"/>
          </a:solidFill>
          <a:latin typeface="+mn-lt"/>
          <a:ea typeface="+mn-ea"/>
          <a:cs typeface="+mn-cs"/>
        </a:defRPr>
      </a:lvl2pPr>
      <a:lvl3pPr marL="685805" algn="l" defTabSz="685805" rtl="0" eaLnBrk="1" latinLnBrk="0" hangingPunct="1">
        <a:defRPr sz="1350" kern="1200">
          <a:solidFill>
            <a:schemeClr val="tx1"/>
          </a:solidFill>
          <a:latin typeface="+mn-lt"/>
          <a:ea typeface="+mn-ea"/>
          <a:cs typeface="+mn-cs"/>
        </a:defRPr>
      </a:lvl3pPr>
      <a:lvl4pPr marL="1028707" algn="l" defTabSz="685805" rtl="0" eaLnBrk="1" latinLnBrk="0" hangingPunct="1">
        <a:defRPr sz="1350" kern="1200">
          <a:solidFill>
            <a:schemeClr val="tx1"/>
          </a:solidFill>
          <a:latin typeface="+mn-lt"/>
          <a:ea typeface="+mn-ea"/>
          <a:cs typeface="+mn-cs"/>
        </a:defRPr>
      </a:lvl4pPr>
      <a:lvl5pPr marL="1371609" algn="l" defTabSz="685805" rtl="0" eaLnBrk="1" latinLnBrk="0" hangingPunct="1">
        <a:defRPr sz="1350" kern="1200">
          <a:solidFill>
            <a:schemeClr val="tx1"/>
          </a:solidFill>
          <a:latin typeface="+mn-lt"/>
          <a:ea typeface="+mn-ea"/>
          <a:cs typeface="+mn-cs"/>
        </a:defRPr>
      </a:lvl5pPr>
      <a:lvl6pPr marL="1714511" algn="l" defTabSz="685805" rtl="0" eaLnBrk="1" latinLnBrk="0" hangingPunct="1">
        <a:defRPr sz="1350" kern="1200">
          <a:solidFill>
            <a:schemeClr val="tx1"/>
          </a:solidFill>
          <a:latin typeface="+mn-lt"/>
          <a:ea typeface="+mn-ea"/>
          <a:cs typeface="+mn-cs"/>
        </a:defRPr>
      </a:lvl6pPr>
      <a:lvl7pPr marL="2057414" algn="l" defTabSz="685805" rtl="0" eaLnBrk="1" latinLnBrk="0" hangingPunct="1">
        <a:defRPr sz="1350" kern="1200">
          <a:solidFill>
            <a:schemeClr val="tx1"/>
          </a:solidFill>
          <a:latin typeface="+mn-lt"/>
          <a:ea typeface="+mn-ea"/>
          <a:cs typeface="+mn-cs"/>
        </a:defRPr>
      </a:lvl7pPr>
      <a:lvl8pPr marL="2400316" algn="l" defTabSz="685805" rtl="0" eaLnBrk="1" latinLnBrk="0" hangingPunct="1">
        <a:defRPr sz="1350" kern="1200">
          <a:solidFill>
            <a:schemeClr val="tx1"/>
          </a:solidFill>
          <a:latin typeface="+mn-lt"/>
          <a:ea typeface="+mn-ea"/>
          <a:cs typeface="+mn-cs"/>
        </a:defRPr>
      </a:lvl8pPr>
      <a:lvl9pPr marL="2743218" algn="l" defTabSz="68580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1pPr>
            <a:lvl2pPr lvl="1">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2pPr>
            <a:lvl3pPr lvl="2">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3pPr>
            <a:lvl4pPr lvl="3">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4pPr>
            <a:lvl5pPr lvl="4">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5pPr>
            <a:lvl6pPr lvl="5">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6pPr>
            <a:lvl7pPr lvl="6">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7pPr>
            <a:lvl8pPr lvl="7">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8pPr>
            <a:lvl9pPr lvl="8">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1pPr>
            <a:lvl2pPr marL="914400" lvl="1"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2pPr>
            <a:lvl3pPr marL="1371600" lvl="2"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3pPr>
            <a:lvl4pPr marL="1828800" lvl="3"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4pPr>
            <a:lvl5pPr marL="2286000" lvl="4"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5pPr>
            <a:lvl6pPr marL="2743200" lvl="5"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6pPr>
            <a:lvl7pPr marL="3200400" lvl="6"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7pPr>
            <a:lvl8pPr marL="3657600" lvl="7"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8pPr>
            <a:lvl9pPr marL="4114800" lvl="8"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chemeClr val="dk2"/>
                </a:solidFill>
                <a:latin typeface="Dosis ExtraLight"/>
                <a:ea typeface="Dosis ExtraLight"/>
                <a:cs typeface="Dosis ExtraLight"/>
                <a:sym typeface="Dosis ExtraLight"/>
              </a:defRPr>
            </a:lvl1pPr>
            <a:lvl2pPr lvl="1">
              <a:buNone/>
              <a:defRPr sz="1200">
                <a:solidFill>
                  <a:schemeClr val="dk2"/>
                </a:solidFill>
                <a:latin typeface="Dosis ExtraLight"/>
                <a:ea typeface="Dosis ExtraLight"/>
                <a:cs typeface="Dosis ExtraLight"/>
                <a:sym typeface="Dosis ExtraLight"/>
              </a:defRPr>
            </a:lvl2pPr>
            <a:lvl3pPr lvl="2">
              <a:buNone/>
              <a:defRPr sz="1200">
                <a:solidFill>
                  <a:schemeClr val="dk2"/>
                </a:solidFill>
                <a:latin typeface="Dosis ExtraLight"/>
                <a:ea typeface="Dosis ExtraLight"/>
                <a:cs typeface="Dosis ExtraLight"/>
                <a:sym typeface="Dosis ExtraLight"/>
              </a:defRPr>
            </a:lvl3pPr>
            <a:lvl4pPr lvl="3">
              <a:buNone/>
              <a:defRPr sz="1200">
                <a:solidFill>
                  <a:schemeClr val="dk2"/>
                </a:solidFill>
                <a:latin typeface="Dosis ExtraLight"/>
                <a:ea typeface="Dosis ExtraLight"/>
                <a:cs typeface="Dosis ExtraLight"/>
                <a:sym typeface="Dosis ExtraLight"/>
              </a:defRPr>
            </a:lvl4pPr>
            <a:lvl5pPr lvl="4">
              <a:buNone/>
              <a:defRPr sz="1200">
                <a:solidFill>
                  <a:schemeClr val="dk2"/>
                </a:solidFill>
                <a:latin typeface="Dosis ExtraLight"/>
                <a:ea typeface="Dosis ExtraLight"/>
                <a:cs typeface="Dosis ExtraLight"/>
                <a:sym typeface="Dosis ExtraLight"/>
              </a:defRPr>
            </a:lvl5pPr>
            <a:lvl6pPr lvl="5">
              <a:buNone/>
              <a:defRPr sz="1200">
                <a:solidFill>
                  <a:schemeClr val="dk2"/>
                </a:solidFill>
                <a:latin typeface="Dosis ExtraLight"/>
                <a:ea typeface="Dosis ExtraLight"/>
                <a:cs typeface="Dosis ExtraLight"/>
                <a:sym typeface="Dosis ExtraLight"/>
              </a:defRPr>
            </a:lvl6pPr>
            <a:lvl7pPr lvl="6">
              <a:buNone/>
              <a:defRPr sz="1200">
                <a:solidFill>
                  <a:schemeClr val="dk2"/>
                </a:solidFill>
                <a:latin typeface="Dosis ExtraLight"/>
                <a:ea typeface="Dosis ExtraLight"/>
                <a:cs typeface="Dosis ExtraLight"/>
                <a:sym typeface="Dosis ExtraLight"/>
              </a:defRPr>
            </a:lvl7pPr>
            <a:lvl8pPr lvl="7">
              <a:buNone/>
              <a:defRPr sz="1200">
                <a:solidFill>
                  <a:schemeClr val="dk2"/>
                </a:solidFill>
                <a:latin typeface="Dosis ExtraLight"/>
                <a:ea typeface="Dosis ExtraLight"/>
                <a:cs typeface="Dosis ExtraLight"/>
                <a:sym typeface="Dosis ExtraLight"/>
              </a:defRPr>
            </a:lvl8pPr>
            <a:lvl9pPr lvl="8">
              <a:buNone/>
              <a:defRPr sz="1200">
                <a:solidFill>
                  <a:schemeClr val="dk2"/>
                </a:solidFill>
                <a:latin typeface="Dosis ExtraLight"/>
                <a:ea typeface="Dosis ExtraLight"/>
                <a:cs typeface="Dosis ExtraLight"/>
                <a:sym typeface="Dosis ExtraLight"/>
              </a:defRPr>
            </a:lvl9pPr>
          </a:lstStyle>
          <a:p>
            <a:fld id="{00000000-1234-1234-1234-123412341234}" type="slidenum">
              <a:rPr lang="en" smtClean="0"/>
              <a:pPr/>
              <a:t>‹nº›</a:t>
            </a:fld>
            <a:endParaRPr lang="en"/>
          </a:p>
        </p:txBody>
      </p:sp>
    </p:spTree>
    <p:extLst>
      <p:ext uri="{BB962C8B-B14F-4D97-AF65-F5344CB8AC3E}">
        <p14:creationId xmlns:p14="http://schemas.microsoft.com/office/powerpoint/2010/main" val="3949934371"/>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52438" y="404812"/>
            <a:ext cx="8239125" cy="5374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452438" y="1593189"/>
            <a:ext cx="8239125" cy="30960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500563" y="4839383"/>
            <a:ext cx="208390" cy="206467"/>
          </a:xfrm>
          <a:prstGeom prst="rect">
            <a:avLst/>
          </a:prstGeom>
          <a:ln w="12700">
            <a:miter lim="400000"/>
          </a:ln>
        </p:spPr>
        <p:txBody>
          <a:bodyPr wrap="none" lIns="50800" tIns="50800" rIns="50800" bIns="50800" anchor="b">
            <a:spAutoFit/>
          </a:bodyPr>
          <a:lstStyle>
            <a:lvl1pPr defTabSz="219075">
              <a:defRPr sz="675">
                <a:solidFill>
                  <a:srgbClr val="000000"/>
                </a:solidFill>
              </a:defRPr>
            </a:lvl1pPr>
          </a:lstStyle>
          <a:p>
            <a:fld id="{86CB4B4D-7CA3-9044-876B-883B54F8677D}" type="slidenum">
              <a:t>‹nº›</a:t>
            </a:fld>
            <a:endParaRPr/>
          </a:p>
        </p:txBody>
      </p:sp>
    </p:spTree>
    <p:extLst>
      <p:ext uri="{BB962C8B-B14F-4D97-AF65-F5344CB8AC3E}">
        <p14:creationId xmlns:p14="http://schemas.microsoft.com/office/powerpoint/2010/main" val="9645624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32" r:id="rId16"/>
  </p:sldLayoutIdLst>
  <p:transition spd="med"/>
  <p:txStyles>
    <p:titleStyle>
      <a:lvl1pPr marL="0" marR="0" indent="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1pPr>
      <a:lvl2pPr marL="0" marR="0" indent="1714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2pPr>
      <a:lvl3pPr marL="0" marR="0" indent="3429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3pPr>
      <a:lvl4pPr marL="0" marR="0" indent="5143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4pPr>
      <a:lvl5pPr marL="0" marR="0" indent="6858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5pPr>
      <a:lvl6pPr marL="0" marR="0" indent="8572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6pPr>
      <a:lvl7pPr marL="0" marR="0" indent="10287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7pPr>
      <a:lvl8pPr marL="0" marR="0" indent="12001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8pPr>
      <a:lvl9pPr marL="0" marR="0" indent="13716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9pPr>
    </p:titleStyle>
    <p:bodyStyle>
      <a:lvl1pPr marL="228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1pPr>
      <a:lvl2pPr marL="457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2pPr>
      <a:lvl3pPr marL="685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3pPr>
      <a:lvl4pPr marL="914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4pPr>
      <a:lvl5pPr marL="11430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5pPr>
      <a:lvl6pPr marL="1371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6pPr>
      <a:lvl7pPr marL="1600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7pPr>
      <a:lvl8pPr marL="1828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8pPr>
      <a:lvl9pPr marL="2057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9pPr>
    </p:bodyStyle>
    <p:otherStyle>
      <a:lvl1pPr marL="0" marR="0" indent="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1714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3429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5143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6858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8572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10287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12001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13716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382043" y="2224182"/>
            <a:ext cx="92422" cy="67567"/>
          </a:xfrm>
          <a:custGeom>
            <a:avLst/>
            <a:gdLst/>
            <a:ahLst/>
            <a:cxnLst/>
            <a:rect l="l" t="t" r="r" b="b"/>
            <a:pathLst>
              <a:path w="203200" h="203200">
                <a:moveTo>
                  <a:pt x="202630" y="0"/>
                </a:moveTo>
                <a:lnTo>
                  <a:pt x="0" y="0"/>
                </a:lnTo>
                <a:lnTo>
                  <a:pt x="101315" y="202623"/>
                </a:lnTo>
                <a:lnTo>
                  <a:pt x="202630" y="0"/>
                </a:lnTo>
                <a:close/>
              </a:path>
            </a:pathLst>
          </a:custGeom>
          <a:solidFill>
            <a:srgbClr val="232322"/>
          </a:solidFill>
        </p:spPr>
        <p:txBody>
          <a:bodyPr wrap="square" lIns="0" tIns="0" rIns="0" bIns="0" rtlCol="0"/>
          <a:lstStyle/>
          <a:p>
            <a:endParaRPr sz="466"/>
          </a:p>
        </p:txBody>
      </p:sp>
      <p:sp>
        <p:nvSpPr>
          <p:cNvPr id="17" name="bg object 17"/>
          <p:cNvSpPr/>
          <p:nvPr/>
        </p:nvSpPr>
        <p:spPr>
          <a:xfrm>
            <a:off x="1526130" y="1514812"/>
            <a:ext cx="5487266" cy="0"/>
          </a:xfrm>
          <a:custGeom>
            <a:avLst/>
            <a:gdLst/>
            <a:ahLst/>
            <a:cxnLst/>
            <a:rect l="l" t="t" r="r" b="b"/>
            <a:pathLst>
              <a:path w="12064365">
                <a:moveTo>
                  <a:pt x="0" y="0"/>
                </a:moveTo>
                <a:lnTo>
                  <a:pt x="12063856" y="0"/>
                </a:lnTo>
              </a:path>
            </a:pathLst>
          </a:custGeom>
          <a:ln w="12758">
            <a:solidFill>
              <a:srgbClr val="232322"/>
            </a:solidFill>
          </a:ln>
        </p:spPr>
        <p:txBody>
          <a:bodyPr wrap="square" lIns="0" tIns="0" rIns="0" bIns="0" rtlCol="0"/>
          <a:lstStyle/>
          <a:p>
            <a:endParaRPr sz="466"/>
          </a:p>
        </p:txBody>
      </p:sp>
      <p:sp>
        <p:nvSpPr>
          <p:cNvPr id="18" name="bg object 18"/>
          <p:cNvSpPr/>
          <p:nvPr/>
        </p:nvSpPr>
        <p:spPr>
          <a:xfrm>
            <a:off x="1736937" y="1380124"/>
            <a:ext cx="0" cy="269421"/>
          </a:xfrm>
          <a:custGeom>
            <a:avLst/>
            <a:gdLst/>
            <a:ahLst/>
            <a:cxnLst/>
            <a:rect l="l" t="t" r="r" b="b"/>
            <a:pathLst>
              <a:path h="810260">
                <a:moveTo>
                  <a:pt x="0" y="810120"/>
                </a:moveTo>
                <a:lnTo>
                  <a:pt x="0" y="0"/>
                </a:lnTo>
              </a:path>
            </a:pathLst>
          </a:custGeom>
          <a:ln w="16445">
            <a:solidFill>
              <a:srgbClr val="232322"/>
            </a:solidFill>
          </a:ln>
        </p:spPr>
        <p:txBody>
          <a:bodyPr wrap="square" lIns="0" tIns="0" rIns="0" bIns="0" rtlCol="0"/>
          <a:lstStyle/>
          <a:p>
            <a:endParaRPr sz="466"/>
          </a:p>
        </p:txBody>
      </p:sp>
      <p:sp>
        <p:nvSpPr>
          <p:cNvPr id="19" name="bg object 19"/>
          <p:cNvSpPr/>
          <p:nvPr/>
        </p:nvSpPr>
        <p:spPr>
          <a:xfrm>
            <a:off x="2224986" y="1380115"/>
            <a:ext cx="0" cy="269421"/>
          </a:xfrm>
          <a:custGeom>
            <a:avLst/>
            <a:gdLst/>
            <a:ahLst/>
            <a:cxnLst/>
            <a:rect l="l" t="t" r="r" b="b"/>
            <a:pathLst>
              <a:path h="810260">
                <a:moveTo>
                  <a:pt x="0" y="810120"/>
                </a:moveTo>
                <a:lnTo>
                  <a:pt x="0" y="0"/>
                </a:lnTo>
              </a:path>
            </a:pathLst>
          </a:custGeom>
          <a:ln w="16445">
            <a:solidFill>
              <a:srgbClr val="232322"/>
            </a:solidFill>
          </a:ln>
        </p:spPr>
        <p:txBody>
          <a:bodyPr wrap="square" lIns="0" tIns="0" rIns="0" bIns="0" rtlCol="0"/>
          <a:lstStyle/>
          <a:p>
            <a:endParaRPr sz="466"/>
          </a:p>
        </p:txBody>
      </p:sp>
      <p:sp>
        <p:nvSpPr>
          <p:cNvPr id="20" name="bg object 20"/>
          <p:cNvSpPr/>
          <p:nvPr/>
        </p:nvSpPr>
        <p:spPr>
          <a:xfrm>
            <a:off x="2655188" y="1380121"/>
            <a:ext cx="773456" cy="857672"/>
          </a:xfrm>
          <a:custGeom>
            <a:avLst/>
            <a:gdLst/>
            <a:ahLst/>
            <a:cxnLst/>
            <a:rect l="l" t="t" r="r" b="b"/>
            <a:pathLst>
              <a:path w="1700529" h="2579370">
                <a:moveTo>
                  <a:pt x="0" y="0"/>
                </a:moveTo>
                <a:lnTo>
                  <a:pt x="0" y="1370529"/>
                </a:lnTo>
                <a:lnTo>
                  <a:pt x="1700350" y="1370529"/>
                </a:lnTo>
                <a:lnTo>
                  <a:pt x="1700350" y="2578780"/>
                </a:lnTo>
              </a:path>
            </a:pathLst>
          </a:custGeom>
          <a:ln w="16445">
            <a:solidFill>
              <a:srgbClr val="232322"/>
            </a:solidFill>
          </a:ln>
        </p:spPr>
        <p:txBody>
          <a:bodyPr wrap="square" lIns="0" tIns="0" rIns="0" bIns="0" rtlCol="0"/>
          <a:lstStyle/>
          <a:p>
            <a:endParaRPr sz="466"/>
          </a:p>
        </p:txBody>
      </p:sp>
      <p:sp>
        <p:nvSpPr>
          <p:cNvPr id="21" name="bg object 21"/>
          <p:cNvSpPr/>
          <p:nvPr/>
        </p:nvSpPr>
        <p:spPr>
          <a:xfrm>
            <a:off x="5153063" y="1380129"/>
            <a:ext cx="0" cy="269421"/>
          </a:xfrm>
          <a:custGeom>
            <a:avLst/>
            <a:gdLst/>
            <a:ahLst/>
            <a:cxnLst/>
            <a:rect l="l" t="t" r="r" b="b"/>
            <a:pathLst>
              <a:path h="810260">
                <a:moveTo>
                  <a:pt x="0" y="810120"/>
                </a:moveTo>
                <a:lnTo>
                  <a:pt x="0" y="0"/>
                </a:lnTo>
              </a:path>
            </a:pathLst>
          </a:custGeom>
          <a:ln w="16445">
            <a:solidFill>
              <a:srgbClr val="232322"/>
            </a:solidFill>
          </a:ln>
        </p:spPr>
        <p:txBody>
          <a:bodyPr wrap="square" lIns="0" tIns="0" rIns="0" bIns="0" rtlCol="0"/>
          <a:lstStyle/>
          <a:p>
            <a:endParaRPr sz="466"/>
          </a:p>
        </p:txBody>
      </p:sp>
      <p:sp>
        <p:nvSpPr>
          <p:cNvPr id="22" name="bg object 22"/>
          <p:cNvSpPr/>
          <p:nvPr/>
        </p:nvSpPr>
        <p:spPr>
          <a:xfrm>
            <a:off x="5332157" y="1380124"/>
            <a:ext cx="0" cy="269421"/>
          </a:xfrm>
          <a:custGeom>
            <a:avLst/>
            <a:gdLst/>
            <a:ahLst/>
            <a:cxnLst/>
            <a:rect l="l" t="t" r="r" b="b"/>
            <a:pathLst>
              <a:path h="810260">
                <a:moveTo>
                  <a:pt x="0" y="810120"/>
                </a:moveTo>
                <a:lnTo>
                  <a:pt x="0" y="0"/>
                </a:lnTo>
              </a:path>
            </a:pathLst>
          </a:custGeom>
          <a:ln w="16445">
            <a:solidFill>
              <a:srgbClr val="232322"/>
            </a:solidFill>
          </a:ln>
        </p:spPr>
        <p:txBody>
          <a:bodyPr wrap="square" lIns="0" tIns="0" rIns="0" bIns="0" rtlCol="0"/>
          <a:lstStyle/>
          <a:p>
            <a:endParaRPr sz="466"/>
          </a:p>
        </p:txBody>
      </p:sp>
      <p:sp>
        <p:nvSpPr>
          <p:cNvPr id="23" name="bg object 23"/>
          <p:cNvSpPr/>
          <p:nvPr/>
        </p:nvSpPr>
        <p:spPr>
          <a:xfrm>
            <a:off x="6914222" y="1448287"/>
            <a:ext cx="177912" cy="130066"/>
          </a:xfrm>
          <a:custGeom>
            <a:avLst/>
            <a:gdLst/>
            <a:ahLst/>
            <a:cxnLst/>
            <a:rect l="l" t="t" r="r" b="b"/>
            <a:pathLst>
              <a:path w="391159" h="391160">
                <a:moveTo>
                  <a:pt x="0" y="390984"/>
                </a:moveTo>
                <a:lnTo>
                  <a:pt x="390984" y="0"/>
                </a:lnTo>
              </a:path>
            </a:pathLst>
          </a:custGeom>
          <a:ln w="16445">
            <a:solidFill>
              <a:srgbClr val="232322"/>
            </a:solidFill>
          </a:ln>
        </p:spPr>
        <p:txBody>
          <a:bodyPr wrap="square" lIns="0" tIns="0" rIns="0" bIns="0" rtlCol="0"/>
          <a:lstStyle/>
          <a:p>
            <a:endParaRPr sz="466"/>
          </a:p>
        </p:txBody>
      </p:sp>
      <p:sp>
        <p:nvSpPr>
          <p:cNvPr id="24" name="bg object 24"/>
          <p:cNvSpPr/>
          <p:nvPr/>
        </p:nvSpPr>
        <p:spPr>
          <a:xfrm>
            <a:off x="6914222" y="1448287"/>
            <a:ext cx="177912" cy="130066"/>
          </a:xfrm>
          <a:custGeom>
            <a:avLst/>
            <a:gdLst/>
            <a:ahLst/>
            <a:cxnLst/>
            <a:rect l="l" t="t" r="r" b="b"/>
            <a:pathLst>
              <a:path w="391159" h="391160">
                <a:moveTo>
                  <a:pt x="0" y="0"/>
                </a:moveTo>
                <a:lnTo>
                  <a:pt x="390984" y="390984"/>
                </a:lnTo>
              </a:path>
            </a:pathLst>
          </a:custGeom>
          <a:ln w="16445">
            <a:solidFill>
              <a:srgbClr val="232322"/>
            </a:solidFill>
          </a:ln>
        </p:spPr>
        <p:txBody>
          <a:bodyPr wrap="square" lIns="0" tIns="0" rIns="0" bIns="0" rtlCol="0"/>
          <a:lstStyle/>
          <a:p>
            <a:endParaRPr sz="466"/>
          </a:p>
        </p:txBody>
      </p:sp>
      <p:sp>
        <p:nvSpPr>
          <p:cNvPr id="2" name="Holder 2"/>
          <p:cNvSpPr>
            <a:spLocks noGrp="1"/>
          </p:cNvSpPr>
          <p:nvPr>
            <p:ph type="title"/>
          </p:nvPr>
        </p:nvSpPr>
        <p:spPr>
          <a:xfrm>
            <a:off x="457200" y="20574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a:xfrm>
            <a:off x="6583681"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5946005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xStyles>
    <p:titleStyle>
      <a:lvl1pPr>
        <a:defRPr>
          <a:latin typeface="+mj-lt"/>
          <a:ea typeface="+mj-ea"/>
          <a:cs typeface="+mj-cs"/>
        </a:defRPr>
      </a:lvl1pPr>
    </p:titleStyle>
    <p:bodyStyle>
      <a:lvl1pPr marL="0">
        <a:defRPr>
          <a:latin typeface="+mn-lt"/>
          <a:ea typeface="+mn-ea"/>
          <a:cs typeface="+mn-cs"/>
        </a:defRPr>
      </a:lvl1pPr>
      <a:lvl2pPr marL="152019">
        <a:defRPr>
          <a:latin typeface="+mn-lt"/>
          <a:ea typeface="+mn-ea"/>
          <a:cs typeface="+mn-cs"/>
        </a:defRPr>
      </a:lvl2pPr>
      <a:lvl3pPr marL="304038">
        <a:defRPr>
          <a:latin typeface="+mn-lt"/>
          <a:ea typeface="+mn-ea"/>
          <a:cs typeface="+mn-cs"/>
        </a:defRPr>
      </a:lvl3pPr>
      <a:lvl4pPr marL="456057">
        <a:defRPr>
          <a:latin typeface="+mn-lt"/>
          <a:ea typeface="+mn-ea"/>
          <a:cs typeface="+mn-cs"/>
        </a:defRPr>
      </a:lvl4pPr>
      <a:lvl5pPr marL="608076">
        <a:defRPr>
          <a:latin typeface="+mn-lt"/>
          <a:ea typeface="+mn-ea"/>
          <a:cs typeface="+mn-cs"/>
        </a:defRPr>
      </a:lvl5pPr>
      <a:lvl6pPr marL="760095">
        <a:defRPr>
          <a:latin typeface="+mn-lt"/>
          <a:ea typeface="+mn-ea"/>
          <a:cs typeface="+mn-cs"/>
        </a:defRPr>
      </a:lvl6pPr>
      <a:lvl7pPr marL="912114">
        <a:defRPr>
          <a:latin typeface="+mn-lt"/>
          <a:ea typeface="+mn-ea"/>
          <a:cs typeface="+mn-cs"/>
        </a:defRPr>
      </a:lvl7pPr>
      <a:lvl8pPr marL="1064133">
        <a:defRPr>
          <a:latin typeface="+mn-lt"/>
          <a:ea typeface="+mn-ea"/>
          <a:cs typeface="+mn-cs"/>
        </a:defRPr>
      </a:lvl8pPr>
      <a:lvl9pPr marL="1216152">
        <a:defRPr>
          <a:latin typeface="+mn-lt"/>
          <a:ea typeface="+mn-ea"/>
          <a:cs typeface="+mn-cs"/>
        </a:defRPr>
      </a:lvl9pPr>
    </p:bodyStyle>
    <p:otherStyle>
      <a:lvl1pPr marL="0">
        <a:defRPr>
          <a:latin typeface="+mn-lt"/>
          <a:ea typeface="+mn-ea"/>
          <a:cs typeface="+mn-cs"/>
        </a:defRPr>
      </a:lvl1pPr>
      <a:lvl2pPr marL="152019">
        <a:defRPr>
          <a:latin typeface="+mn-lt"/>
          <a:ea typeface="+mn-ea"/>
          <a:cs typeface="+mn-cs"/>
        </a:defRPr>
      </a:lvl2pPr>
      <a:lvl3pPr marL="304038">
        <a:defRPr>
          <a:latin typeface="+mn-lt"/>
          <a:ea typeface="+mn-ea"/>
          <a:cs typeface="+mn-cs"/>
        </a:defRPr>
      </a:lvl3pPr>
      <a:lvl4pPr marL="456057">
        <a:defRPr>
          <a:latin typeface="+mn-lt"/>
          <a:ea typeface="+mn-ea"/>
          <a:cs typeface="+mn-cs"/>
        </a:defRPr>
      </a:lvl4pPr>
      <a:lvl5pPr marL="608076">
        <a:defRPr>
          <a:latin typeface="+mn-lt"/>
          <a:ea typeface="+mn-ea"/>
          <a:cs typeface="+mn-cs"/>
        </a:defRPr>
      </a:lvl5pPr>
      <a:lvl6pPr marL="760095">
        <a:defRPr>
          <a:latin typeface="+mn-lt"/>
          <a:ea typeface="+mn-ea"/>
          <a:cs typeface="+mn-cs"/>
        </a:defRPr>
      </a:lvl6pPr>
      <a:lvl7pPr marL="912114">
        <a:defRPr>
          <a:latin typeface="+mn-lt"/>
          <a:ea typeface="+mn-ea"/>
          <a:cs typeface="+mn-cs"/>
        </a:defRPr>
      </a:lvl7pPr>
      <a:lvl8pPr marL="1064133">
        <a:defRPr>
          <a:latin typeface="+mn-lt"/>
          <a:ea typeface="+mn-ea"/>
          <a:cs typeface="+mn-cs"/>
        </a:defRPr>
      </a:lvl8pPr>
      <a:lvl9pPr marL="121615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854" y="-18309"/>
            <a:ext cx="772012" cy="515526"/>
          </a:xfrm>
          <a:prstGeom prst="rect">
            <a:avLst/>
          </a:prstGeom>
        </p:spPr>
        <p:txBody>
          <a:bodyPr wrap="square" lIns="0" tIns="0" rIns="0" bIns="0">
            <a:spAutoFit/>
          </a:bodyPr>
          <a:lstStyle>
            <a:lvl1pPr>
              <a:defRPr sz="3350" b="1" i="0">
                <a:solidFill>
                  <a:srgbClr val="231F20"/>
                </a:solidFill>
                <a:latin typeface="Arial"/>
                <a:cs typeface="Arial"/>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5/31/2024</a:t>
            </a:fld>
            <a:endParaRPr lang="en-US"/>
          </a:p>
        </p:txBody>
      </p:sp>
      <p:sp>
        <p:nvSpPr>
          <p:cNvPr id="6" name="Holder 6"/>
          <p:cNvSpPr>
            <a:spLocks noGrp="1"/>
          </p:cNvSpPr>
          <p:nvPr>
            <p:ph type="sldNum" sz="quarter" idx="7"/>
          </p:nvPr>
        </p:nvSpPr>
        <p:spPr>
          <a:xfrm>
            <a:off x="6583681"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61243091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defRPr>
          <a:latin typeface="+mj-lt"/>
          <a:ea typeface="+mj-ea"/>
          <a:cs typeface="+mj-cs"/>
        </a:defRPr>
      </a:lvl1pPr>
    </p:titleStyle>
    <p:bodyStyle>
      <a:lvl1pPr marL="0">
        <a:defRPr>
          <a:latin typeface="+mn-lt"/>
          <a:ea typeface="+mn-ea"/>
          <a:cs typeface="+mn-cs"/>
        </a:defRPr>
      </a:lvl1pPr>
      <a:lvl2pPr marL="152019">
        <a:defRPr>
          <a:latin typeface="+mn-lt"/>
          <a:ea typeface="+mn-ea"/>
          <a:cs typeface="+mn-cs"/>
        </a:defRPr>
      </a:lvl2pPr>
      <a:lvl3pPr marL="304038">
        <a:defRPr>
          <a:latin typeface="+mn-lt"/>
          <a:ea typeface="+mn-ea"/>
          <a:cs typeface="+mn-cs"/>
        </a:defRPr>
      </a:lvl3pPr>
      <a:lvl4pPr marL="456057">
        <a:defRPr>
          <a:latin typeface="+mn-lt"/>
          <a:ea typeface="+mn-ea"/>
          <a:cs typeface="+mn-cs"/>
        </a:defRPr>
      </a:lvl4pPr>
      <a:lvl5pPr marL="608076">
        <a:defRPr>
          <a:latin typeface="+mn-lt"/>
          <a:ea typeface="+mn-ea"/>
          <a:cs typeface="+mn-cs"/>
        </a:defRPr>
      </a:lvl5pPr>
      <a:lvl6pPr marL="760095">
        <a:defRPr>
          <a:latin typeface="+mn-lt"/>
          <a:ea typeface="+mn-ea"/>
          <a:cs typeface="+mn-cs"/>
        </a:defRPr>
      </a:lvl6pPr>
      <a:lvl7pPr marL="912114">
        <a:defRPr>
          <a:latin typeface="+mn-lt"/>
          <a:ea typeface="+mn-ea"/>
          <a:cs typeface="+mn-cs"/>
        </a:defRPr>
      </a:lvl7pPr>
      <a:lvl8pPr marL="1064133">
        <a:defRPr>
          <a:latin typeface="+mn-lt"/>
          <a:ea typeface="+mn-ea"/>
          <a:cs typeface="+mn-cs"/>
        </a:defRPr>
      </a:lvl8pPr>
      <a:lvl9pPr marL="1216152">
        <a:defRPr>
          <a:latin typeface="+mn-lt"/>
          <a:ea typeface="+mn-ea"/>
          <a:cs typeface="+mn-cs"/>
        </a:defRPr>
      </a:lvl9pPr>
    </p:bodyStyle>
    <p:otherStyle>
      <a:lvl1pPr marL="0">
        <a:defRPr>
          <a:latin typeface="+mn-lt"/>
          <a:ea typeface="+mn-ea"/>
          <a:cs typeface="+mn-cs"/>
        </a:defRPr>
      </a:lvl1pPr>
      <a:lvl2pPr marL="152019">
        <a:defRPr>
          <a:latin typeface="+mn-lt"/>
          <a:ea typeface="+mn-ea"/>
          <a:cs typeface="+mn-cs"/>
        </a:defRPr>
      </a:lvl2pPr>
      <a:lvl3pPr marL="304038">
        <a:defRPr>
          <a:latin typeface="+mn-lt"/>
          <a:ea typeface="+mn-ea"/>
          <a:cs typeface="+mn-cs"/>
        </a:defRPr>
      </a:lvl3pPr>
      <a:lvl4pPr marL="456057">
        <a:defRPr>
          <a:latin typeface="+mn-lt"/>
          <a:ea typeface="+mn-ea"/>
          <a:cs typeface="+mn-cs"/>
        </a:defRPr>
      </a:lvl4pPr>
      <a:lvl5pPr marL="608076">
        <a:defRPr>
          <a:latin typeface="+mn-lt"/>
          <a:ea typeface="+mn-ea"/>
          <a:cs typeface="+mn-cs"/>
        </a:defRPr>
      </a:lvl5pPr>
      <a:lvl6pPr marL="760095">
        <a:defRPr>
          <a:latin typeface="+mn-lt"/>
          <a:ea typeface="+mn-ea"/>
          <a:cs typeface="+mn-cs"/>
        </a:defRPr>
      </a:lvl6pPr>
      <a:lvl7pPr marL="912114">
        <a:defRPr>
          <a:latin typeface="+mn-lt"/>
          <a:ea typeface="+mn-ea"/>
          <a:cs typeface="+mn-cs"/>
        </a:defRPr>
      </a:lvl7pPr>
      <a:lvl8pPr marL="1064133">
        <a:defRPr>
          <a:latin typeface="+mn-lt"/>
          <a:ea typeface="+mn-ea"/>
          <a:cs typeface="+mn-cs"/>
        </a:defRPr>
      </a:lvl8pPr>
      <a:lvl9pPr marL="121615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721C8-6FB1-46C6-9F9C-93EFF61812D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28D2AD-F410-4F9E-A6E8-3CD0F1A2FC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F4FFA-9CCB-4818-A905-D690F131753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063759A-DDAD-4473-ACED-3E394B6EC0F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744959-999C-4539-8B4E-54D808C2B91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25014C7-4C6C-484B-BF87-2528967DD4DA}" type="slidenum">
              <a:rPr lang="en-US" smtClean="0"/>
              <a:t>‹nº›</a:t>
            </a:fld>
            <a:endParaRPr lang="en-US"/>
          </a:p>
        </p:txBody>
      </p:sp>
    </p:spTree>
    <p:extLst>
      <p:ext uri="{BB962C8B-B14F-4D97-AF65-F5344CB8AC3E}">
        <p14:creationId xmlns:p14="http://schemas.microsoft.com/office/powerpoint/2010/main" val="204185473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1106399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customXml" Target="../../customXml/item10.xml"/><Relationship Id="rId1" Type="http://schemas.openxmlformats.org/officeDocument/2006/relationships/customXml" Target="../../customXml/item4.xml"/><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57.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hyperlink" Target="https://www.genecards.org/cgi-bin/carddisp.pl?gene=NF1" TargetMode="External"/><Relationship Id="rId13" Type="http://schemas.microsoft.com/office/2007/relationships/diagramDrawing" Target="../diagrams/drawing1.xml"/><Relationship Id="rId3" Type="http://schemas.openxmlformats.org/officeDocument/2006/relationships/image" Target="../media/image56.png"/><Relationship Id="rId7" Type="http://schemas.openxmlformats.org/officeDocument/2006/relationships/hyperlink" Target="https://www.genecards.org/cgi-bin/carddisp.pl?gene=NBN" TargetMode="External"/><Relationship Id="rId12"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hyperlink" Target="https://www.genecards.org/cgi-bin/carddisp.pl?gene=BRCA1" TargetMode="External"/><Relationship Id="rId11" Type="http://schemas.openxmlformats.org/officeDocument/2006/relationships/diagramQuickStyle" Target="../diagrams/quickStyle1.xml"/><Relationship Id="rId5" Type="http://schemas.openxmlformats.org/officeDocument/2006/relationships/hyperlink" Target="https://www.genecards.org/cgi-bin/carddisp.pl?gene=TP53" TargetMode="External"/><Relationship Id="rId10" Type="http://schemas.openxmlformats.org/officeDocument/2006/relationships/diagramLayout" Target="../diagrams/layout1.xml"/><Relationship Id="rId4" Type="http://schemas.openxmlformats.org/officeDocument/2006/relationships/hyperlink" Target="https://www.genecards.org/cgi-bin/carddisp.pl?gene=H3-3A" TargetMode="External"/><Relationship Id="rId9"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7.xml"/><Relationship Id="rId1" Type="http://schemas.openxmlformats.org/officeDocument/2006/relationships/customXml" Target="../../customXml/item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6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67.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jp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1.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90.xml"/><Relationship Id="rId1" Type="http://schemas.openxmlformats.org/officeDocument/2006/relationships/customXml" Target="../../customXml/item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0359" y="1693381"/>
            <a:ext cx="7510403" cy="1814041"/>
          </a:xfrm>
        </p:spPr>
        <p:txBody>
          <a:bodyPr/>
          <a:lstStyle/>
          <a:p>
            <a:pPr algn="ctr"/>
            <a:r>
              <a:rPr lang="en-US" sz="3600" b="1" dirty="0">
                <a:solidFill>
                  <a:schemeClr val="accent5">
                    <a:lumMod val="75000"/>
                  </a:schemeClr>
                </a:solidFill>
                <a:effectLst/>
                <a:latin typeface="Arial" panose="020B0604020202020204" pitchFamily="34" charset="0"/>
                <a:cs typeface="Arial" panose="020B0604020202020204" pitchFamily="34" charset="0"/>
              </a:rPr>
              <a:t>Testing biomarkers in Cerebrospinal Fluid (CSF)</a:t>
            </a:r>
            <a:br>
              <a:rPr lang="en-US" sz="3600" b="1" dirty="0">
                <a:solidFill>
                  <a:schemeClr val="accent5">
                    <a:lumMod val="75000"/>
                  </a:schemeClr>
                </a:solidFill>
                <a:effectLst/>
                <a:latin typeface="Arial" panose="020B0604020202020204" pitchFamily="34" charset="0"/>
                <a:cs typeface="Arial" panose="020B0604020202020204" pitchFamily="34" charset="0"/>
              </a:rPr>
            </a:br>
            <a:r>
              <a:rPr lang="en-US" sz="3600" b="1" dirty="0">
                <a:solidFill>
                  <a:schemeClr val="accent5">
                    <a:lumMod val="75000"/>
                  </a:schemeClr>
                </a:solidFill>
                <a:effectLst/>
                <a:latin typeface="Arial" panose="020B0604020202020204" pitchFamily="34" charset="0"/>
                <a:cs typeface="Arial" panose="020B0604020202020204" pitchFamily="34" charset="0"/>
              </a:rPr>
              <a:t>where are we?</a:t>
            </a:r>
            <a:endParaRPr lang="pt-BR" sz="4000" b="1" dirty="0">
              <a:solidFill>
                <a:schemeClr val="accent5">
                  <a:lumMod val="75000"/>
                </a:schemeClr>
              </a:solidFill>
              <a:latin typeface="Arial" panose="020B0604020202020204" pitchFamily="34" charset="0"/>
              <a:cs typeface="Arial" panose="020B0604020202020204" pitchFamily="34" charset="0"/>
            </a:endParaRPr>
          </a:p>
        </p:txBody>
      </p:sp>
      <p:sp>
        <p:nvSpPr>
          <p:cNvPr id="3" name="Espaço Reservado para Texto 2"/>
          <p:cNvSpPr>
            <a:spLocks noGrp="1"/>
          </p:cNvSpPr>
          <p:nvPr>
            <p:ph type="body" sz="quarter" idx="10"/>
          </p:nvPr>
        </p:nvSpPr>
        <p:spPr>
          <a:xfrm>
            <a:off x="727075" y="3718968"/>
            <a:ext cx="5730875" cy="259556"/>
          </a:xfrm>
        </p:spPr>
        <p:txBody>
          <a:bodyPr/>
          <a:lstStyle/>
          <a:p>
            <a:pPr marL="0" lvl="2" indent="0">
              <a:buNone/>
            </a:pPr>
            <a:r>
              <a:rPr lang="en-US" sz="21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Maria E. Arcila MD</a:t>
            </a:r>
          </a:p>
          <a:p>
            <a:endParaRPr lang="pt-BR" sz="2700" b="1" dirty="0"/>
          </a:p>
        </p:txBody>
      </p:sp>
      <p:sp>
        <p:nvSpPr>
          <p:cNvPr id="4" name="Espaço Reservado para Texto 3"/>
          <p:cNvSpPr>
            <a:spLocks noGrp="1"/>
          </p:cNvSpPr>
          <p:nvPr>
            <p:ph type="body" sz="quarter" idx="11"/>
          </p:nvPr>
        </p:nvSpPr>
        <p:spPr>
          <a:xfrm>
            <a:off x="731963" y="4070957"/>
            <a:ext cx="6320517" cy="259556"/>
          </a:xfrm>
        </p:spPr>
        <p:txBody>
          <a:bodyPr/>
          <a:lstStyle/>
          <a:p>
            <a:r>
              <a:rPr lang="en-US" sz="18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Memorial Sloan Kettering Cancer Center, New York, NY, USA</a:t>
            </a:r>
            <a:endParaRPr lang="en-US" sz="27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pt-BR" sz="1800" b="1" dirty="0"/>
          </a:p>
        </p:txBody>
      </p:sp>
      <p:pic>
        <p:nvPicPr>
          <p:cNvPr id="5" name="Imagem 4"/>
          <p:cNvPicPr>
            <a:picLocks noChangeAspect="1"/>
          </p:cNvPicPr>
          <p:nvPr>
            <p:custDataLst>
              <p:custData r:id="rId1"/>
            </p:custDataLst>
          </p:nvPr>
        </p:nvPicPr>
        <p:blipFill>
          <a:blip r:embed="rId5">
            <a:extLst>
              <a:ext uri="{28A0092B-C50C-407E-A947-70E740481C1C}">
                <a14:useLocalDpi xmlns:a14="http://schemas.microsoft.com/office/drawing/2010/main" val="0"/>
              </a:ext>
            </a:extLst>
          </a:blip>
          <a:stretch>
            <a:fillRect/>
          </a:stretch>
        </p:blipFill>
        <p:spPr>
          <a:xfrm>
            <a:off x="506254" y="1708967"/>
            <a:ext cx="1760696" cy="162865"/>
          </a:xfrm>
          <a:prstGeom prst="rect">
            <a:avLst/>
          </a:prstGeom>
        </p:spPr>
      </p:pic>
      <p:pic>
        <p:nvPicPr>
          <p:cNvPr id="6" name="Imagem 5"/>
          <p:cNvPicPr>
            <a:picLocks noChangeAspect="1"/>
          </p:cNvPicPr>
          <p:nvPr>
            <p:custDataLst>
              <p:custData r:id="rId2"/>
            </p:custDataLst>
          </p:nvPr>
        </p:nvPicPr>
        <p:blipFill>
          <a:blip r:embed="rId5">
            <a:extLst>
              <a:ext uri="{28A0092B-C50C-407E-A947-70E740481C1C}">
                <a14:useLocalDpi xmlns:a14="http://schemas.microsoft.com/office/drawing/2010/main" val="0"/>
              </a:ext>
            </a:extLst>
          </a:blip>
          <a:stretch>
            <a:fillRect/>
          </a:stretch>
        </p:blipFill>
        <p:spPr>
          <a:xfrm flipV="1">
            <a:off x="506254" y="3344558"/>
            <a:ext cx="1760696" cy="162865"/>
          </a:xfrm>
          <a:prstGeom prst="rect">
            <a:avLst/>
          </a:prstGeom>
        </p:spPr>
      </p:pic>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E50C-326F-0516-0CBB-65552BC5E84B}"/>
              </a:ext>
            </a:extLst>
          </p:cNvPr>
          <p:cNvSpPr>
            <a:spLocks noGrp="1"/>
          </p:cNvSpPr>
          <p:nvPr>
            <p:ph type="title"/>
          </p:nvPr>
        </p:nvSpPr>
        <p:spPr>
          <a:xfrm>
            <a:off x="1" y="68"/>
            <a:ext cx="9144000" cy="549764"/>
          </a:xfrm>
          <a:solidFill>
            <a:srgbClr val="0070C0"/>
          </a:solidFill>
        </p:spPr>
        <p:txBody>
          <a:bodyPr/>
          <a:lstStyle/>
          <a:p>
            <a:pPr algn="ctr" defTabSz="685805" fontAlgn="auto">
              <a:spcAft>
                <a:spcPts val="0"/>
              </a:spcAft>
              <a:defRPr/>
            </a:pPr>
            <a:r>
              <a:rPr lang="en-US" sz="3300" b="1" dirty="0">
                <a:solidFill>
                  <a:schemeClr val="bg1"/>
                </a:solidFill>
              </a:rPr>
              <a:t>Routine lumbar punctures </a:t>
            </a:r>
          </a:p>
        </p:txBody>
      </p:sp>
      <p:pic>
        <p:nvPicPr>
          <p:cNvPr id="33795" name="Picture 8" descr="What happens during a lumbar puncture (spinal tap)?">
            <a:extLst>
              <a:ext uri="{FF2B5EF4-FFF2-40B4-BE49-F238E27FC236}">
                <a16:creationId xmlns:a16="http://schemas.microsoft.com/office/drawing/2014/main" id="{CD943C79-55C7-429B-0DDC-53E41ED33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39" y="1534869"/>
            <a:ext cx="3642047" cy="232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5" name="Group 9">
            <a:extLst>
              <a:ext uri="{FF2B5EF4-FFF2-40B4-BE49-F238E27FC236}">
                <a16:creationId xmlns:a16="http://schemas.microsoft.com/office/drawing/2014/main" id="{D30F3297-D94A-90F8-81E9-9C6C9AEFF466}"/>
              </a:ext>
            </a:extLst>
          </p:cNvPr>
          <p:cNvGrpSpPr>
            <a:grpSpLocks noChangeAspect="1"/>
          </p:cNvGrpSpPr>
          <p:nvPr/>
        </p:nvGrpSpPr>
        <p:grpSpPr bwMode="auto">
          <a:xfrm>
            <a:off x="4676768" y="1786529"/>
            <a:ext cx="414753" cy="1407351"/>
            <a:chOff x="2943" y="2976"/>
            <a:chExt cx="217" cy="735"/>
          </a:xfrm>
        </p:grpSpPr>
        <p:sp>
          <p:nvSpPr>
            <p:cNvPr id="33822" name="Freeform 10">
              <a:extLst>
                <a:ext uri="{FF2B5EF4-FFF2-40B4-BE49-F238E27FC236}">
                  <a16:creationId xmlns:a16="http://schemas.microsoft.com/office/drawing/2014/main" id="{B59557A6-24A2-A937-CBE3-E522C162B8E7}"/>
                </a:ext>
              </a:extLst>
            </p:cNvPr>
            <p:cNvSpPr>
              <a:spLocks noChangeAspect="1"/>
            </p:cNvSpPr>
            <p:nvPr/>
          </p:nvSpPr>
          <p:spPr bwMode="auto">
            <a:xfrm>
              <a:off x="2943" y="3257"/>
              <a:ext cx="214" cy="454"/>
            </a:xfrm>
            <a:custGeom>
              <a:avLst/>
              <a:gdLst>
                <a:gd name="T0" fmla="*/ 0 w 160"/>
                <a:gd name="T1" fmla="*/ 0 h 340"/>
                <a:gd name="T2" fmla="*/ 0 w 160"/>
                <a:gd name="T3" fmla="*/ 345 h 340"/>
                <a:gd name="T4" fmla="*/ 102 w 160"/>
                <a:gd name="T5" fmla="*/ 454 h 340"/>
                <a:gd name="T6" fmla="*/ 111 w 160"/>
                <a:gd name="T7" fmla="*/ 454 h 340"/>
                <a:gd name="T8" fmla="*/ 214 w 160"/>
                <a:gd name="T9" fmla="*/ 345 h 340"/>
                <a:gd name="T10" fmla="*/ 214 w 160"/>
                <a:gd name="T11" fmla="*/ 0 h 340"/>
                <a:gd name="T12" fmla="*/ 0 w 160"/>
                <a:gd name="T13" fmla="*/ 0 h 3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340">
                  <a:moveTo>
                    <a:pt x="0" y="0"/>
                  </a:moveTo>
                  <a:cubicBezTo>
                    <a:pt x="0" y="258"/>
                    <a:pt x="0" y="258"/>
                    <a:pt x="0" y="258"/>
                  </a:cubicBezTo>
                  <a:cubicBezTo>
                    <a:pt x="0" y="303"/>
                    <a:pt x="34" y="340"/>
                    <a:pt x="76" y="340"/>
                  </a:cubicBezTo>
                  <a:cubicBezTo>
                    <a:pt x="83" y="340"/>
                    <a:pt x="83" y="340"/>
                    <a:pt x="83" y="340"/>
                  </a:cubicBezTo>
                  <a:cubicBezTo>
                    <a:pt x="125" y="340"/>
                    <a:pt x="160" y="303"/>
                    <a:pt x="160" y="258"/>
                  </a:cubicBezTo>
                  <a:cubicBezTo>
                    <a:pt x="160" y="0"/>
                    <a:pt x="160" y="0"/>
                    <a:pt x="160" y="0"/>
                  </a:cubicBezTo>
                  <a:lnTo>
                    <a:pt x="0" y="0"/>
                  </a:lnTo>
                  <a:close/>
                </a:path>
              </a:pathLst>
            </a:custGeom>
            <a:solidFill>
              <a:srgbClr val="99CCFF"/>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lstStyle/>
            <a:p>
              <a:pPr defTabSz="311079" eaLnBrk="0" fontAlgn="base" hangingPunct="0">
                <a:spcBef>
                  <a:spcPct val="0"/>
                </a:spcBef>
                <a:spcAft>
                  <a:spcPct val="0"/>
                </a:spcAft>
                <a:buClrTx/>
              </a:pPr>
              <a:endParaRPr lang="en-US" sz="1225" kern="1200">
                <a:solidFill>
                  <a:prstClr val="black"/>
                </a:solidFill>
                <a:latin typeface="Calibri" panose="020F0502020204030204" pitchFamily="34" charset="0"/>
                <a:ea typeface="+mn-ea"/>
                <a:cs typeface="+mn-cs"/>
              </a:endParaRPr>
            </a:p>
          </p:txBody>
        </p:sp>
        <p:sp>
          <p:nvSpPr>
            <p:cNvPr id="33823" name="Freeform 11">
              <a:extLst>
                <a:ext uri="{FF2B5EF4-FFF2-40B4-BE49-F238E27FC236}">
                  <a16:creationId xmlns:a16="http://schemas.microsoft.com/office/drawing/2014/main" id="{7177E885-33F6-DEA5-F8F3-E9CEEF40ED13}"/>
                </a:ext>
              </a:extLst>
            </p:cNvPr>
            <p:cNvSpPr>
              <a:spLocks noChangeAspect="1"/>
            </p:cNvSpPr>
            <p:nvPr/>
          </p:nvSpPr>
          <p:spPr bwMode="auto">
            <a:xfrm>
              <a:off x="2943" y="2976"/>
              <a:ext cx="217" cy="735"/>
            </a:xfrm>
            <a:custGeom>
              <a:avLst/>
              <a:gdLst>
                <a:gd name="T0" fmla="*/ 0 w 160"/>
                <a:gd name="T1" fmla="*/ 0 h 550"/>
                <a:gd name="T2" fmla="*/ 0 w 160"/>
                <a:gd name="T3" fmla="*/ 624 h 550"/>
                <a:gd name="T4" fmla="*/ 103 w 160"/>
                <a:gd name="T5" fmla="*/ 735 h 550"/>
                <a:gd name="T6" fmla="*/ 113 w 160"/>
                <a:gd name="T7" fmla="*/ 735 h 550"/>
                <a:gd name="T8" fmla="*/ 217 w 160"/>
                <a:gd name="T9" fmla="*/ 624 h 550"/>
                <a:gd name="T10" fmla="*/ 217 w 160"/>
                <a:gd name="T11" fmla="*/ 0 h 550"/>
                <a:gd name="T12" fmla="*/ 0 w 160"/>
                <a:gd name="T13" fmla="*/ 0 h 5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550">
                  <a:moveTo>
                    <a:pt x="0" y="0"/>
                  </a:moveTo>
                  <a:cubicBezTo>
                    <a:pt x="0" y="467"/>
                    <a:pt x="0" y="467"/>
                    <a:pt x="0" y="467"/>
                  </a:cubicBezTo>
                  <a:cubicBezTo>
                    <a:pt x="0" y="513"/>
                    <a:pt x="34" y="550"/>
                    <a:pt x="76" y="550"/>
                  </a:cubicBezTo>
                  <a:cubicBezTo>
                    <a:pt x="83" y="550"/>
                    <a:pt x="83" y="550"/>
                    <a:pt x="83" y="550"/>
                  </a:cubicBezTo>
                  <a:cubicBezTo>
                    <a:pt x="125" y="550"/>
                    <a:pt x="160" y="513"/>
                    <a:pt x="160" y="467"/>
                  </a:cubicBezTo>
                  <a:cubicBezTo>
                    <a:pt x="160" y="0"/>
                    <a:pt x="160" y="0"/>
                    <a:pt x="160" y="0"/>
                  </a:cubicBezTo>
                  <a:lnTo>
                    <a:pt x="0" y="0"/>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311079" eaLnBrk="0" fontAlgn="base" hangingPunct="0">
                <a:spcBef>
                  <a:spcPct val="0"/>
                </a:spcBef>
                <a:spcAft>
                  <a:spcPct val="0"/>
                </a:spcAft>
                <a:buClrTx/>
              </a:pPr>
              <a:endParaRPr lang="en-US" sz="1225" kern="1200">
                <a:solidFill>
                  <a:prstClr val="black"/>
                </a:solidFill>
                <a:latin typeface="Calibri" panose="020F0502020204030204" pitchFamily="34" charset="0"/>
                <a:ea typeface="+mn-ea"/>
                <a:cs typeface="+mn-cs"/>
              </a:endParaRPr>
            </a:p>
          </p:txBody>
        </p:sp>
      </p:grpSp>
      <p:grpSp>
        <p:nvGrpSpPr>
          <p:cNvPr id="20515" name="Group 20514">
            <a:extLst>
              <a:ext uri="{FF2B5EF4-FFF2-40B4-BE49-F238E27FC236}">
                <a16:creationId xmlns:a16="http://schemas.microsoft.com/office/drawing/2014/main" id="{18F2FDA0-1139-D80C-1230-67BE9BF02A21}"/>
              </a:ext>
            </a:extLst>
          </p:cNvPr>
          <p:cNvGrpSpPr>
            <a:grpSpLocks/>
          </p:cNvGrpSpPr>
          <p:nvPr/>
        </p:nvGrpSpPr>
        <p:grpSpPr bwMode="auto">
          <a:xfrm>
            <a:off x="4737254" y="2823411"/>
            <a:ext cx="288383" cy="331586"/>
            <a:chOff x="8345487" y="4531667"/>
            <a:chExt cx="577850" cy="581025"/>
          </a:xfrm>
        </p:grpSpPr>
        <p:sp>
          <p:nvSpPr>
            <p:cNvPr id="33805" name="Oval 13">
              <a:extLst>
                <a:ext uri="{FF2B5EF4-FFF2-40B4-BE49-F238E27FC236}">
                  <a16:creationId xmlns:a16="http://schemas.microsoft.com/office/drawing/2014/main" id="{82CF6E9B-6ED1-131D-62BD-30E9BB998389}"/>
                </a:ext>
              </a:extLst>
            </p:cNvPr>
            <p:cNvSpPr>
              <a:spLocks noChangeAspect="1" noChangeArrowheads="1"/>
            </p:cNvSpPr>
            <p:nvPr/>
          </p:nvSpPr>
          <p:spPr bwMode="auto">
            <a:xfrm>
              <a:off x="8488362" y="4739629"/>
              <a:ext cx="155575" cy="155575"/>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nvGrpSpPr>
            <p:cNvPr id="33806" name="Group 15">
              <a:extLst>
                <a:ext uri="{FF2B5EF4-FFF2-40B4-BE49-F238E27FC236}">
                  <a16:creationId xmlns:a16="http://schemas.microsoft.com/office/drawing/2014/main" id="{C765625C-5D9B-6890-6491-637DA5C020B2}"/>
                </a:ext>
              </a:extLst>
            </p:cNvPr>
            <p:cNvGrpSpPr>
              <a:grpSpLocks noChangeAspect="1"/>
            </p:cNvGrpSpPr>
            <p:nvPr/>
          </p:nvGrpSpPr>
          <p:grpSpPr bwMode="auto">
            <a:xfrm rot="-3173325">
              <a:off x="8296274" y="4615804"/>
              <a:ext cx="265113" cy="155575"/>
              <a:chOff x="788" y="2359"/>
              <a:chExt cx="167" cy="98"/>
            </a:xfrm>
          </p:grpSpPr>
          <p:sp>
            <p:nvSpPr>
              <p:cNvPr id="33820" name="Oval 16">
                <a:extLst>
                  <a:ext uri="{FF2B5EF4-FFF2-40B4-BE49-F238E27FC236}">
                    <a16:creationId xmlns:a16="http://schemas.microsoft.com/office/drawing/2014/main" id="{E10012E0-99CA-FCF5-EA68-233ECB43B3A8}"/>
                  </a:ext>
                </a:extLst>
              </p:cNvPr>
              <p:cNvSpPr>
                <a:spLocks noChangeAspect="1" noChangeArrowheads="1"/>
              </p:cNvSpPr>
              <p:nvPr/>
            </p:nvSpPr>
            <p:spPr bwMode="auto">
              <a:xfrm>
                <a:off x="788" y="2359"/>
                <a:ext cx="167" cy="98"/>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sp>
            <p:nvSpPr>
              <p:cNvPr id="33821" name="Oval 17">
                <a:extLst>
                  <a:ext uri="{FF2B5EF4-FFF2-40B4-BE49-F238E27FC236}">
                    <a16:creationId xmlns:a16="http://schemas.microsoft.com/office/drawing/2014/main" id="{CE6C7192-6E0B-7B78-AF80-3B71621E3DED}"/>
                  </a:ext>
                </a:extLst>
              </p:cNvPr>
              <p:cNvSpPr>
                <a:spLocks noChangeAspect="1" noChangeArrowheads="1"/>
              </p:cNvSpPr>
              <p:nvPr/>
            </p:nvSpPr>
            <p:spPr bwMode="auto">
              <a:xfrm>
                <a:off x="841" y="2380"/>
                <a:ext cx="86" cy="50"/>
              </a:xfrm>
              <a:prstGeom prst="ellipse">
                <a:avLst/>
              </a:prstGeom>
              <a:solidFill>
                <a:srgbClr val="0000FF"/>
              </a:solidFill>
              <a:ln>
                <a:noFill/>
              </a:ln>
              <a:effectLst/>
              <a:extLst>
                <a:ext uri="{91240B29-F687-4F45-9708-019B960494DF}">
                  <a14:hiddenLine xmlns:a14="http://schemas.microsoft.com/office/drawing/2010/main" w="6350" algn="ctr">
                    <a:solidFill>
                      <a:srgbClr val="000000"/>
                    </a:solidFill>
                    <a:round/>
                    <a:headEnd/>
                    <a:tailEnd type="none" w="lg"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sp>
          <p:nvSpPr>
            <p:cNvPr id="33807" name="Oval 19">
              <a:extLst>
                <a:ext uri="{FF2B5EF4-FFF2-40B4-BE49-F238E27FC236}">
                  <a16:creationId xmlns:a16="http://schemas.microsoft.com/office/drawing/2014/main" id="{397D03DA-A852-B11E-CF8B-F2363B912E41}"/>
                </a:ext>
              </a:extLst>
            </p:cNvPr>
            <p:cNvSpPr>
              <a:spLocks noChangeAspect="1" noChangeArrowheads="1"/>
            </p:cNvSpPr>
            <p:nvPr/>
          </p:nvSpPr>
          <p:spPr bwMode="auto">
            <a:xfrm>
              <a:off x="8650287" y="4957117"/>
              <a:ext cx="155575" cy="155575"/>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nvGrpSpPr>
            <p:cNvPr id="33808" name="Group 21">
              <a:extLst>
                <a:ext uri="{FF2B5EF4-FFF2-40B4-BE49-F238E27FC236}">
                  <a16:creationId xmlns:a16="http://schemas.microsoft.com/office/drawing/2014/main" id="{2B55D8C1-A3C1-FCD6-7E74-E4DE38BCEEC3}"/>
                </a:ext>
              </a:extLst>
            </p:cNvPr>
            <p:cNvGrpSpPr>
              <a:grpSpLocks noChangeAspect="1"/>
            </p:cNvGrpSpPr>
            <p:nvPr/>
          </p:nvGrpSpPr>
          <p:grpSpPr bwMode="auto">
            <a:xfrm rot="7867602">
              <a:off x="8620124" y="4595167"/>
              <a:ext cx="265113" cy="155575"/>
              <a:chOff x="788" y="2359"/>
              <a:chExt cx="167" cy="98"/>
            </a:xfrm>
          </p:grpSpPr>
          <p:sp>
            <p:nvSpPr>
              <p:cNvPr id="33818" name="Oval 22">
                <a:extLst>
                  <a:ext uri="{FF2B5EF4-FFF2-40B4-BE49-F238E27FC236}">
                    <a16:creationId xmlns:a16="http://schemas.microsoft.com/office/drawing/2014/main" id="{978CC1DE-B3C9-9FCF-06E9-DC534631AA3D}"/>
                  </a:ext>
                </a:extLst>
              </p:cNvPr>
              <p:cNvSpPr>
                <a:spLocks noChangeAspect="1" noChangeArrowheads="1"/>
              </p:cNvSpPr>
              <p:nvPr/>
            </p:nvSpPr>
            <p:spPr bwMode="auto">
              <a:xfrm>
                <a:off x="788" y="2359"/>
                <a:ext cx="167" cy="98"/>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sp>
            <p:nvSpPr>
              <p:cNvPr id="33819" name="Oval 23">
                <a:extLst>
                  <a:ext uri="{FF2B5EF4-FFF2-40B4-BE49-F238E27FC236}">
                    <a16:creationId xmlns:a16="http://schemas.microsoft.com/office/drawing/2014/main" id="{00B4CC43-F88A-6056-22DA-E1504F818937}"/>
                  </a:ext>
                </a:extLst>
              </p:cNvPr>
              <p:cNvSpPr>
                <a:spLocks noChangeAspect="1" noChangeArrowheads="1"/>
              </p:cNvSpPr>
              <p:nvPr/>
            </p:nvSpPr>
            <p:spPr bwMode="auto">
              <a:xfrm>
                <a:off x="841" y="2380"/>
                <a:ext cx="86" cy="50"/>
              </a:xfrm>
              <a:prstGeom prst="ellipse">
                <a:avLst/>
              </a:prstGeom>
              <a:solidFill>
                <a:srgbClr val="0000FF"/>
              </a:solidFill>
              <a:ln>
                <a:noFill/>
              </a:ln>
              <a:effectLst/>
              <a:extLst>
                <a:ext uri="{91240B29-F687-4F45-9708-019B960494DF}">
                  <a14:hiddenLine xmlns:a14="http://schemas.microsoft.com/office/drawing/2010/main" w="6350" algn="ctr">
                    <a:solidFill>
                      <a:srgbClr val="000000"/>
                    </a:solidFill>
                    <a:round/>
                    <a:headEnd/>
                    <a:tailEnd type="none" w="lg"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sp>
          <p:nvSpPr>
            <p:cNvPr id="33809" name="Oval 25">
              <a:extLst>
                <a:ext uri="{FF2B5EF4-FFF2-40B4-BE49-F238E27FC236}">
                  <a16:creationId xmlns:a16="http://schemas.microsoft.com/office/drawing/2014/main" id="{0DC0BBE8-0E32-786F-F56D-79E996B57D9C}"/>
                </a:ext>
              </a:extLst>
            </p:cNvPr>
            <p:cNvSpPr>
              <a:spLocks noChangeAspect="1" noChangeArrowheads="1"/>
            </p:cNvSpPr>
            <p:nvPr/>
          </p:nvSpPr>
          <p:spPr bwMode="auto">
            <a:xfrm>
              <a:off x="8345487" y="4804717"/>
              <a:ext cx="155575" cy="155575"/>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nvGrpSpPr>
            <p:cNvPr id="33810" name="Group 27">
              <a:extLst>
                <a:ext uri="{FF2B5EF4-FFF2-40B4-BE49-F238E27FC236}">
                  <a16:creationId xmlns:a16="http://schemas.microsoft.com/office/drawing/2014/main" id="{0970997D-3A22-7CBB-29A6-BFDFFE0D9F7B}"/>
                </a:ext>
              </a:extLst>
            </p:cNvPr>
            <p:cNvGrpSpPr>
              <a:grpSpLocks noChangeAspect="1"/>
            </p:cNvGrpSpPr>
            <p:nvPr/>
          </p:nvGrpSpPr>
          <p:grpSpPr bwMode="auto">
            <a:xfrm>
              <a:off x="8612187" y="4825354"/>
              <a:ext cx="265113" cy="155575"/>
              <a:chOff x="788" y="2359"/>
              <a:chExt cx="167" cy="98"/>
            </a:xfrm>
          </p:grpSpPr>
          <p:sp>
            <p:nvSpPr>
              <p:cNvPr id="33816" name="Oval 28">
                <a:extLst>
                  <a:ext uri="{FF2B5EF4-FFF2-40B4-BE49-F238E27FC236}">
                    <a16:creationId xmlns:a16="http://schemas.microsoft.com/office/drawing/2014/main" id="{D2242F3D-1172-A962-F7AD-DD443BD27261}"/>
                  </a:ext>
                </a:extLst>
              </p:cNvPr>
              <p:cNvSpPr>
                <a:spLocks noChangeAspect="1" noChangeArrowheads="1"/>
              </p:cNvSpPr>
              <p:nvPr/>
            </p:nvSpPr>
            <p:spPr bwMode="auto">
              <a:xfrm>
                <a:off x="788" y="2359"/>
                <a:ext cx="167" cy="98"/>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sp>
            <p:nvSpPr>
              <p:cNvPr id="33817" name="Oval 29">
                <a:extLst>
                  <a:ext uri="{FF2B5EF4-FFF2-40B4-BE49-F238E27FC236}">
                    <a16:creationId xmlns:a16="http://schemas.microsoft.com/office/drawing/2014/main" id="{44F931FD-4E47-D094-8065-7D9857E4CC6F}"/>
                  </a:ext>
                </a:extLst>
              </p:cNvPr>
              <p:cNvSpPr>
                <a:spLocks noChangeAspect="1" noChangeArrowheads="1"/>
              </p:cNvSpPr>
              <p:nvPr/>
            </p:nvSpPr>
            <p:spPr bwMode="auto">
              <a:xfrm>
                <a:off x="841" y="2380"/>
                <a:ext cx="86" cy="50"/>
              </a:xfrm>
              <a:prstGeom prst="ellipse">
                <a:avLst/>
              </a:prstGeom>
              <a:solidFill>
                <a:srgbClr val="0000FF"/>
              </a:solidFill>
              <a:ln>
                <a:noFill/>
              </a:ln>
              <a:effectLst/>
              <a:extLst>
                <a:ext uri="{91240B29-F687-4F45-9708-019B960494DF}">
                  <a14:hiddenLine xmlns:a14="http://schemas.microsoft.com/office/drawing/2010/main" w="6350" algn="ctr">
                    <a:solidFill>
                      <a:srgbClr val="000000"/>
                    </a:solidFill>
                    <a:round/>
                    <a:headEnd/>
                    <a:tailEnd type="none" w="lg"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sp>
          <p:nvSpPr>
            <p:cNvPr id="33811" name="Oval 31">
              <a:extLst>
                <a:ext uri="{FF2B5EF4-FFF2-40B4-BE49-F238E27FC236}">
                  <a16:creationId xmlns:a16="http://schemas.microsoft.com/office/drawing/2014/main" id="{8A94807F-8646-57CF-6F7F-F7ADC63B5073}"/>
                </a:ext>
              </a:extLst>
            </p:cNvPr>
            <p:cNvSpPr>
              <a:spLocks noChangeAspect="1" noChangeArrowheads="1"/>
            </p:cNvSpPr>
            <p:nvPr/>
          </p:nvSpPr>
          <p:spPr bwMode="auto">
            <a:xfrm>
              <a:off x="8532812" y="4531667"/>
              <a:ext cx="155575" cy="155575"/>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nvGrpSpPr>
            <p:cNvPr id="33812" name="Group 33">
              <a:extLst>
                <a:ext uri="{FF2B5EF4-FFF2-40B4-BE49-F238E27FC236}">
                  <a16:creationId xmlns:a16="http://schemas.microsoft.com/office/drawing/2014/main" id="{CC40FB7C-F877-3AA1-197C-772583EB4484}"/>
                </a:ext>
              </a:extLst>
            </p:cNvPr>
            <p:cNvGrpSpPr>
              <a:grpSpLocks noChangeAspect="1"/>
            </p:cNvGrpSpPr>
            <p:nvPr/>
          </p:nvGrpSpPr>
          <p:grpSpPr bwMode="auto">
            <a:xfrm rot="912323">
              <a:off x="8391525" y="4957117"/>
              <a:ext cx="265113" cy="155575"/>
              <a:chOff x="788" y="2359"/>
              <a:chExt cx="167" cy="98"/>
            </a:xfrm>
          </p:grpSpPr>
          <p:sp>
            <p:nvSpPr>
              <p:cNvPr id="33814" name="Oval 34">
                <a:extLst>
                  <a:ext uri="{FF2B5EF4-FFF2-40B4-BE49-F238E27FC236}">
                    <a16:creationId xmlns:a16="http://schemas.microsoft.com/office/drawing/2014/main" id="{2D38F80F-A88B-BFBA-C463-E094A3CC7FC9}"/>
                  </a:ext>
                </a:extLst>
              </p:cNvPr>
              <p:cNvSpPr>
                <a:spLocks noChangeAspect="1" noChangeArrowheads="1"/>
              </p:cNvSpPr>
              <p:nvPr/>
            </p:nvSpPr>
            <p:spPr bwMode="auto">
              <a:xfrm>
                <a:off x="788" y="2359"/>
                <a:ext cx="167" cy="98"/>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sp>
            <p:nvSpPr>
              <p:cNvPr id="33815" name="Oval 35">
                <a:extLst>
                  <a:ext uri="{FF2B5EF4-FFF2-40B4-BE49-F238E27FC236}">
                    <a16:creationId xmlns:a16="http://schemas.microsoft.com/office/drawing/2014/main" id="{22A71E3E-E7DB-E293-27AD-E8A3CE908087}"/>
                  </a:ext>
                </a:extLst>
              </p:cNvPr>
              <p:cNvSpPr>
                <a:spLocks noChangeAspect="1" noChangeArrowheads="1"/>
              </p:cNvSpPr>
              <p:nvPr/>
            </p:nvSpPr>
            <p:spPr bwMode="auto">
              <a:xfrm>
                <a:off x="841" y="2380"/>
                <a:ext cx="86" cy="50"/>
              </a:xfrm>
              <a:prstGeom prst="ellipse">
                <a:avLst/>
              </a:prstGeom>
              <a:solidFill>
                <a:srgbClr val="0000FF"/>
              </a:solidFill>
              <a:ln>
                <a:noFill/>
              </a:ln>
              <a:effectLst/>
              <a:extLst>
                <a:ext uri="{91240B29-F687-4F45-9708-019B960494DF}">
                  <a14:hiddenLine xmlns:a14="http://schemas.microsoft.com/office/drawing/2010/main" w="6350" algn="ctr">
                    <a:solidFill>
                      <a:srgbClr val="000000"/>
                    </a:solidFill>
                    <a:round/>
                    <a:headEnd/>
                    <a:tailEnd type="none" w="lg"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sp>
          <p:nvSpPr>
            <p:cNvPr id="33813" name="Oval 37">
              <a:extLst>
                <a:ext uri="{FF2B5EF4-FFF2-40B4-BE49-F238E27FC236}">
                  <a16:creationId xmlns:a16="http://schemas.microsoft.com/office/drawing/2014/main" id="{7133A1ED-3BCE-ED3E-A461-C2E5536769EB}"/>
                </a:ext>
              </a:extLst>
            </p:cNvPr>
            <p:cNvSpPr>
              <a:spLocks noChangeAspect="1" noChangeArrowheads="1"/>
            </p:cNvSpPr>
            <p:nvPr/>
          </p:nvSpPr>
          <p:spPr bwMode="auto">
            <a:xfrm>
              <a:off x="8767762" y="4712642"/>
              <a:ext cx="155575" cy="155575"/>
            </a:xfrm>
            <a:prstGeom prst="ellipse">
              <a:avLst/>
            </a:prstGeom>
            <a:solidFill>
              <a:schemeClr val="bg1"/>
            </a:solidFill>
            <a:ln w="6350" algn="ctr">
              <a:solidFill>
                <a:srgbClr val="000000"/>
              </a:solidFill>
              <a:round/>
              <a:headEn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grpSp>
      <p:pic>
        <p:nvPicPr>
          <p:cNvPr id="20516" name="Picture 4" descr="High-grade infiltrating glioma is shown. (A) A T1-weighted magnetic... |  Download Scientific Diagram">
            <a:extLst>
              <a:ext uri="{FF2B5EF4-FFF2-40B4-BE49-F238E27FC236}">
                <a16:creationId xmlns:a16="http://schemas.microsoft.com/office/drawing/2014/main" id="{6E14D219-BCDF-5C6F-4BFB-BA5525358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0571"/>
          <a:stretch>
            <a:fillRect/>
          </a:stretch>
        </p:blipFill>
        <p:spPr bwMode="auto">
          <a:xfrm>
            <a:off x="4468313" y="3529786"/>
            <a:ext cx="2281139" cy="8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7" name="TextBox 20516">
            <a:extLst>
              <a:ext uri="{FF2B5EF4-FFF2-40B4-BE49-F238E27FC236}">
                <a16:creationId xmlns:a16="http://schemas.microsoft.com/office/drawing/2014/main" id="{C8CBF3C4-F92B-26F6-0E90-65B5C2D07F67}"/>
              </a:ext>
            </a:extLst>
          </p:cNvPr>
          <p:cNvSpPr txBox="1"/>
          <p:nvPr/>
        </p:nvSpPr>
        <p:spPr>
          <a:xfrm>
            <a:off x="5493313" y="1103634"/>
            <a:ext cx="3164648" cy="1938992"/>
          </a:xfrm>
          <a:prstGeom prst="rect">
            <a:avLst/>
          </a:prstGeom>
          <a:noFill/>
        </p:spPr>
        <p:txBody>
          <a:bodyPr wrap="square">
            <a:spAutoFit/>
          </a:bodyPr>
          <a:lstStyle/>
          <a:p>
            <a:pPr defTabSz="311079">
              <a:buClrTx/>
              <a:defRPr/>
            </a:pPr>
            <a:r>
              <a:rPr lang="en-US" sz="2400" b="1" kern="1200" dirty="0">
                <a:solidFill>
                  <a:prstClr val="black"/>
                </a:solidFill>
                <a:latin typeface="Calibri" panose="020F0502020204030204"/>
                <a:ea typeface="+mn-ea"/>
                <a:cs typeface="+mn-cs"/>
              </a:rPr>
              <a:t>Historically:</a:t>
            </a:r>
          </a:p>
          <a:p>
            <a:pPr marL="194424" indent="-194424" defTabSz="311079">
              <a:buClrTx/>
              <a:buFont typeface="Arial" panose="020B0604020202020204" pitchFamily="34" charset="0"/>
              <a:buChar char="•"/>
              <a:defRPr/>
            </a:pPr>
            <a:r>
              <a:rPr lang="en-US" sz="2400" b="1" kern="1200" dirty="0">
                <a:solidFill>
                  <a:prstClr val="black"/>
                </a:solidFill>
                <a:latin typeface="Calibri" panose="020F0502020204030204"/>
                <a:ea typeface="+mn-ea"/>
                <a:cs typeface="+mn-cs"/>
              </a:rPr>
              <a:t>Low yield</a:t>
            </a:r>
          </a:p>
          <a:p>
            <a:pPr marL="194424" indent="-194424" defTabSz="311079">
              <a:buClrTx/>
              <a:buFont typeface="Arial" panose="020B0604020202020204" pitchFamily="34" charset="0"/>
              <a:buChar char="•"/>
              <a:defRPr/>
            </a:pPr>
            <a:r>
              <a:rPr lang="en-US" sz="2400" b="1" kern="1200" dirty="0">
                <a:solidFill>
                  <a:prstClr val="black"/>
                </a:solidFill>
                <a:latin typeface="Calibri" panose="020F0502020204030204"/>
                <a:ea typeface="+mn-ea"/>
                <a:cs typeface="+mn-cs"/>
              </a:rPr>
              <a:t>Often false negative</a:t>
            </a:r>
          </a:p>
          <a:p>
            <a:pPr marL="194424" indent="-194424" defTabSz="311079">
              <a:buClrTx/>
              <a:buFont typeface="Arial" panose="020B0604020202020204" pitchFamily="34" charset="0"/>
              <a:buChar char="•"/>
              <a:defRPr/>
            </a:pPr>
            <a:r>
              <a:rPr lang="en-US" sz="2400" b="1" kern="1200" dirty="0">
                <a:solidFill>
                  <a:prstClr val="black"/>
                </a:solidFill>
                <a:latin typeface="Calibri" panose="020F0502020204030204"/>
                <a:ea typeface="+mn-ea"/>
                <a:cs typeface="+mn-cs"/>
              </a:rPr>
              <a:t>Largely Insufficient for molecular studies </a:t>
            </a:r>
          </a:p>
        </p:txBody>
      </p:sp>
      <p:sp>
        <p:nvSpPr>
          <p:cNvPr id="33800" name="TextBox 20517">
            <a:extLst>
              <a:ext uri="{FF2B5EF4-FFF2-40B4-BE49-F238E27FC236}">
                <a16:creationId xmlns:a16="http://schemas.microsoft.com/office/drawing/2014/main" id="{37902FCE-1F8B-2EFE-7FA3-25E8BFD5DFD8}"/>
              </a:ext>
            </a:extLst>
          </p:cNvPr>
          <p:cNvSpPr txBox="1">
            <a:spLocks noChangeArrowheads="1"/>
          </p:cNvSpPr>
          <p:nvPr/>
        </p:nvSpPr>
        <p:spPr bwMode="auto">
          <a:xfrm>
            <a:off x="4263097" y="2550148"/>
            <a:ext cx="622129" cy="28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sp>
        <p:nvSpPr>
          <p:cNvPr id="33801" name="TextBox 20518">
            <a:extLst>
              <a:ext uri="{FF2B5EF4-FFF2-40B4-BE49-F238E27FC236}">
                <a16:creationId xmlns:a16="http://schemas.microsoft.com/office/drawing/2014/main" id="{15018AF4-F45E-3A32-C442-59E6F67544FE}"/>
              </a:ext>
            </a:extLst>
          </p:cNvPr>
          <p:cNvSpPr txBox="1">
            <a:spLocks noChangeArrowheads="1"/>
          </p:cNvSpPr>
          <p:nvPr/>
        </p:nvSpPr>
        <p:spPr bwMode="auto">
          <a:xfrm>
            <a:off x="6127324" y="1120116"/>
            <a:ext cx="184731" cy="28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endParaRPr lang="en-US" altLang="en-US" sz="1225" kern="1200">
              <a:solidFill>
                <a:prstClr val="black"/>
              </a:solidFill>
              <a:ea typeface="+mn-ea"/>
              <a:cs typeface="+mn-cs"/>
            </a:endParaRPr>
          </a:p>
        </p:txBody>
      </p:sp>
      <p:sp>
        <p:nvSpPr>
          <p:cNvPr id="20520" name="TextBox 20519">
            <a:extLst>
              <a:ext uri="{FF2B5EF4-FFF2-40B4-BE49-F238E27FC236}">
                <a16:creationId xmlns:a16="http://schemas.microsoft.com/office/drawing/2014/main" id="{B45315B2-839B-5E95-4C33-C09250F60F84}"/>
              </a:ext>
            </a:extLst>
          </p:cNvPr>
          <p:cNvSpPr txBox="1">
            <a:spLocks noChangeArrowheads="1"/>
          </p:cNvSpPr>
          <p:nvPr/>
        </p:nvSpPr>
        <p:spPr bwMode="auto">
          <a:xfrm>
            <a:off x="4633565" y="2036029"/>
            <a:ext cx="518441" cy="101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r>
              <a:rPr lang="en-US" altLang="en-US" sz="5987" kern="1200">
                <a:solidFill>
                  <a:srgbClr val="C00000"/>
                </a:solidFill>
                <a:ea typeface="+mn-ea"/>
                <a:cs typeface="+mn-cs"/>
              </a:rPr>
              <a:t>X</a:t>
            </a:r>
          </a:p>
        </p:txBody>
      </p:sp>
      <p:cxnSp>
        <p:nvCxnSpPr>
          <p:cNvPr id="20522" name="Straight Connector 20521">
            <a:extLst>
              <a:ext uri="{FF2B5EF4-FFF2-40B4-BE49-F238E27FC236}">
                <a16:creationId xmlns:a16="http://schemas.microsoft.com/office/drawing/2014/main" id="{74FC614E-18AB-C371-86B6-238617791853}"/>
              </a:ext>
            </a:extLst>
          </p:cNvPr>
          <p:cNvCxnSpPr>
            <a:cxnSpLocks/>
            <a:endCxn id="33823" idx="0"/>
          </p:cNvCxnSpPr>
          <p:nvPr/>
        </p:nvCxnSpPr>
        <p:spPr>
          <a:xfrm flipV="1">
            <a:off x="3582643" y="1786529"/>
            <a:ext cx="1094126" cy="84462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523" name="Straight Connector 20522">
            <a:extLst>
              <a:ext uri="{FF2B5EF4-FFF2-40B4-BE49-F238E27FC236}">
                <a16:creationId xmlns:a16="http://schemas.microsoft.com/office/drawing/2014/main" id="{CD55CDBF-4837-A37D-6DF1-CE50C000DEDE}"/>
              </a:ext>
            </a:extLst>
          </p:cNvPr>
          <p:cNvCxnSpPr>
            <a:cxnSpLocks/>
          </p:cNvCxnSpPr>
          <p:nvPr/>
        </p:nvCxnSpPr>
        <p:spPr>
          <a:xfrm>
            <a:off x="3765177" y="2956261"/>
            <a:ext cx="1041202" cy="24193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2.18757E-6 1.62117E-6 L 0.00331 0.17849 " pathEditMode="relative" rAng="0" ptsTypes="AA">
                                      <p:cBhvr>
                                        <p:cTn id="10" dur="1000" fill="hold"/>
                                        <p:tgtEl>
                                          <p:spTgt spid="20515"/>
                                        </p:tgtEl>
                                        <p:attrNameLst>
                                          <p:attrName>ppt_x</p:attrName>
                                          <p:attrName>ppt_y</p:attrName>
                                        </p:attrNameLst>
                                      </p:cBhvr>
                                      <p:rCtr x="165" y="8925"/>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7" grpId="0"/>
      <p:bldP spid="205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01630183-1F2A-FADF-925E-AA909E8D0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148" y="71355"/>
            <a:ext cx="4667048" cy="23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9" name="Group 2">
            <a:extLst>
              <a:ext uri="{FF2B5EF4-FFF2-40B4-BE49-F238E27FC236}">
                <a16:creationId xmlns:a16="http://schemas.microsoft.com/office/drawing/2014/main" id="{3CE3ECA5-1944-57F3-4E39-D8815402CF33}"/>
              </a:ext>
            </a:extLst>
          </p:cNvPr>
          <p:cNvGrpSpPr>
            <a:grpSpLocks/>
          </p:cNvGrpSpPr>
          <p:nvPr/>
        </p:nvGrpSpPr>
        <p:grpSpPr bwMode="auto">
          <a:xfrm>
            <a:off x="424474" y="362977"/>
            <a:ext cx="6119762" cy="4417548"/>
            <a:chOff x="242874" y="-1954218"/>
            <a:chExt cx="8764695" cy="6654783"/>
          </a:xfrm>
        </p:grpSpPr>
        <p:grpSp>
          <p:nvGrpSpPr>
            <p:cNvPr id="39945" name="Group 223">
              <a:extLst>
                <a:ext uri="{FF2B5EF4-FFF2-40B4-BE49-F238E27FC236}">
                  <a16:creationId xmlns:a16="http://schemas.microsoft.com/office/drawing/2014/main" id="{64DF12ED-D3CF-0946-2A46-3CB828C0D932}"/>
                </a:ext>
              </a:extLst>
            </p:cNvPr>
            <p:cNvGrpSpPr>
              <a:grpSpLocks noChangeAspect="1"/>
            </p:cNvGrpSpPr>
            <p:nvPr/>
          </p:nvGrpSpPr>
          <p:grpSpPr bwMode="auto">
            <a:xfrm>
              <a:off x="251521" y="1865079"/>
              <a:ext cx="1389865" cy="1413343"/>
              <a:chOff x="1666" y="1056"/>
              <a:chExt cx="2427" cy="2468"/>
            </a:xfrm>
          </p:grpSpPr>
          <p:sp>
            <p:nvSpPr>
              <p:cNvPr id="26" name="Freeform 39">
                <a:extLst>
                  <a:ext uri="{FF2B5EF4-FFF2-40B4-BE49-F238E27FC236}">
                    <a16:creationId xmlns:a16="http://schemas.microsoft.com/office/drawing/2014/main" id="{6127375C-5396-D639-4E23-FB134406E7BC}"/>
                  </a:ext>
                </a:extLst>
              </p:cNvPr>
              <p:cNvSpPr>
                <a:spLocks noChangeAspect="1"/>
              </p:cNvSpPr>
              <p:nvPr/>
            </p:nvSpPr>
            <p:spPr bwMode="auto">
              <a:xfrm>
                <a:off x="3264" y="1137"/>
                <a:ext cx="829" cy="2233"/>
              </a:xfrm>
              <a:custGeom>
                <a:avLst/>
                <a:gdLst>
                  <a:gd name="T0" fmla="*/ 28 w 119"/>
                  <a:gd name="T1" fmla="*/ 320 h 320"/>
                  <a:gd name="T2" fmla="*/ 119 w 119"/>
                  <a:gd name="T3" fmla="*/ 166 h 320"/>
                  <a:gd name="T4" fmla="*/ 0 w 119"/>
                  <a:gd name="T5" fmla="*/ 0 h 320"/>
                  <a:gd name="T6" fmla="*/ 35 w 119"/>
                  <a:gd name="T7" fmla="*/ 110 h 320"/>
                  <a:gd name="T8" fmla="*/ 44 w 119"/>
                  <a:gd name="T9" fmla="*/ 244 h 320"/>
                  <a:gd name="T10" fmla="*/ 28 w 119"/>
                  <a:gd name="T11" fmla="*/ 320 h 320"/>
                </a:gdLst>
                <a:ahLst/>
                <a:cxnLst>
                  <a:cxn ang="0">
                    <a:pos x="T0" y="T1"/>
                  </a:cxn>
                  <a:cxn ang="0">
                    <a:pos x="T2" y="T3"/>
                  </a:cxn>
                  <a:cxn ang="0">
                    <a:pos x="T4" y="T5"/>
                  </a:cxn>
                  <a:cxn ang="0">
                    <a:pos x="T6" y="T7"/>
                  </a:cxn>
                  <a:cxn ang="0">
                    <a:pos x="T8" y="T9"/>
                  </a:cxn>
                  <a:cxn ang="0">
                    <a:pos x="T10" y="T11"/>
                  </a:cxn>
                </a:cxnLst>
                <a:rect l="0" t="0" r="r" b="b"/>
                <a:pathLst>
                  <a:path w="119" h="320">
                    <a:moveTo>
                      <a:pt x="28" y="320"/>
                    </a:moveTo>
                    <a:cubicBezTo>
                      <a:pt x="82" y="290"/>
                      <a:pt x="119" y="233"/>
                      <a:pt x="119" y="166"/>
                    </a:cubicBezTo>
                    <a:cubicBezTo>
                      <a:pt x="119" y="89"/>
                      <a:pt x="69" y="23"/>
                      <a:pt x="0" y="0"/>
                    </a:cubicBezTo>
                    <a:cubicBezTo>
                      <a:pt x="0" y="0"/>
                      <a:pt x="23" y="56"/>
                      <a:pt x="35" y="110"/>
                    </a:cubicBezTo>
                    <a:cubicBezTo>
                      <a:pt x="46" y="154"/>
                      <a:pt x="47" y="215"/>
                      <a:pt x="44" y="244"/>
                    </a:cubicBezTo>
                    <a:cubicBezTo>
                      <a:pt x="41" y="273"/>
                      <a:pt x="28" y="320"/>
                      <a:pt x="28" y="32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7" name="Freeform 40">
                <a:extLst>
                  <a:ext uri="{FF2B5EF4-FFF2-40B4-BE49-F238E27FC236}">
                    <a16:creationId xmlns:a16="http://schemas.microsoft.com/office/drawing/2014/main" id="{3E20D3E0-E543-D542-99AD-D9064BD05CEB}"/>
                  </a:ext>
                </a:extLst>
              </p:cNvPr>
              <p:cNvSpPr>
                <a:spLocks noChangeAspect="1"/>
              </p:cNvSpPr>
              <p:nvPr/>
            </p:nvSpPr>
            <p:spPr bwMode="auto">
              <a:xfrm>
                <a:off x="2091" y="1166"/>
                <a:ext cx="427" cy="406"/>
              </a:xfrm>
              <a:custGeom>
                <a:avLst/>
                <a:gdLst>
                  <a:gd name="T0" fmla="*/ 0 w 61"/>
                  <a:gd name="T1" fmla="*/ 28 h 58"/>
                  <a:gd name="T2" fmla="*/ 24 w 61"/>
                  <a:gd name="T3" fmla="*/ 11 h 58"/>
                  <a:gd name="T4" fmla="*/ 46 w 61"/>
                  <a:gd name="T5" fmla="*/ 0 h 58"/>
                  <a:gd name="T6" fmla="*/ 51 w 61"/>
                  <a:gd name="T7" fmla="*/ 16 h 58"/>
                  <a:gd name="T8" fmla="*/ 58 w 61"/>
                  <a:gd name="T9" fmla="*/ 32 h 58"/>
                  <a:gd name="T10" fmla="*/ 51 w 61"/>
                  <a:gd name="T11" fmla="*/ 43 h 58"/>
                  <a:gd name="T12" fmla="*/ 11 w 61"/>
                  <a:gd name="T13" fmla="*/ 58 h 58"/>
                  <a:gd name="T14" fmla="*/ 5 w 61"/>
                  <a:gd name="T15" fmla="*/ 44 h 58"/>
                  <a:gd name="T16" fmla="*/ 0 w 61"/>
                  <a:gd name="T17"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8">
                    <a:moveTo>
                      <a:pt x="0" y="28"/>
                    </a:moveTo>
                    <a:cubicBezTo>
                      <a:pt x="7" y="22"/>
                      <a:pt x="15" y="16"/>
                      <a:pt x="24" y="11"/>
                    </a:cubicBezTo>
                    <a:cubicBezTo>
                      <a:pt x="31" y="7"/>
                      <a:pt x="38" y="3"/>
                      <a:pt x="46" y="0"/>
                    </a:cubicBezTo>
                    <a:cubicBezTo>
                      <a:pt x="46" y="0"/>
                      <a:pt x="49" y="10"/>
                      <a:pt x="51" y="16"/>
                    </a:cubicBezTo>
                    <a:cubicBezTo>
                      <a:pt x="53" y="21"/>
                      <a:pt x="58" y="30"/>
                      <a:pt x="58" y="32"/>
                    </a:cubicBezTo>
                    <a:cubicBezTo>
                      <a:pt x="58" y="34"/>
                      <a:pt x="61" y="39"/>
                      <a:pt x="51" y="43"/>
                    </a:cubicBezTo>
                    <a:cubicBezTo>
                      <a:pt x="42" y="47"/>
                      <a:pt x="11" y="58"/>
                      <a:pt x="11" y="58"/>
                    </a:cubicBezTo>
                    <a:cubicBezTo>
                      <a:pt x="11" y="58"/>
                      <a:pt x="6" y="56"/>
                      <a:pt x="5" y="44"/>
                    </a:cubicBezTo>
                    <a:cubicBezTo>
                      <a:pt x="3" y="37"/>
                      <a:pt x="0" y="28"/>
                      <a:pt x="0" y="28"/>
                    </a:cubicBezTo>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8" name="Freeform 41">
                <a:extLst>
                  <a:ext uri="{FF2B5EF4-FFF2-40B4-BE49-F238E27FC236}">
                    <a16:creationId xmlns:a16="http://schemas.microsoft.com/office/drawing/2014/main" id="{A48DBAAE-15EE-8572-A59E-9C0A47AF6915}"/>
                  </a:ext>
                </a:extLst>
              </p:cNvPr>
              <p:cNvSpPr>
                <a:spLocks noChangeAspect="1"/>
              </p:cNvSpPr>
              <p:nvPr/>
            </p:nvSpPr>
            <p:spPr bwMode="auto">
              <a:xfrm>
                <a:off x="1667" y="1362"/>
                <a:ext cx="746" cy="2023"/>
              </a:xfrm>
              <a:custGeom>
                <a:avLst/>
                <a:gdLst>
                  <a:gd name="T0" fmla="*/ 426 w 747"/>
                  <a:gd name="T1" fmla="*/ 0 h 2022"/>
                  <a:gd name="T2" fmla="*/ 0 w 747"/>
                  <a:gd name="T3" fmla="*/ 934 h 2022"/>
                  <a:gd name="T4" fmla="*/ 649 w 747"/>
                  <a:gd name="T5" fmla="*/ 2022 h 2022"/>
                  <a:gd name="T6" fmla="*/ 649 w 747"/>
                  <a:gd name="T7" fmla="*/ 1924 h 2022"/>
                  <a:gd name="T8" fmla="*/ 684 w 747"/>
                  <a:gd name="T9" fmla="*/ 1890 h 2022"/>
                  <a:gd name="T10" fmla="*/ 700 w 747"/>
                  <a:gd name="T11" fmla="*/ 1813 h 2022"/>
                  <a:gd name="T12" fmla="*/ 691 w 747"/>
                  <a:gd name="T13" fmla="*/ 1694 h 2022"/>
                  <a:gd name="T14" fmla="*/ 684 w 747"/>
                  <a:gd name="T15" fmla="*/ 1513 h 2022"/>
                  <a:gd name="T16" fmla="*/ 719 w 747"/>
                  <a:gd name="T17" fmla="*/ 1478 h 2022"/>
                  <a:gd name="T18" fmla="*/ 737 w 747"/>
                  <a:gd name="T19" fmla="*/ 1386 h 2022"/>
                  <a:gd name="T20" fmla="*/ 719 w 747"/>
                  <a:gd name="T21" fmla="*/ 1269 h 2022"/>
                  <a:gd name="T22" fmla="*/ 726 w 747"/>
                  <a:gd name="T23" fmla="*/ 1053 h 2022"/>
                  <a:gd name="T24" fmla="*/ 705 w 747"/>
                  <a:gd name="T25" fmla="*/ 962 h 2022"/>
                  <a:gd name="T26" fmla="*/ 684 w 747"/>
                  <a:gd name="T27" fmla="*/ 906 h 2022"/>
                  <a:gd name="T28" fmla="*/ 677 w 747"/>
                  <a:gd name="T29" fmla="*/ 816 h 2022"/>
                  <a:gd name="T30" fmla="*/ 649 w 747"/>
                  <a:gd name="T31" fmla="*/ 662 h 2022"/>
                  <a:gd name="T32" fmla="*/ 621 w 747"/>
                  <a:gd name="T33" fmla="*/ 593 h 2022"/>
                  <a:gd name="T34" fmla="*/ 586 w 747"/>
                  <a:gd name="T35" fmla="*/ 502 h 2022"/>
                  <a:gd name="T36" fmla="*/ 531 w 747"/>
                  <a:gd name="T37" fmla="*/ 356 h 2022"/>
                  <a:gd name="T38" fmla="*/ 538 w 747"/>
                  <a:gd name="T39" fmla="*/ 272 h 2022"/>
                  <a:gd name="T40" fmla="*/ 503 w 747"/>
                  <a:gd name="T41" fmla="*/ 209 h 2022"/>
                  <a:gd name="T42" fmla="*/ 475 w 747"/>
                  <a:gd name="T43" fmla="*/ 167 h 2022"/>
                  <a:gd name="T44" fmla="*/ 454 w 747"/>
                  <a:gd name="T45" fmla="*/ 77 h 2022"/>
                  <a:gd name="T46" fmla="*/ 426 w 747"/>
                  <a:gd name="T47" fmla="*/ 0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7" h="2022">
                    <a:moveTo>
                      <a:pt x="426" y="0"/>
                    </a:moveTo>
                    <a:cubicBezTo>
                      <a:pt x="161" y="230"/>
                      <a:pt x="0" y="565"/>
                      <a:pt x="0" y="934"/>
                    </a:cubicBezTo>
                    <a:cubicBezTo>
                      <a:pt x="0" y="1408"/>
                      <a:pt x="258" y="1813"/>
                      <a:pt x="649" y="2022"/>
                    </a:cubicBezTo>
                    <a:cubicBezTo>
                      <a:pt x="649" y="2022"/>
                      <a:pt x="649" y="1959"/>
                      <a:pt x="649" y="1924"/>
                    </a:cubicBezTo>
                    <a:cubicBezTo>
                      <a:pt x="656" y="1896"/>
                      <a:pt x="684" y="1890"/>
                      <a:pt x="684" y="1890"/>
                    </a:cubicBezTo>
                    <a:cubicBezTo>
                      <a:pt x="684" y="1890"/>
                      <a:pt x="679" y="1820"/>
                      <a:pt x="700" y="1813"/>
                    </a:cubicBezTo>
                    <a:cubicBezTo>
                      <a:pt x="700" y="1813"/>
                      <a:pt x="670" y="1778"/>
                      <a:pt x="691" y="1694"/>
                    </a:cubicBezTo>
                    <a:cubicBezTo>
                      <a:pt x="712" y="1604"/>
                      <a:pt x="663" y="1562"/>
                      <a:pt x="684" y="1513"/>
                    </a:cubicBezTo>
                    <a:cubicBezTo>
                      <a:pt x="698" y="1471"/>
                      <a:pt x="719" y="1478"/>
                      <a:pt x="719" y="1478"/>
                    </a:cubicBezTo>
                    <a:cubicBezTo>
                      <a:pt x="719" y="1478"/>
                      <a:pt x="702" y="1421"/>
                      <a:pt x="737" y="1386"/>
                    </a:cubicBezTo>
                    <a:cubicBezTo>
                      <a:pt x="737" y="1386"/>
                      <a:pt x="691" y="1325"/>
                      <a:pt x="719" y="1269"/>
                    </a:cubicBezTo>
                    <a:cubicBezTo>
                      <a:pt x="747" y="1206"/>
                      <a:pt x="656" y="1088"/>
                      <a:pt x="726" y="1053"/>
                    </a:cubicBezTo>
                    <a:cubicBezTo>
                      <a:pt x="726" y="1053"/>
                      <a:pt x="663" y="1032"/>
                      <a:pt x="705" y="962"/>
                    </a:cubicBezTo>
                    <a:cubicBezTo>
                      <a:pt x="705" y="962"/>
                      <a:pt x="691" y="948"/>
                      <a:pt x="684" y="906"/>
                    </a:cubicBezTo>
                    <a:cubicBezTo>
                      <a:pt x="677" y="865"/>
                      <a:pt x="677" y="816"/>
                      <a:pt x="677" y="816"/>
                    </a:cubicBezTo>
                    <a:cubicBezTo>
                      <a:pt x="677" y="816"/>
                      <a:pt x="635" y="725"/>
                      <a:pt x="649" y="662"/>
                    </a:cubicBezTo>
                    <a:cubicBezTo>
                      <a:pt x="649" y="662"/>
                      <a:pt x="614" y="628"/>
                      <a:pt x="621" y="593"/>
                    </a:cubicBezTo>
                    <a:cubicBezTo>
                      <a:pt x="621" y="593"/>
                      <a:pt x="593" y="558"/>
                      <a:pt x="586" y="502"/>
                    </a:cubicBezTo>
                    <a:cubicBezTo>
                      <a:pt x="572" y="446"/>
                      <a:pt x="531" y="404"/>
                      <a:pt x="531" y="356"/>
                    </a:cubicBezTo>
                    <a:cubicBezTo>
                      <a:pt x="531" y="307"/>
                      <a:pt x="538" y="272"/>
                      <a:pt x="538" y="272"/>
                    </a:cubicBezTo>
                    <a:cubicBezTo>
                      <a:pt x="538" y="272"/>
                      <a:pt x="496" y="272"/>
                      <a:pt x="503" y="209"/>
                    </a:cubicBezTo>
                    <a:cubicBezTo>
                      <a:pt x="503" y="209"/>
                      <a:pt x="482" y="202"/>
                      <a:pt x="475" y="167"/>
                    </a:cubicBezTo>
                    <a:cubicBezTo>
                      <a:pt x="468" y="132"/>
                      <a:pt x="468" y="105"/>
                      <a:pt x="454" y="77"/>
                    </a:cubicBezTo>
                    <a:cubicBezTo>
                      <a:pt x="440" y="49"/>
                      <a:pt x="426" y="0"/>
                      <a:pt x="426" y="0"/>
                    </a:cubicBezTo>
                    <a:close/>
                  </a:path>
                </a:pathLst>
              </a:custGeom>
              <a:solidFill>
                <a:srgbClr val="FFCC99"/>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9" name="Freeform 43">
                <a:extLst>
                  <a:ext uri="{FF2B5EF4-FFF2-40B4-BE49-F238E27FC236}">
                    <a16:creationId xmlns:a16="http://schemas.microsoft.com/office/drawing/2014/main" id="{CFA00933-2E44-B24F-B82F-585BC7BFA962}"/>
                  </a:ext>
                </a:extLst>
              </p:cNvPr>
              <p:cNvSpPr>
                <a:spLocks noChangeAspect="1"/>
              </p:cNvSpPr>
              <p:nvPr/>
            </p:nvSpPr>
            <p:spPr bwMode="auto">
              <a:xfrm>
                <a:off x="2191" y="1515"/>
                <a:ext cx="467" cy="440"/>
              </a:xfrm>
              <a:custGeom>
                <a:avLst/>
                <a:gdLst>
                  <a:gd name="T0" fmla="*/ 47 w 67"/>
                  <a:gd name="T1" fmla="*/ 1 h 63"/>
                  <a:gd name="T2" fmla="*/ 52 w 67"/>
                  <a:gd name="T3" fmla="*/ 6 h 63"/>
                  <a:gd name="T4" fmla="*/ 57 w 67"/>
                  <a:gd name="T5" fmla="*/ 25 h 63"/>
                  <a:gd name="T6" fmla="*/ 64 w 67"/>
                  <a:gd name="T7" fmla="*/ 49 h 63"/>
                  <a:gd name="T8" fmla="*/ 49 w 67"/>
                  <a:gd name="T9" fmla="*/ 52 h 63"/>
                  <a:gd name="T10" fmla="*/ 25 w 67"/>
                  <a:gd name="T11" fmla="*/ 60 h 63"/>
                  <a:gd name="T12" fmla="*/ 14 w 67"/>
                  <a:gd name="T13" fmla="*/ 63 h 63"/>
                  <a:gd name="T14" fmla="*/ 9 w 67"/>
                  <a:gd name="T15" fmla="*/ 53 h 63"/>
                  <a:gd name="T16" fmla="*/ 4 w 67"/>
                  <a:gd name="T17" fmla="*/ 39 h 63"/>
                  <a:gd name="T18" fmla="*/ 1 w 67"/>
                  <a:gd name="T19" fmla="*/ 26 h 63"/>
                  <a:gd name="T20" fmla="*/ 2 w 67"/>
                  <a:gd name="T21" fmla="*/ 17 h 63"/>
                  <a:gd name="T22" fmla="*/ 27 w 67"/>
                  <a:gd name="T23" fmla="*/ 10 h 63"/>
                  <a:gd name="T24" fmla="*/ 47 w 67"/>
                  <a:gd name="T25"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3">
                    <a:moveTo>
                      <a:pt x="47" y="1"/>
                    </a:moveTo>
                    <a:cubicBezTo>
                      <a:pt x="47" y="1"/>
                      <a:pt x="51" y="0"/>
                      <a:pt x="52" y="6"/>
                    </a:cubicBezTo>
                    <a:cubicBezTo>
                      <a:pt x="53" y="12"/>
                      <a:pt x="55" y="22"/>
                      <a:pt x="57" y="25"/>
                    </a:cubicBezTo>
                    <a:cubicBezTo>
                      <a:pt x="59" y="28"/>
                      <a:pt x="67" y="45"/>
                      <a:pt x="64" y="49"/>
                    </a:cubicBezTo>
                    <a:cubicBezTo>
                      <a:pt x="64" y="49"/>
                      <a:pt x="56" y="52"/>
                      <a:pt x="49" y="52"/>
                    </a:cubicBezTo>
                    <a:cubicBezTo>
                      <a:pt x="43" y="53"/>
                      <a:pt x="32" y="58"/>
                      <a:pt x="25" y="60"/>
                    </a:cubicBezTo>
                    <a:cubicBezTo>
                      <a:pt x="19" y="62"/>
                      <a:pt x="14" y="63"/>
                      <a:pt x="14" y="63"/>
                    </a:cubicBezTo>
                    <a:cubicBezTo>
                      <a:pt x="14" y="63"/>
                      <a:pt x="10" y="58"/>
                      <a:pt x="9" y="53"/>
                    </a:cubicBezTo>
                    <a:cubicBezTo>
                      <a:pt x="8" y="47"/>
                      <a:pt x="6" y="43"/>
                      <a:pt x="4" y="39"/>
                    </a:cubicBezTo>
                    <a:cubicBezTo>
                      <a:pt x="2" y="35"/>
                      <a:pt x="0" y="30"/>
                      <a:pt x="1" y="26"/>
                    </a:cubicBezTo>
                    <a:cubicBezTo>
                      <a:pt x="1" y="21"/>
                      <a:pt x="2" y="17"/>
                      <a:pt x="2" y="17"/>
                    </a:cubicBezTo>
                    <a:cubicBezTo>
                      <a:pt x="2" y="17"/>
                      <a:pt x="19" y="14"/>
                      <a:pt x="27" y="10"/>
                    </a:cubicBezTo>
                    <a:cubicBezTo>
                      <a:pt x="34" y="7"/>
                      <a:pt x="39" y="6"/>
                      <a:pt x="47" y="1"/>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0" name="Freeform 45">
                <a:extLst>
                  <a:ext uri="{FF2B5EF4-FFF2-40B4-BE49-F238E27FC236}">
                    <a16:creationId xmlns:a16="http://schemas.microsoft.com/office/drawing/2014/main" id="{DEA70EAB-B671-F572-4607-D4685A5783B2}"/>
                  </a:ext>
                </a:extLst>
              </p:cNvPr>
              <p:cNvSpPr>
                <a:spLocks noChangeAspect="1"/>
              </p:cNvSpPr>
              <p:nvPr/>
            </p:nvSpPr>
            <p:spPr bwMode="auto">
              <a:xfrm>
                <a:off x="2310" y="1936"/>
                <a:ext cx="432" cy="395"/>
              </a:xfrm>
              <a:custGeom>
                <a:avLst/>
                <a:gdLst>
                  <a:gd name="T0" fmla="*/ 45 w 62"/>
                  <a:gd name="T1" fmla="*/ 5 h 57"/>
                  <a:gd name="T2" fmla="*/ 57 w 62"/>
                  <a:gd name="T3" fmla="*/ 11 h 57"/>
                  <a:gd name="T4" fmla="*/ 59 w 62"/>
                  <a:gd name="T5" fmla="*/ 39 h 57"/>
                  <a:gd name="T6" fmla="*/ 47 w 62"/>
                  <a:gd name="T7" fmla="*/ 55 h 57"/>
                  <a:gd name="T8" fmla="*/ 9 w 62"/>
                  <a:gd name="T9" fmla="*/ 56 h 57"/>
                  <a:gd name="T10" fmla="*/ 6 w 62"/>
                  <a:gd name="T11" fmla="*/ 48 h 57"/>
                  <a:gd name="T12" fmla="*/ 5 w 62"/>
                  <a:gd name="T13" fmla="*/ 35 h 57"/>
                  <a:gd name="T14" fmla="*/ 1 w 62"/>
                  <a:gd name="T15" fmla="*/ 25 h 57"/>
                  <a:gd name="T16" fmla="*/ 1 w 62"/>
                  <a:gd name="T17" fmla="*/ 14 h 57"/>
                  <a:gd name="T18" fmla="*/ 15 w 62"/>
                  <a:gd name="T19" fmla="*/ 9 h 57"/>
                  <a:gd name="T20" fmla="*/ 45 w 62"/>
                  <a:gd name="T21"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7">
                    <a:moveTo>
                      <a:pt x="45" y="5"/>
                    </a:moveTo>
                    <a:cubicBezTo>
                      <a:pt x="45" y="5"/>
                      <a:pt x="54" y="0"/>
                      <a:pt x="57" y="11"/>
                    </a:cubicBezTo>
                    <a:cubicBezTo>
                      <a:pt x="59" y="23"/>
                      <a:pt x="57" y="30"/>
                      <a:pt x="59" y="39"/>
                    </a:cubicBezTo>
                    <a:cubicBezTo>
                      <a:pt x="62" y="48"/>
                      <a:pt x="61" y="53"/>
                      <a:pt x="47" y="55"/>
                    </a:cubicBezTo>
                    <a:cubicBezTo>
                      <a:pt x="33" y="57"/>
                      <a:pt x="11" y="56"/>
                      <a:pt x="9" y="56"/>
                    </a:cubicBezTo>
                    <a:cubicBezTo>
                      <a:pt x="9" y="56"/>
                      <a:pt x="7" y="53"/>
                      <a:pt x="6" y="48"/>
                    </a:cubicBezTo>
                    <a:cubicBezTo>
                      <a:pt x="5" y="43"/>
                      <a:pt x="5" y="35"/>
                      <a:pt x="5" y="35"/>
                    </a:cubicBezTo>
                    <a:cubicBezTo>
                      <a:pt x="5" y="35"/>
                      <a:pt x="3" y="31"/>
                      <a:pt x="1" y="25"/>
                    </a:cubicBezTo>
                    <a:cubicBezTo>
                      <a:pt x="0" y="19"/>
                      <a:pt x="1" y="14"/>
                      <a:pt x="1" y="14"/>
                    </a:cubicBezTo>
                    <a:cubicBezTo>
                      <a:pt x="1" y="14"/>
                      <a:pt x="6" y="10"/>
                      <a:pt x="15" y="9"/>
                    </a:cubicBezTo>
                    <a:cubicBezTo>
                      <a:pt x="24" y="8"/>
                      <a:pt x="35" y="8"/>
                      <a:pt x="45" y="5"/>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1" name="Freeform 47">
                <a:extLst>
                  <a:ext uri="{FF2B5EF4-FFF2-40B4-BE49-F238E27FC236}">
                    <a16:creationId xmlns:a16="http://schemas.microsoft.com/office/drawing/2014/main" id="{35430DE8-9FA7-0F2E-6FE1-2E531FCE6C4D}"/>
                  </a:ext>
                </a:extLst>
              </p:cNvPr>
              <p:cNvSpPr>
                <a:spLocks noChangeAspect="1"/>
              </p:cNvSpPr>
              <p:nvPr/>
            </p:nvSpPr>
            <p:spPr bwMode="auto">
              <a:xfrm>
                <a:off x="2351" y="2408"/>
                <a:ext cx="416" cy="358"/>
              </a:xfrm>
              <a:custGeom>
                <a:avLst/>
                <a:gdLst>
                  <a:gd name="T0" fmla="*/ 53 w 60"/>
                  <a:gd name="T1" fmla="*/ 0 h 51"/>
                  <a:gd name="T2" fmla="*/ 57 w 60"/>
                  <a:gd name="T3" fmla="*/ 8 h 51"/>
                  <a:gd name="T4" fmla="*/ 55 w 60"/>
                  <a:gd name="T5" fmla="*/ 27 h 51"/>
                  <a:gd name="T6" fmla="*/ 52 w 60"/>
                  <a:gd name="T7" fmla="*/ 50 h 51"/>
                  <a:gd name="T8" fmla="*/ 7 w 60"/>
                  <a:gd name="T9" fmla="*/ 48 h 51"/>
                  <a:gd name="T10" fmla="*/ 5 w 60"/>
                  <a:gd name="T11" fmla="*/ 32 h 51"/>
                  <a:gd name="T12" fmla="*/ 5 w 60"/>
                  <a:gd name="T13" fmla="*/ 22 h 51"/>
                  <a:gd name="T14" fmla="*/ 5 w 60"/>
                  <a:gd name="T15" fmla="*/ 2 h 51"/>
                  <a:gd name="T16" fmla="*/ 28 w 60"/>
                  <a:gd name="T17" fmla="*/ 2 h 51"/>
                  <a:gd name="T18" fmla="*/ 53 w 60"/>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51">
                    <a:moveTo>
                      <a:pt x="53" y="0"/>
                    </a:moveTo>
                    <a:cubicBezTo>
                      <a:pt x="53" y="0"/>
                      <a:pt x="58" y="1"/>
                      <a:pt x="57" y="8"/>
                    </a:cubicBezTo>
                    <a:cubicBezTo>
                      <a:pt x="56" y="15"/>
                      <a:pt x="54" y="20"/>
                      <a:pt x="55" y="27"/>
                    </a:cubicBezTo>
                    <a:cubicBezTo>
                      <a:pt x="55" y="34"/>
                      <a:pt x="60" y="49"/>
                      <a:pt x="52" y="50"/>
                    </a:cubicBezTo>
                    <a:cubicBezTo>
                      <a:pt x="43" y="50"/>
                      <a:pt x="11" y="51"/>
                      <a:pt x="7" y="48"/>
                    </a:cubicBezTo>
                    <a:cubicBezTo>
                      <a:pt x="3" y="46"/>
                      <a:pt x="2" y="41"/>
                      <a:pt x="5" y="32"/>
                    </a:cubicBezTo>
                    <a:cubicBezTo>
                      <a:pt x="5" y="32"/>
                      <a:pt x="7" y="29"/>
                      <a:pt x="5" y="22"/>
                    </a:cubicBezTo>
                    <a:cubicBezTo>
                      <a:pt x="3" y="14"/>
                      <a:pt x="0" y="5"/>
                      <a:pt x="5" y="2"/>
                    </a:cubicBezTo>
                    <a:cubicBezTo>
                      <a:pt x="5" y="2"/>
                      <a:pt x="22" y="2"/>
                      <a:pt x="28" y="2"/>
                    </a:cubicBezTo>
                    <a:cubicBezTo>
                      <a:pt x="34" y="2"/>
                      <a:pt x="49" y="3"/>
                      <a:pt x="53" y="0"/>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2" name="Freeform 49">
                <a:extLst>
                  <a:ext uri="{FF2B5EF4-FFF2-40B4-BE49-F238E27FC236}">
                    <a16:creationId xmlns:a16="http://schemas.microsoft.com/office/drawing/2014/main" id="{4A847104-F063-27CF-4298-2B118AC40F7F}"/>
                  </a:ext>
                </a:extLst>
              </p:cNvPr>
              <p:cNvSpPr>
                <a:spLocks noChangeAspect="1"/>
              </p:cNvSpPr>
              <p:nvPr/>
            </p:nvSpPr>
            <p:spPr bwMode="auto">
              <a:xfrm>
                <a:off x="2337" y="2842"/>
                <a:ext cx="419" cy="355"/>
              </a:xfrm>
              <a:custGeom>
                <a:avLst/>
                <a:gdLst>
                  <a:gd name="T0" fmla="*/ 55 w 60"/>
                  <a:gd name="T1" fmla="*/ 5 h 51"/>
                  <a:gd name="T2" fmla="*/ 58 w 60"/>
                  <a:gd name="T3" fmla="*/ 17 h 51"/>
                  <a:gd name="T4" fmla="*/ 58 w 60"/>
                  <a:gd name="T5" fmla="*/ 41 h 51"/>
                  <a:gd name="T6" fmla="*/ 48 w 60"/>
                  <a:gd name="T7" fmla="*/ 51 h 51"/>
                  <a:gd name="T8" fmla="*/ 19 w 60"/>
                  <a:gd name="T9" fmla="*/ 49 h 51"/>
                  <a:gd name="T10" fmla="*/ 2 w 60"/>
                  <a:gd name="T11" fmla="*/ 46 h 51"/>
                  <a:gd name="T12" fmla="*/ 3 w 60"/>
                  <a:gd name="T13" fmla="*/ 31 h 51"/>
                  <a:gd name="T14" fmla="*/ 1 w 60"/>
                  <a:gd name="T15" fmla="*/ 13 h 51"/>
                  <a:gd name="T16" fmla="*/ 8 w 60"/>
                  <a:gd name="T17" fmla="*/ 0 h 51"/>
                  <a:gd name="T18" fmla="*/ 27 w 60"/>
                  <a:gd name="T19" fmla="*/ 3 h 51"/>
                  <a:gd name="T20" fmla="*/ 45 w 60"/>
                  <a:gd name="T21" fmla="*/ 4 h 51"/>
                  <a:gd name="T22" fmla="*/ 55 w 60"/>
                  <a:gd name="T23"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51">
                    <a:moveTo>
                      <a:pt x="55" y="5"/>
                    </a:moveTo>
                    <a:cubicBezTo>
                      <a:pt x="55" y="5"/>
                      <a:pt x="60" y="8"/>
                      <a:pt x="58" y="17"/>
                    </a:cubicBezTo>
                    <a:cubicBezTo>
                      <a:pt x="57" y="26"/>
                      <a:pt x="58" y="37"/>
                      <a:pt x="58" y="41"/>
                    </a:cubicBezTo>
                    <a:cubicBezTo>
                      <a:pt x="58" y="45"/>
                      <a:pt x="56" y="51"/>
                      <a:pt x="48" y="51"/>
                    </a:cubicBezTo>
                    <a:cubicBezTo>
                      <a:pt x="41" y="51"/>
                      <a:pt x="26" y="48"/>
                      <a:pt x="19" y="49"/>
                    </a:cubicBezTo>
                    <a:cubicBezTo>
                      <a:pt x="13" y="49"/>
                      <a:pt x="3" y="50"/>
                      <a:pt x="2" y="46"/>
                    </a:cubicBezTo>
                    <a:cubicBezTo>
                      <a:pt x="2" y="46"/>
                      <a:pt x="1" y="40"/>
                      <a:pt x="3" y="31"/>
                    </a:cubicBezTo>
                    <a:cubicBezTo>
                      <a:pt x="5" y="22"/>
                      <a:pt x="2" y="16"/>
                      <a:pt x="1" y="13"/>
                    </a:cubicBezTo>
                    <a:cubicBezTo>
                      <a:pt x="0" y="10"/>
                      <a:pt x="2" y="0"/>
                      <a:pt x="8" y="0"/>
                    </a:cubicBezTo>
                    <a:cubicBezTo>
                      <a:pt x="14" y="0"/>
                      <a:pt x="22" y="1"/>
                      <a:pt x="27" y="3"/>
                    </a:cubicBezTo>
                    <a:cubicBezTo>
                      <a:pt x="31" y="4"/>
                      <a:pt x="43" y="4"/>
                      <a:pt x="45" y="4"/>
                    </a:cubicBezTo>
                    <a:cubicBezTo>
                      <a:pt x="47" y="4"/>
                      <a:pt x="55" y="5"/>
                      <a:pt x="55" y="5"/>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3" name="Freeform 51">
                <a:extLst>
                  <a:ext uri="{FF2B5EF4-FFF2-40B4-BE49-F238E27FC236}">
                    <a16:creationId xmlns:a16="http://schemas.microsoft.com/office/drawing/2014/main" id="{4AF77441-ABC9-10AA-0CA2-6464F1CD8637}"/>
                  </a:ext>
                </a:extLst>
              </p:cNvPr>
              <p:cNvSpPr>
                <a:spLocks noChangeAspect="1"/>
              </p:cNvSpPr>
              <p:nvPr/>
            </p:nvSpPr>
            <p:spPr bwMode="auto">
              <a:xfrm>
                <a:off x="2318" y="3251"/>
                <a:ext cx="402" cy="253"/>
              </a:xfrm>
              <a:custGeom>
                <a:avLst/>
                <a:gdLst>
                  <a:gd name="T0" fmla="*/ 376 w 404"/>
                  <a:gd name="T1" fmla="*/ 251 h 251"/>
                  <a:gd name="T2" fmla="*/ 404 w 404"/>
                  <a:gd name="T3" fmla="*/ 153 h 251"/>
                  <a:gd name="T4" fmla="*/ 369 w 404"/>
                  <a:gd name="T5" fmla="*/ 49 h 251"/>
                  <a:gd name="T6" fmla="*/ 209 w 404"/>
                  <a:gd name="T7" fmla="*/ 7 h 251"/>
                  <a:gd name="T8" fmla="*/ 35 w 404"/>
                  <a:gd name="T9" fmla="*/ 0 h 251"/>
                  <a:gd name="T10" fmla="*/ 0 w 404"/>
                  <a:gd name="T11" fmla="*/ 49 h 251"/>
                  <a:gd name="T12" fmla="*/ 1 w 404"/>
                  <a:gd name="T13" fmla="*/ 134 h 251"/>
                  <a:gd name="T14" fmla="*/ 174 w 404"/>
                  <a:gd name="T15" fmla="*/ 202 h 251"/>
                  <a:gd name="T16" fmla="*/ 376 w 40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1">
                    <a:moveTo>
                      <a:pt x="376" y="251"/>
                    </a:moveTo>
                    <a:cubicBezTo>
                      <a:pt x="376" y="251"/>
                      <a:pt x="397" y="188"/>
                      <a:pt x="404" y="153"/>
                    </a:cubicBezTo>
                    <a:cubicBezTo>
                      <a:pt x="404" y="112"/>
                      <a:pt x="397" y="63"/>
                      <a:pt x="369" y="49"/>
                    </a:cubicBezTo>
                    <a:cubicBezTo>
                      <a:pt x="334" y="28"/>
                      <a:pt x="237" y="14"/>
                      <a:pt x="209" y="7"/>
                    </a:cubicBezTo>
                    <a:cubicBezTo>
                      <a:pt x="181" y="7"/>
                      <a:pt x="42" y="0"/>
                      <a:pt x="35" y="0"/>
                    </a:cubicBezTo>
                    <a:cubicBezTo>
                      <a:pt x="21" y="7"/>
                      <a:pt x="0" y="14"/>
                      <a:pt x="0" y="49"/>
                    </a:cubicBezTo>
                    <a:cubicBezTo>
                      <a:pt x="0" y="91"/>
                      <a:pt x="1" y="134"/>
                      <a:pt x="1" y="134"/>
                    </a:cubicBezTo>
                    <a:cubicBezTo>
                      <a:pt x="1" y="134"/>
                      <a:pt x="98" y="181"/>
                      <a:pt x="174" y="202"/>
                    </a:cubicBezTo>
                    <a:cubicBezTo>
                      <a:pt x="258" y="230"/>
                      <a:pt x="376" y="251"/>
                      <a:pt x="376" y="251"/>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4" name="Freeform 52">
                <a:extLst>
                  <a:ext uri="{FF2B5EF4-FFF2-40B4-BE49-F238E27FC236}">
                    <a16:creationId xmlns:a16="http://schemas.microsoft.com/office/drawing/2014/main" id="{874A1F35-824C-6625-3B51-279C8FBDD1AF}"/>
                  </a:ext>
                </a:extLst>
              </p:cNvPr>
              <p:cNvSpPr>
                <a:spLocks noChangeAspect="1"/>
              </p:cNvSpPr>
              <p:nvPr/>
            </p:nvSpPr>
            <p:spPr bwMode="auto">
              <a:xfrm>
                <a:off x="2413" y="1152"/>
                <a:ext cx="378" cy="2358"/>
              </a:xfrm>
              <a:custGeom>
                <a:avLst/>
                <a:gdLst>
                  <a:gd name="T0" fmla="*/ 0 w 378"/>
                  <a:gd name="T1" fmla="*/ 14 h 2356"/>
                  <a:gd name="T2" fmla="*/ 28 w 378"/>
                  <a:gd name="T3" fmla="*/ 0 h 2356"/>
                  <a:gd name="T4" fmla="*/ 231 w 378"/>
                  <a:gd name="T5" fmla="*/ 537 h 2356"/>
                  <a:gd name="T6" fmla="*/ 371 w 378"/>
                  <a:gd name="T7" fmla="*/ 1143 h 2356"/>
                  <a:gd name="T8" fmla="*/ 378 w 378"/>
                  <a:gd name="T9" fmla="*/ 1652 h 2356"/>
                  <a:gd name="T10" fmla="*/ 322 w 378"/>
                  <a:gd name="T11" fmla="*/ 2356 h 2356"/>
                  <a:gd name="T12" fmla="*/ 273 w 378"/>
                  <a:gd name="T13" fmla="*/ 2349 h 2356"/>
                  <a:gd name="T14" fmla="*/ 308 w 378"/>
                  <a:gd name="T15" fmla="*/ 2238 h 2356"/>
                  <a:gd name="T16" fmla="*/ 273 w 378"/>
                  <a:gd name="T17" fmla="*/ 2147 h 2356"/>
                  <a:gd name="T18" fmla="*/ 313 w 378"/>
                  <a:gd name="T19" fmla="*/ 2093 h 2356"/>
                  <a:gd name="T20" fmla="*/ 280 w 378"/>
                  <a:gd name="T21" fmla="*/ 2041 h 2356"/>
                  <a:gd name="T22" fmla="*/ 329 w 378"/>
                  <a:gd name="T23" fmla="*/ 1980 h 2356"/>
                  <a:gd name="T24" fmla="*/ 329 w 378"/>
                  <a:gd name="T25" fmla="*/ 1826 h 2356"/>
                  <a:gd name="T26" fmla="*/ 308 w 378"/>
                  <a:gd name="T27" fmla="*/ 1722 h 2356"/>
                  <a:gd name="T28" fmla="*/ 336 w 378"/>
                  <a:gd name="T29" fmla="*/ 1659 h 2356"/>
                  <a:gd name="T30" fmla="*/ 301 w 378"/>
                  <a:gd name="T31" fmla="*/ 1604 h 2356"/>
                  <a:gd name="T32" fmla="*/ 329 w 378"/>
                  <a:gd name="T33" fmla="*/ 1533 h 2356"/>
                  <a:gd name="T34" fmla="*/ 322 w 378"/>
                  <a:gd name="T35" fmla="*/ 1408 h 2356"/>
                  <a:gd name="T36" fmla="*/ 336 w 378"/>
                  <a:gd name="T37" fmla="*/ 1296 h 2356"/>
                  <a:gd name="T38" fmla="*/ 308 w 378"/>
                  <a:gd name="T39" fmla="*/ 1255 h 2356"/>
                  <a:gd name="T40" fmla="*/ 336 w 378"/>
                  <a:gd name="T41" fmla="*/ 1199 h 2356"/>
                  <a:gd name="T42" fmla="*/ 301 w 378"/>
                  <a:gd name="T43" fmla="*/ 1143 h 2356"/>
                  <a:gd name="T44" fmla="*/ 315 w 378"/>
                  <a:gd name="T45" fmla="*/ 1080 h 2356"/>
                  <a:gd name="T46" fmla="*/ 301 w 378"/>
                  <a:gd name="T47" fmla="*/ 934 h 2356"/>
                  <a:gd name="T48" fmla="*/ 231 w 378"/>
                  <a:gd name="T49" fmla="*/ 809 h 2356"/>
                  <a:gd name="T50" fmla="*/ 249 w 378"/>
                  <a:gd name="T51" fmla="*/ 741 h 2356"/>
                  <a:gd name="T52" fmla="*/ 217 w 378"/>
                  <a:gd name="T53" fmla="*/ 709 h 2356"/>
                  <a:gd name="T54" fmla="*/ 217 w 378"/>
                  <a:gd name="T55" fmla="*/ 627 h 2356"/>
                  <a:gd name="T56" fmla="*/ 168 w 378"/>
                  <a:gd name="T57" fmla="*/ 530 h 2356"/>
                  <a:gd name="T58" fmla="*/ 140 w 378"/>
                  <a:gd name="T59" fmla="*/ 411 h 2356"/>
                  <a:gd name="T60" fmla="*/ 105 w 378"/>
                  <a:gd name="T61" fmla="*/ 369 h 2356"/>
                  <a:gd name="T62" fmla="*/ 117 w 378"/>
                  <a:gd name="T63" fmla="*/ 311 h 2356"/>
                  <a:gd name="T64" fmla="*/ 77 w 378"/>
                  <a:gd name="T65" fmla="*/ 289 h 2356"/>
                  <a:gd name="T66" fmla="*/ 77 w 378"/>
                  <a:gd name="T67" fmla="*/ 216 h 2356"/>
                  <a:gd name="T68" fmla="*/ 28 w 378"/>
                  <a:gd name="T69" fmla="*/ 112 h 2356"/>
                  <a:gd name="T70" fmla="*/ 0 w 378"/>
                  <a:gd name="T71" fmla="*/ 14 h 2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8" h="2356">
                    <a:moveTo>
                      <a:pt x="0" y="14"/>
                    </a:moveTo>
                    <a:cubicBezTo>
                      <a:pt x="28" y="0"/>
                      <a:pt x="28" y="0"/>
                      <a:pt x="28" y="0"/>
                    </a:cubicBezTo>
                    <a:cubicBezTo>
                      <a:pt x="28" y="0"/>
                      <a:pt x="154" y="279"/>
                      <a:pt x="231" y="537"/>
                    </a:cubicBezTo>
                    <a:cubicBezTo>
                      <a:pt x="308" y="795"/>
                      <a:pt x="364" y="1073"/>
                      <a:pt x="371" y="1143"/>
                    </a:cubicBezTo>
                    <a:cubicBezTo>
                      <a:pt x="371" y="1206"/>
                      <a:pt x="378" y="1547"/>
                      <a:pt x="378" y="1652"/>
                    </a:cubicBezTo>
                    <a:cubicBezTo>
                      <a:pt x="378" y="1750"/>
                      <a:pt x="357" y="2286"/>
                      <a:pt x="322" y="2356"/>
                    </a:cubicBezTo>
                    <a:cubicBezTo>
                      <a:pt x="273" y="2349"/>
                      <a:pt x="273" y="2349"/>
                      <a:pt x="273" y="2349"/>
                    </a:cubicBezTo>
                    <a:cubicBezTo>
                      <a:pt x="273" y="2349"/>
                      <a:pt x="308" y="2272"/>
                      <a:pt x="308" y="2238"/>
                    </a:cubicBezTo>
                    <a:cubicBezTo>
                      <a:pt x="308" y="2203"/>
                      <a:pt x="301" y="2168"/>
                      <a:pt x="273" y="2147"/>
                    </a:cubicBezTo>
                    <a:cubicBezTo>
                      <a:pt x="273" y="2147"/>
                      <a:pt x="313" y="2128"/>
                      <a:pt x="313" y="2093"/>
                    </a:cubicBezTo>
                    <a:cubicBezTo>
                      <a:pt x="313" y="2051"/>
                      <a:pt x="294" y="2048"/>
                      <a:pt x="280" y="2041"/>
                    </a:cubicBezTo>
                    <a:cubicBezTo>
                      <a:pt x="280" y="2041"/>
                      <a:pt x="329" y="2028"/>
                      <a:pt x="329" y="1980"/>
                    </a:cubicBezTo>
                    <a:cubicBezTo>
                      <a:pt x="329" y="1924"/>
                      <a:pt x="322" y="1875"/>
                      <a:pt x="329" y="1826"/>
                    </a:cubicBezTo>
                    <a:cubicBezTo>
                      <a:pt x="336" y="1784"/>
                      <a:pt x="336" y="1750"/>
                      <a:pt x="308" y="1722"/>
                    </a:cubicBezTo>
                    <a:cubicBezTo>
                      <a:pt x="308" y="1722"/>
                      <a:pt x="343" y="1694"/>
                      <a:pt x="336" y="1659"/>
                    </a:cubicBezTo>
                    <a:cubicBezTo>
                      <a:pt x="336" y="1624"/>
                      <a:pt x="322" y="1625"/>
                      <a:pt x="301" y="1604"/>
                    </a:cubicBezTo>
                    <a:cubicBezTo>
                      <a:pt x="301" y="1604"/>
                      <a:pt x="336" y="1582"/>
                      <a:pt x="329" y="1533"/>
                    </a:cubicBezTo>
                    <a:cubicBezTo>
                      <a:pt x="329" y="1478"/>
                      <a:pt x="315" y="1436"/>
                      <a:pt x="322" y="1408"/>
                    </a:cubicBezTo>
                    <a:cubicBezTo>
                      <a:pt x="322" y="1380"/>
                      <a:pt x="343" y="1317"/>
                      <a:pt x="336" y="1296"/>
                    </a:cubicBezTo>
                    <a:cubicBezTo>
                      <a:pt x="336" y="1276"/>
                      <a:pt x="329" y="1262"/>
                      <a:pt x="308" y="1255"/>
                    </a:cubicBezTo>
                    <a:cubicBezTo>
                      <a:pt x="308" y="1255"/>
                      <a:pt x="343" y="1241"/>
                      <a:pt x="336" y="1199"/>
                    </a:cubicBezTo>
                    <a:cubicBezTo>
                      <a:pt x="336" y="1164"/>
                      <a:pt x="315" y="1143"/>
                      <a:pt x="301" y="1143"/>
                    </a:cubicBezTo>
                    <a:cubicBezTo>
                      <a:pt x="301" y="1143"/>
                      <a:pt x="322" y="1122"/>
                      <a:pt x="315" y="1080"/>
                    </a:cubicBezTo>
                    <a:cubicBezTo>
                      <a:pt x="308" y="1046"/>
                      <a:pt x="301" y="983"/>
                      <a:pt x="301" y="934"/>
                    </a:cubicBezTo>
                    <a:cubicBezTo>
                      <a:pt x="301" y="892"/>
                      <a:pt x="301" y="802"/>
                      <a:pt x="231" y="809"/>
                    </a:cubicBezTo>
                    <a:cubicBezTo>
                      <a:pt x="231" y="809"/>
                      <a:pt x="256" y="783"/>
                      <a:pt x="249" y="741"/>
                    </a:cubicBezTo>
                    <a:cubicBezTo>
                      <a:pt x="235" y="706"/>
                      <a:pt x="217" y="709"/>
                      <a:pt x="217" y="709"/>
                    </a:cubicBezTo>
                    <a:cubicBezTo>
                      <a:pt x="217" y="709"/>
                      <a:pt x="238" y="676"/>
                      <a:pt x="217" y="627"/>
                    </a:cubicBezTo>
                    <a:cubicBezTo>
                      <a:pt x="196" y="579"/>
                      <a:pt x="175" y="551"/>
                      <a:pt x="168" y="530"/>
                    </a:cubicBezTo>
                    <a:cubicBezTo>
                      <a:pt x="161" y="509"/>
                      <a:pt x="147" y="425"/>
                      <a:pt x="140" y="411"/>
                    </a:cubicBezTo>
                    <a:cubicBezTo>
                      <a:pt x="140" y="390"/>
                      <a:pt x="126" y="362"/>
                      <a:pt x="105" y="369"/>
                    </a:cubicBezTo>
                    <a:cubicBezTo>
                      <a:pt x="105" y="369"/>
                      <a:pt x="124" y="339"/>
                      <a:pt x="117" y="311"/>
                    </a:cubicBezTo>
                    <a:cubicBezTo>
                      <a:pt x="117" y="283"/>
                      <a:pt x="77" y="289"/>
                      <a:pt x="77" y="289"/>
                    </a:cubicBezTo>
                    <a:cubicBezTo>
                      <a:pt x="77" y="289"/>
                      <a:pt x="91" y="237"/>
                      <a:pt x="77" y="216"/>
                    </a:cubicBezTo>
                    <a:cubicBezTo>
                      <a:pt x="70" y="202"/>
                      <a:pt x="35" y="139"/>
                      <a:pt x="28" y="112"/>
                    </a:cubicBezTo>
                    <a:cubicBezTo>
                      <a:pt x="14" y="77"/>
                      <a:pt x="0" y="14"/>
                      <a:pt x="0" y="14"/>
                    </a:cubicBezTo>
                    <a:close/>
                  </a:path>
                </a:pathLst>
              </a:custGeom>
              <a:solidFill>
                <a:srgbClr val="FFF5EE"/>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5" name="Freeform 53">
                <a:extLst>
                  <a:ext uri="{FF2B5EF4-FFF2-40B4-BE49-F238E27FC236}">
                    <a16:creationId xmlns:a16="http://schemas.microsoft.com/office/drawing/2014/main" id="{118A84E0-AF2F-B094-EFD7-689028C4BA99}"/>
                  </a:ext>
                </a:extLst>
              </p:cNvPr>
              <p:cNvSpPr>
                <a:spLocks noChangeAspect="1"/>
              </p:cNvSpPr>
              <p:nvPr/>
            </p:nvSpPr>
            <p:spPr bwMode="auto">
              <a:xfrm>
                <a:off x="2440" y="1083"/>
                <a:ext cx="635" cy="2441"/>
              </a:xfrm>
              <a:custGeom>
                <a:avLst/>
                <a:gdLst>
                  <a:gd name="T0" fmla="*/ 42 w 91"/>
                  <a:gd name="T1" fmla="*/ 348 h 350"/>
                  <a:gd name="T2" fmla="*/ 50 w 91"/>
                  <a:gd name="T3" fmla="*/ 247 h 350"/>
                  <a:gd name="T4" fmla="*/ 49 w 91"/>
                  <a:gd name="T5" fmla="*/ 174 h 350"/>
                  <a:gd name="T6" fmla="*/ 29 w 91"/>
                  <a:gd name="T7" fmla="*/ 87 h 350"/>
                  <a:gd name="T8" fmla="*/ 0 w 91"/>
                  <a:gd name="T9" fmla="*/ 10 h 350"/>
                  <a:gd name="T10" fmla="*/ 10 w 91"/>
                  <a:gd name="T11" fmla="*/ 7 h 350"/>
                  <a:gd name="T12" fmla="*/ 34 w 91"/>
                  <a:gd name="T13" fmla="*/ 60 h 350"/>
                  <a:gd name="T14" fmla="*/ 42 w 91"/>
                  <a:gd name="T15" fmla="*/ 70 h 350"/>
                  <a:gd name="T16" fmla="*/ 63 w 91"/>
                  <a:gd name="T17" fmla="*/ 158 h 350"/>
                  <a:gd name="T18" fmla="*/ 66 w 91"/>
                  <a:gd name="T19" fmla="*/ 255 h 350"/>
                  <a:gd name="T20" fmla="*/ 58 w 91"/>
                  <a:gd name="T21" fmla="*/ 318 h 350"/>
                  <a:gd name="T22" fmla="*/ 68 w 91"/>
                  <a:gd name="T23" fmla="*/ 279 h 350"/>
                  <a:gd name="T24" fmla="*/ 68 w 91"/>
                  <a:gd name="T25" fmla="*/ 152 h 350"/>
                  <a:gd name="T26" fmla="*/ 48 w 91"/>
                  <a:gd name="T27" fmla="*/ 65 h 350"/>
                  <a:gd name="T28" fmla="*/ 44 w 91"/>
                  <a:gd name="T29" fmla="*/ 38 h 350"/>
                  <a:gd name="T30" fmla="*/ 28 w 91"/>
                  <a:gd name="T31" fmla="*/ 2 h 350"/>
                  <a:gd name="T32" fmla="*/ 37 w 91"/>
                  <a:gd name="T33" fmla="*/ 0 h 350"/>
                  <a:gd name="T34" fmla="*/ 75 w 91"/>
                  <a:gd name="T35" fmla="*/ 103 h 350"/>
                  <a:gd name="T36" fmla="*/ 89 w 91"/>
                  <a:gd name="T37" fmla="*/ 227 h 350"/>
                  <a:gd name="T38" fmla="*/ 67 w 91"/>
                  <a:gd name="T39" fmla="*/ 350 h 350"/>
                  <a:gd name="T40" fmla="*/ 42 w 91"/>
                  <a:gd name="T41" fmla="*/ 34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350">
                    <a:moveTo>
                      <a:pt x="42" y="348"/>
                    </a:moveTo>
                    <a:cubicBezTo>
                      <a:pt x="47" y="338"/>
                      <a:pt x="50" y="261"/>
                      <a:pt x="50" y="247"/>
                    </a:cubicBezTo>
                    <a:cubicBezTo>
                      <a:pt x="50" y="232"/>
                      <a:pt x="49" y="183"/>
                      <a:pt x="49" y="174"/>
                    </a:cubicBezTo>
                    <a:cubicBezTo>
                      <a:pt x="48" y="164"/>
                      <a:pt x="40" y="124"/>
                      <a:pt x="29" y="87"/>
                    </a:cubicBezTo>
                    <a:cubicBezTo>
                      <a:pt x="18" y="50"/>
                      <a:pt x="0" y="10"/>
                      <a:pt x="0" y="10"/>
                    </a:cubicBezTo>
                    <a:cubicBezTo>
                      <a:pt x="10" y="7"/>
                      <a:pt x="10" y="7"/>
                      <a:pt x="10" y="7"/>
                    </a:cubicBezTo>
                    <a:cubicBezTo>
                      <a:pt x="34" y="60"/>
                      <a:pt x="34" y="60"/>
                      <a:pt x="34" y="60"/>
                    </a:cubicBezTo>
                    <a:cubicBezTo>
                      <a:pt x="34" y="60"/>
                      <a:pt x="40" y="64"/>
                      <a:pt x="42" y="70"/>
                    </a:cubicBezTo>
                    <a:cubicBezTo>
                      <a:pt x="45" y="77"/>
                      <a:pt x="60" y="130"/>
                      <a:pt x="63" y="158"/>
                    </a:cubicBezTo>
                    <a:cubicBezTo>
                      <a:pt x="66" y="186"/>
                      <a:pt x="68" y="230"/>
                      <a:pt x="66" y="255"/>
                    </a:cubicBezTo>
                    <a:cubicBezTo>
                      <a:pt x="64" y="279"/>
                      <a:pt x="57" y="312"/>
                      <a:pt x="58" y="318"/>
                    </a:cubicBezTo>
                    <a:cubicBezTo>
                      <a:pt x="60" y="324"/>
                      <a:pt x="66" y="295"/>
                      <a:pt x="68" y="279"/>
                    </a:cubicBezTo>
                    <a:cubicBezTo>
                      <a:pt x="71" y="263"/>
                      <a:pt x="74" y="200"/>
                      <a:pt x="68" y="152"/>
                    </a:cubicBezTo>
                    <a:cubicBezTo>
                      <a:pt x="62" y="104"/>
                      <a:pt x="48" y="71"/>
                      <a:pt x="48" y="65"/>
                    </a:cubicBezTo>
                    <a:cubicBezTo>
                      <a:pt x="47" y="59"/>
                      <a:pt x="49" y="49"/>
                      <a:pt x="44" y="38"/>
                    </a:cubicBezTo>
                    <a:cubicBezTo>
                      <a:pt x="40" y="26"/>
                      <a:pt x="28" y="2"/>
                      <a:pt x="28" y="2"/>
                    </a:cubicBezTo>
                    <a:cubicBezTo>
                      <a:pt x="37" y="0"/>
                      <a:pt x="37" y="0"/>
                      <a:pt x="37" y="0"/>
                    </a:cubicBezTo>
                    <a:cubicBezTo>
                      <a:pt x="37" y="0"/>
                      <a:pt x="63" y="47"/>
                      <a:pt x="75" y="103"/>
                    </a:cubicBezTo>
                    <a:cubicBezTo>
                      <a:pt x="87" y="159"/>
                      <a:pt x="91" y="184"/>
                      <a:pt x="89" y="227"/>
                    </a:cubicBezTo>
                    <a:cubicBezTo>
                      <a:pt x="87" y="270"/>
                      <a:pt x="78" y="324"/>
                      <a:pt x="67" y="350"/>
                    </a:cubicBezTo>
                    <a:cubicBezTo>
                      <a:pt x="67" y="350"/>
                      <a:pt x="46" y="349"/>
                      <a:pt x="42" y="348"/>
                    </a:cubicBezTo>
                    <a:close/>
                  </a:path>
                </a:pathLst>
              </a:custGeom>
              <a:solidFill>
                <a:srgbClr val="CCFFFF"/>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6" name="Freeform 54">
                <a:extLst>
                  <a:ext uri="{FF2B5EF4-FFF2-40B4-BE49-F238E27FC236}">
                    <a16:creationId xmlns:a16="http://schemas.microsoft.com/office/drawing/2014/main" id="{8B6D3F53-B3FD-D109-04A9-4E54E7C2EA6F}"/>
                  </a:ext>
                </a:extLst>
              </p:cNvPr>
              <p:cNvSpPr>
                <a:spLocks noChangeAspect="1"/>
              </p:cNvSpPr>
              <p:nvPr/>
            </p:nvSpPr>
            <p:spPr bwMode="auto">
              <a:xfrm>
                <a:off x="2699" y="1083"/>
                <a:ext cx="411" cy="2441"/>
              </a:xfrm>
              <a:custGeom>
                <a:avLst/>
                <a:gdLst>
                  <a:gd name="T0" fmla="*/ 0 w 59"/>
                  <a:gd name="T1" fmla="*/ 0 h 350"/>
                  <a:gd name="T2" fmla="*/ 38 w 59"/>
                  <a:gd name="T3" fmla="*/ 103 h 350"/>
                  <a:gd name="T4" fmla="*/ 52 w 59"/>
                  <a:gd name="T5" fmla="*/ 227 h 350"/>
                  <a:gd name="T6" fmla="*/ 30 w 59"/>
                  <a:gd name="T7" fmla="*/ 350 h 350"/>
                  <a:gd name="T8" fmla="*/ 36 w 59"/>
                  <a:gd name="T9" fmla="*/ 349 h 350"/>
                  <a:gd name="T10" fmla="*/ 55 w 59"/>
                  <a:gd name="T11" fmla="*/ 273 h 350"/>
                  <a:gd name="T12" fmla="*/ 58 w 59"/>
                  <a:gd name="T13" fmla="*/ 187 h 350"/>
                  <a:gd name="T14" fmla="*/ 50 w 59"/>
                  <a:gd name="T15" fmla="*/ 128 h 350"/>
                  <a:gd name="T16" fmla="*/ 31 w 59"/>
                  <a:gd name="T17" fmla="*/ 57 h 350"/>
                  <a:gd name="T18" fmla="*/ 6 w 59"/>
                  <a:gd name="T19" fmla="*/ 0 h 350"/>
                  <a:gd name="T20" fmla="*/ 0 w 59"/>
                  <a:gd name="T21"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50">
                    <a:moveTo>
                      <a:pt x="0" y="0"/>
                    </a:moveTo>
                    <a:cubicBezTo>
                      <a:pt x="0" y="0"/>
                      <a:pt x="26" y="47"/>
                      <a:pt x="38" y="103"/>
                    </a:cubicBezTo>
                    <a:cubicBezTo>
                      <a:pt x="50" y="159"/>
                      <a:pt x="54" y="184"/>
                      <a:pt x="52" y="227"/>
                    </a:cubicBezTo>
                    <a:cubicBezTo>
                      <a:pt x="50" y="270"/>
                      <a:pt x="41" y="324"/>
                      <a:pt x="30" y="350"/>
                    </a:cubicBezTo>
                    <a:cubicBezTo>
                      <a:pt x="36" y="349"/>
                      <a:pt x="36" y="349"/>
                      <a:pt x="36" y="349"/>
                    </a:cubicBezTo>
                    <a:cubicBezTo>
                      <a:pt x="36" y="349"/>
                      <a:pt x="52" y="291"/>
                      <a:pt x="55" y="273"/>
                    </a:cubicBezTo>
                    <a:cubicBezTo>
                      <a:pt x="57" y="255"/>
                      <a:pt x="59" y="198"/>
                      <a:pt x="58" y="187"/>
                    </a:cubicBezTo>
                    <a:cubicBezTo>
                      <a:pt x="57" y="177"/>
                      <a:pt x="55" y="151"/>
                      <a:pt x="50" y="128"/>
                    </a:cubicBezTo>
                    <a:cubicBezTo>
                      <a:pt x="45" y="106"/>
                      <a:pt x="36" y="70"/>
                      <a:pt x="31" y="57"/>
                    </a:cubicBezTo>
                    <a:cubicBezTo>
                      <a:pt x="27" y="43"/>
                      <a:pt x="8" y="2"/>
                      <a:pt x="6" y="0"/>
                    </a:cubicBezTo>
                    <a:lnTo>
                      <a:pt x="0" y="0"/>
                    </a:lnTo>
                    <a:close/>
                  </a:path>
                </a:pathLst>
              </a:custGeom>
              <a:solidFill>
                <a:srgbClr val="FFF5EE"/>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7" name="Freeform 55">
                <a:extLst>
                  <a:ext uri="{FF2B5EF4-FFF2-40B4-BE49-F238E27FC236}">
                    <a16:creationId xmlns:a16="http://schemas.microsoft.com/office/drawing/2014/main" id="{2C1373D7-4236-F1E5-7934-B72F966C66CF}"/>
                  </a:ext>
                </a:extLst>
              </p:cNvPr>
              <p:cNvSpPr>
                <a:spLocks noChangeAspect="1"/>
              </p:cNvSpPr>
              <p:nvPr/>
            </p:nvSpPr>
            <p:spPr bwMode="auto">
              <a:xfrm>
                <a:off x="2742" y="1055"/>
                <a:ext cx="794" cy="2463"/>
              </a:xfrm>
              <a:custGeom>
                <a:avLst/>
                <a:gdLst>
                  <a:gd name="T0" fmla="*/ 0 w 114"/>
                  <a:gd name="T1" fmla="*/ 4 h 353"/>
                  <a:gd name="T2" fmla="*/ 25 w 114"/>
                  <a:gd name="T3" fmla="*/ 61 h 353"/>
                  <a:gd name="T4" fmla="*/ 44 w 114"/>
                  <a:gd name="T5" fmla="*/ 132 h 353"/>
                  <a:gd name="T6" fmla="*/ 52 w 114"/>
                  <a:gd name="T7" fmla="*/ 191 h 353"/>
                  <a:gd name="T8" fmla="*/ 49 w 114"/>
                  <a:gd name="T9" fmla="*/ 277 h 353"/>
                  <a:gd name="T10" fmla="*/ 30 w 114"/>
                  <a:gd name="T11" fmla="*/ 353 h 353"/>
                  <a:gd name="T12" fmla="*/ 93 w 114"/>
                  <a:gd name="T13" fmla="*/ 337 h 353"/>
                  <a:gd name="T14" fmla="*/ 112 w 114"/>
                  <a:gd name="T15" fmla="*/ 216 h 353"/>
                  <a:gd name="T16" fmla="*/ 101 w 114"/>
                  <a:gd name="T17" fmla="*/ 113 h 353"/>
                  <a:gd name="T18" fmla="*/ 65 w 114"/>
                  <a:gd name="T19" fmla="*/ 9 h 353"/>
                  <a:gd name="T20" fmla="*/ 0 w 114"/>
                  <a:gd name="T21" fmla="*/ 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353">
                    <a:moveTo>
                      <a:pt x="0" y="4"/>
                    </a:moveTo>
                    <a:cubicBezTo>
                      <a:pt x="2" y="6"/>
                      <a:pt x="21" y="47"/>
                      <a:pt x="25" y="61"/>
                    </a:cubicBezTo>
                    <a:cubicBezTo>
                      <a:pt x="30" y="74"/>
                      <a:pt x="39" y="110"/>
                      <a:pt x="44" y="132"/>
                    </a:cubicBezTo>
                    <a:cubicBezTo>
                      <a:pt x="49" y="155"/>
                      <a:pt x="51" y="181"/>
                      <a:pt x="52" y="191"/>
                    </a:cubicBezTo>
                    <a:cubicBezTo>
                      <a:pt x="53" y="202"/>
                      <a:pt x="51" y="259"/>
                      <a:pt x="49" y="277"/>
                    </a:cubicBezTo>
                    <a:cubicBezTo>
                      <a:pt x="46" y="295"/>
                      <a:pt x="30" y="353"/>
                      <a:pt x="30" y="353"/>
                    </a:cubicBezTo>
                    <a:cubicBezTo>
                      <a:pt x="30" y="353"/>
                      <a:pt x="62" y="353"/>
                      <a:pt x="93" y="337"/>
                    </a:cubicBezTo>
                    <a:cubicBezTo>
                      <a:pt x="93" y="337"/>
                      <a:pt x="114" y="266"/>
                      <a:pt x="112" y="216"/>
                    </a:cubicBezTo>
                    <a:cubicBezTo>
                      <a:pt x="111" y="167"/>
                      <a:pt x="107" y="136"/>
                      <a:pt x="101" y="113"/>
                    </a:cubicBezTo>
                    <a:cubicBezTo>
                      <a:pt x="95" y="89"/>
                      <a:pt x="67" y="12"/>
                      <a:pt x="65" y="9"/>
                    </a:cubicBezTo>
                    <a:cubicBezTo>
                      <a:pt x="65" y="9"/>
                      <a:pt x="29" y="0"/>
                      <a:pt x="0" y="4"/>
                    </a:cubicBezTo>
                    <a:close/>
                  </a:path>
                </a:pathLst>
              </a:custGeom>
              <a:solidFill>
                <a:srgbClr val="FFCC99"/>
              </a:solidFill>
              <a:ln w="6350" cap="flat">
                <a:solidFill>
                  <a:srgbClr val="FF6600"/>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8" name="Freeform 56">
                <a:extLst>
                  <a:ext uri="{FF2B5EF4-FFF2-40B4-BE49-F238E27FC236}">
                    <a16:creationId xmlns:a16="http://schemas.microsoft.com/office/drawing/2014/main" id="{0129D968-C83C-DBF1-708B-C0E0A441F900}"/>
                  </a:ext>
                </a:extLst>
              </p:cNvPr>
              <p:cNvSpPr>
                <a:spLocks noChangeAspect="1"/>
              </p:cNvSpPr>
              <p:nvPr/>
            </p:nvSpPr>
            <p:spPr bwMode="auto">
              <a:xfrm>
                <a:off x="3196" y="1118"/>
                <a:ext cx="405" cy="2287"/>
              </a:xfrm>
              <a:custGeom>
                <a:avLst/>
                <a:gdLst>
                  <a:gd name="T0" fmla="*/ 0 w 58"/>
                  <a:gd name="T1" fmla="*/ 0 h 328"/>
                  <a:gd name="T2" fmla="*/ 36 w 58"/>
                  <a:gd name="T3" fmla="*/ 104 h 328"/>
                  <a:gd name="T4" fmla="*/ 47 w 58"/>
                  <a:gd name="T5" fmla="*/ 207 h 328"/>
                  <a:gd name="T6" fmla="*/ 28 w 58"/>
                  <a:gd name="T7" fmla="*/ 328 h 328"/>
                  <a:gd name="T8" fmla="*/ 38 w 58"/>
                  <a:gd name="T9" fmla="*/ 323 h 328"/>
                  <a:gd name="T10" fmla="*/ 54 w 58"/>
                  <a:gd name="T11" fmla="*/ 244 h 328"/>
                  <a:gd name="T12" fmla="*/ 42 w 58"/>
                  <a:gd name="T13" fmla="*/ 100 h 328"/>
                  <a:gd name="T14" fmla="*/ 9 w 58"/>
                  <a:gd name="T15" fmla="*/ 3 h 328"/>
                  <a:gd name="T16" fmla="*/ 0 w 5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28">
                    <a:moveTo>
                      <a:pt x="0" y="0"/>
                    </a:moveTo>
                    <a:cubicBezTo>
                      <a:pt x="2" y="3"/>
                      <a:pt x="30" y="80"/>
                      <a:pt x="36" y="104"/>
                    </a:cubicBezTo>
                    <a:cubicBezTo>
                      <a:pt x="42" y="127"/>
                      <a:pt x="46" y="158"/>
                      <a:pt x="47" y="207"/>
                    </a:cubicBezTo>
                    <a:cubicBezTo>
                      <a:pt x="49" y="257"/>
                      <a:pt x="28" y="328"/>
                      <a:pt x="28" y="328"/>
                    </a:cubicBezTo>
                    <a:cubicBezTo>
                      <a:pt x="28" y="328"/>
                      <a:pt x="35" y="325"/>
                      <a:pt x="38" y="323"/>
                    </a:cubicBezTo>
                    <a:cubicBezTo>
                      <a:pt x="38" y="323"/>
                      <a:pt x="53" y="266"/>
                      <a:pt x="54" y="244"/>
                    </a:cubicBezTo>
                    <a:cubicBezTo>
                      <a:pt x="56" y="222"/>
                      <a:pt x="58" y="161"/>
                      <a:pt x="42" y="100"/>
                    </a:cubicBezTo>
                    <a:cubicBezTo>
                      <a:pt x="26" y="39"/>
                      <a:pt x="9" y="3"/>
                      <a:pt x="9" y="3"/>
                    </a:cubicBezTo>
                    <a:lnTo>
                      <a:pt x="0" y="0"/>
                    </a:lnTo>
                    <a:close/>
                  </a:path>
                </a:pathLst>
              </a:custGeom>
              <a:solidFill>
                <a:srgbClr val="FFCC99"/>
              </a:solidFill>
              <a:ln w="6350" cap="flat">
                <a:solidFill>
                  <a:srgbClr val="FF6600"/>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39" name="Freeform 57">
                <a:extLst>
                  <a:ext uri="{FF2B5EF4-FFF2-40B4-BE49-F238E27FC236}">
                    <a16:creationId xmlns:a16="http://schemas.microsoft.com/office/drawing/2014/main" id="{96B6C77F-2B07-52B9-9286-A0BFBBB4D2DB}"/>
                  </a:ext>
                </a:extLst>
              </p:cNvPr>
              <p:cNvSpPr>
                <a:spLocks noChangeAspect="1"/>
              </p:cNvSpPr>
              <p:nvPr/>
            </p:nvSpPr>
            <p:spPr bwMode="auto">
              <a:xfrm>
                <a:off x="2510" y="1095"/>
                <a:ext cx="446" cy="2250"/>
              </a:xfrm>
              <a:custGeom>
                <a:avLst/>
                <a:gdLst>
                  <a:gd name="T0" fmla="*/ 48 w 64"/>
                  <a:gd name="T1" fmla="*/ 316 h 322"/>
                  <a:gd name="T2" fmla="*/ 56 w 64"/>
                  <a:gd name="T3" fmla="*/ 253 h 322"/>
                  <a:gd name="T4" fmla="*/ 53 w 64"/>
                  <a:gd name="T5" fmla="*/ 156 h 322"/>
                  <a:gd name="T6" fmla="*/ 32 w 64"/>
                  <a:gd name="T7" fmla="*/ 68 h 322"/>
                  <a:gd name="T8" fmla="*/ 24 w 64"/>
                  <a:gd name="T9" fmla="*/ 58 h 322"/>
                  <a:gd name="T10" fmla="*/ 0 w 64"/>
                  <a:gd name="T11" fmla="*/ 5 h 322"/>
                  <a:gd name="T12" fmla="*/ 18 w 64"/>
                  <a:gd name="T13" fmla="*/ 0 h 322"/>
                  <a:gd name="T14" fmla="*/ 34 w 64"/>
                  <a:gd name="T15" fmla="*/ 36 h 322"/>
                  <a:gd name="T16" fmla="*/ 38 w 64"/>
                  <a:gd name="T17" fmla="*/ 63 h 322"/>
                  <a:gd name="T18" fmla="*/ 58 w 64"/>
                  <a:gd name="T19" fmla="*/ 150 h 322"/>
                  <a:gd name="T20" fmla="*/ 58 w 64"/>
                  <a:gd name="T21" fmla="*/ 277 h 322"/>
                  <a:gd name="T22" fmla="*/ 48 w 64"/>
                  <a:gd name="T23" fmla="*/ 31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322">
                    <a:moveTo>
                      <a:pt x="48" y="316"/>
                    </a:moveTo>
                    <a:cubicBezTo>
                      <a:pt x="47" y="310"/>
                      <a:pt x="54" y="277"/>
                      <a:pt x="56" y="253"/>
                    </a:cubicBezTo>
                    <a:cubicBezTo>
                      <a:pt x="58" y="228"/>
                      <a:pt x="56" y="184"/>
                      <a:pt x="53" y="156"/>
                    </a:cubicBezTo>
                    <a:cubicBezTo>
                      <a:pt x="50" y="128"/>
                      <a:pt x="35" y="75"/>
                      <a:pt x="32" y="68"/>
                    </a:cubicBezTo>
                    <a:cubicBezTo>
                      <a:pt x="30" y="62"/>
                      <a:pt x="24" y="58"/>
                      <a:pt x="24" y="58"/>
                    </a:cubicBezTo>
                    <a:cubicBezTo>
                      <a:pt x="0" y="5"/>
                      <a:pt x="0" y="5"/>
                      <a:pt x="0" y="5"/>
                    </a:cubicBezTo>
                    <a:cubicBezTo>
                      <a:pt x="0" y="5"/>
                      <a:pt x="16" y="0"/>
                      <a:pt x="18" y="0"/>
                    </a:cubicBezTo>
                    <a:cubicBezTo>
                      <a:pt x="18" y="0"/>
                      <a:pt x="30" y="24"/>
                      <a:pt x="34" y="36"/>
                    </a:cubicBezTo>
                    <a:cubicBezTo>
                      <a:pt x="39" y="47"/>
                      <a:pt x="37" y="57"/>
                      <a:pt x="38" y="63"/>
                    </a:cubicBezTo>
                    <a:cubicBezTo>
                      <a:pt x="38" y="69"/>
                      <a:pt x="52" y="102"/>
                      <a:pt x="58" y="150"/>
                    </a:cubicBezTo>
                    <a:cubicBezTo>
                      <a:pt x="64" y="198"/>
                      <a:pt x="61" y="261"/>
                      <a:pt x="58" y="277"/>
                    </a:cubicBezTo>
                    <a:cubicBezTo>
                      <a:pt x="56" y="293"/>
                      <a:pt x="50" y="322"/>
                      <a:pt x="48" y="316"/>
                    </a:cubicBezTo>
                  </a:path>
                </a:pathLst>
              </a:custGeom>
              <a:solidFill>
                <a:srgbClr val="FFF5EE"/>
              </a:solidFill>
              <a:ln w="6350" cap="flat">
                <a:solidFill>
                  <a:srgbClr val="808080"/>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grpSp>
            <p:nvGrpSpPr>
              <p:cNvPr id="39980" name="Group 222">
                <a:extLst>
                  <a:ext uri="{FF2B5EF4-FFF2-40B4-BE49-F238E27FC236}">
                    <a16:creationId xmlns:a16="http://schemas.microsoft.com/office/drawing/2014/main" id="{7ADA5294-1BD5-31D5-4181-AC04601E11B3}"/>
                  </a:ext>
                </a:extLst>
              </p:cNvPr>
              <p:cNvGrpSpPr>
                <a:grpSpLocks noChangeAspect="1"/>
              </p:cNvGrpSpPr>
              <p:nvPr/>
            </p:nvGrpSpPr>
            <p:grpSpPr bwMode="auto">
              <a:xfrm>
                <a:off x="2965" y="2340"/>
                <a:ext cx="1128" cy="166"/>
                <a:chOff x="2965" y="2340"/>
                <a:chExt cx="1128" cy="166"/>
              </a:xfrm>
            </p:grpSpPr>
            <p:sp>
              <p:nvSpPr>
                <p:cNvPr id="203" name="Freeform 58">
                  <a:extLst>
                    <a:ext uri="{FF2B5EF4-FFF2-40B4-BE49-F238E27FC236}">
                      <a16:creationId xmlns:a16="http://schemas.microsoft.com/office/drawing/2014/main" id="{DF8AB39F-82CD-E5C7-517C-8FBA97EF6B28}"/>
                    </a:ext>
                  </a:extLst>
                </p:cNvPr>
                <p:cNvSpPr>
                  <a:spLocks noChangeAspect="1"/>
                </p:cNvSpPr>
                <p:nvPr/>
              </p:nvSpPr>
              <p:spPr bwMode="auto">
                <a:xfrm>
                  <a:off x="2966" y="2408"/>
                  <a:ext cx="813" cy="23"/>
                </a:xfrm>
                <a:custGeom>
                  <a:avLst/>
                  <a:gdLst>
                    <a:gd name="T0" fmla="*/ 0 w 276"/>
                    <a:gd name="T1" fmla="*/ 0 h 7"/>
                    <a:gd name="T2" fmla="*/ 276 w 276"/>
                    <a:gd name="T3" fmla="*/ 0 h 7"/>
                    <a:gd name="T4" fmla="*/ 276 w 276"/>
                    <a:gd name="T5" fmla="*/ 7 h 7"/>
                    <a:gd name="T6" fmla="*/ 11 w 276"/>
                    <a:gd name="T7" fmla="*/ 7 h 7"/>
                    <a:gd name="T8" fmla="*/ 0 w 276"/>
                    <a:gd name="T9" fmla="*/ 0 h 7"/>
                  </a:gdLst>
                  <a:ahLst/>
                  <a:cxnLst>
                    <a:cxn ang="0">
                      <a:pos x="T0" y="T1"/>
                    </a:cxn>
                    <a:cxn ang="0">
                      <a:pos x="T2" y="T3"/>
                    </a:cxn>
                    <a:cxn ang="0">
                      <a:pos x="T4" y="T5"/>
                    </a:cxn>
                    <a:cxn ang="0">
                      <a:pos x="T6" y="T7"/>
                    </a:cxn>
                    <a:cxn ang="0">
                      <a:pos x="T8" y="T9"/>
                    </a:cxn>
                  </a:cxnLst>
                  <a:rect l="0" t="0" r="r" b="b"/>
                  <a:pathLst>
                    <a:path w="276" h="7">
                      <a:moveTo>
                        <a:pt x="0" y="0"/>
                      </a:moveTo>
                      <a:lnTo>
                        <a:pt x="276" y="0"/>
                      </a:lnTo>
                      <a:lnTo>
                        <a:pt x="276" y="7"/>
                      </a:lnTo>
                      <a:lnTo>
                        <a:pt x="11" y="7"/>
                      </a:lnTo>
                      <a:lnTo>
                        <a:pt x="0" y="0"/>
                      </a:ln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04" name="Freeform 59">
                  <a:extLst>
                    <a:ext uri="{FF2B5EF4-FFF2-40B4-BE49-F238E27FC236}">
                      <a16:creationId xmlns:a16="http://schemas.microsoft.com/office/drawing/2014/main" id="{9167552F-B27F-D52B-5F1A-8F6421F58D24}"/>
                    </a:ext>
                  </a:extLst>
                </p:cNvPr>
                <p:cNvSpPr>
                  <a:spLocks noChangeAspect="1"/>
                </p:cNvSpPr>
                <p:nvPr/>
              </p:nvSpPr>
              <p:spPr bwMode="auto">
                <a:xfrm>
                  <a:off x="3779" y="2382"/>
                  <a:ext cx="127" cy="77"/>
                </a:xfrm>
                <a:custGeom>
                  <a:avLst/>
                  <a:gdLst>
                    <a:gd name="T0" fmla="*/ 16 w 18"/>
                    <a:gd name="T1" fmla="*/ 6 h 11"/>
                    <a:gd name="T2" fmla="*/ 18 w 18"/>
                    <a:gd name="T3" fmla="*/ 11 h 11"/>
                    <a:gd name="T4" fmla="*/ 3 w 18"/>
                    <a:gd name="T5" fmla="*/ 11 h 11"/>
                    <a:gd name="T6" fmla="*/ 0 w 18"/>
                    <a:gd name="T7" fmla="*/ 5 h 11"/>
                    <a:gd name="T8" fmla="*/ 5 w 18"/>
                    <a:gd name="T9" fmla="*/ 0 h 11"/>
                    <a:gd name="T10" fmla="*/ 18 w 18"/>
                    <a:gd name="T11" fmla="*/ 0 h 11"/>
                    <a:gd name="T12" fmla="*/ 16 w 18"/>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18" h="11">
                      <a:moveTo>
                        <a:pt x="16" y="6"/>
                      </a:moveTo>
                      <a:cubicBezTo>
                        <a:pt x="16" y="8"/>
                        <a:pt x="17" y="10"/>
                        <a:pt x="18" y="11"/>
                      </a:cubicBezTo>
                      <a:cubicBezTo>
                        <a:pt x="18" y="11"/>
                        <a:pt x="6" y="11"/>
                        <a:pt x="3" y="11"/>
                      </a:cubicBezTo>
                      <a:cubicBezTo>
                        <a:pt x="0" y="11"/>
                        <a:pt x="0" y="7"/>
                        <a:pt x="0" y="5"/>
                      </a:cubicBezTo>
                      <a:cubicBezTo>
                        <a:pt x="0" y="4"/>
                        <a:pt x="0" y="0"/>
                        <a:pt x="5" y="0"/>
                      </a:cubicBezTo>
                      <a:cubicBezTo>
                        <a:pt x="9" y="0"/>
                        <a:pt x="18" y="0"/>
                        <a:pt x="18" y="0"/>
                      </a:cubicBezTo>
                      <a:cubicBezTo>
                        <a:pt x="18" y="0"/>
                        <a:pt x="16" y="3"/>
                        <a:pt x="16" y="6"/>
                      </a:cubicBezTo>
                      <a:close/>
                    </a:path>
                  </a:pathLst>
                </a:custGeom>
                <a:solidFill>
                  <a:srgbClr val="CCFFCC"/>
                </a:solidFill>
                <a:ln w="6350" cap="flat">
                  <a:solidFill>
                    <a:srgbClr val="008000"/>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05" name="Freeform 60">
                  <a:extLst>
                    <a:ext uri="{FF2B5EF4-FFF2-40B4-BE49-F238E27FC236}">
                      <a16:creationId xmlns:a16="http://schemas.microsoft.com/office/drawing/2014/main" id="{5074A69F-FBB8-290A-612E-94327BA6FCDE}"/>
                    </a:ext>
                  </a:extLst>
                </p:cNvPr>
                <p:cNvSpPr>
                  <a:spLocks noChangeAspect="1"/>
                </p:cNvSpPr>
                <p:nvPr/>
              </p:nvSpPr>
              <p:spPr bwMode="auto">
                <a:xfrm>
                  <a:off x="3893" y="2359"/>
                  <a:ext cx="116" cy="128"/>
                </a:xfrm>
                <a:custGeom>
                  <a:avLst/>
                  <a:gdLst>
                    <a:gd name="T0" fmla="*/ 14 w 17"/>
                    <a:gd name="T1" fmla="*/ 10 h 18"/>
                    <a:gd name="T2" fmla="*/ 17 w 17"/>
                    <a:gd name="T3" fmla="*/ 0 h 18"/>
                    <a:gd name="T4" fmla="*/ 2 w 17"/>
                    <a:gd name="T5" fmla="*/ 0 h 18"/>
                    <a:gd name="T6" fmla="*/ 2 w 17"/>
                    <a:gd name="T7" fmla="*/ 3 h 18"/>
                    <a:gd name="T8" fmla="*/ 0 w 17"/>
                    <a:gd name="T9" fmla="*/ 9 h 18"/>
                    <a:gd name="T10" fmla="*/ 2 w 17"/>
                    <a:gd name="T11" fmla="*/ 14 h 18"/>
                    <a:gd name="T12" fmla="*/ 3 w 17"/>
                    <a:gd name="T13" fmla="*/ 18 h 18"/>
                    <a:gd name="T14" fmla="*/ 17 w 17"/>
                    <a:gd name="T15" fmla="*/ 18 h 18"/>
                    <a:gd name="T16" fmla="*/ 14 w 17"/>
                    <a:gd name="T17"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14" y="10"/>
                      </a:moveTo>
                      <a:cubicBezTo>
                        <a:pt x="13" y="7"/>
                        <a:pt x="14" y="4"/>
                        <a:pt x="17" y="0"/>
                      </a:cubicBezTo>
                      <a:cubicBezTo>
                        <a:pt x="2" y="0"/>
                        <a:pt x="2" y="0"/>
                        <a:pt x="2" y="0"/>
                      </a:cubicBezTo>
                      <a:cubicBezTo>
                        <a:pt x="2" y="3"/>
                        <a:pt x="2" y="3"/>
                        <a:pt x="2" y="3"/>
                      </a:cubicBezTo>
                      <a:cubicBezTo>
                        <a:pt x="2" y="3"/>
                        <a:pt x="0" y="6"/>
                        <a:pt x="0" y="9"/>
                      </a:cubicBezTo>
                      <a:cubicBezTo>
                        <a:pt x="0" y="11"/>
                        <a:pt x="1" y="13"/>
                        <a:pt x="2" y="14"/>
                      </a:cubicBezTo>
                      <a:cubicBezTo>
                        <a:pt x="3" y="18"/>
                        <a:pt x="3" y="18"/>
                        <a:pt x="3" y="18"/>
                      </a:cubicBezTo>
                      <a:cubicBezTo>
                        <a:pt x="17" y="18"/>
                        <a:pt x="17" y="18"/>
                        <a:pt x="17" y="18"/>
                      </a:cubicBezTo>
                      <a:cubicBezTo>
                        <a:pt x="17" y="18"/>
                        <a:pt x="14" y="15"/>
                        <a:pt x="14" y="10"/>
                      </a:cubicBezTo>
                      <a:close/>
                    </a:path>
                  </a:pathLst>
                </a:custGeom>
                <a:solidFill>
                  <a:srgbClr val="CCFFCC"/>
                </a:solidFill>
                <a:ln w="6350" cap="flat">
                  <a:solidFill>
                    <a:srgbClr val="008000"/>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06" name="Freeform 61">
                  <a:extLst>
                    <a:ext uri="{FF2B5EF4-FFF2-40B4-BE49-F238E27FC236}">
                      <a16:creationId xmlns:a16="http://schemas.microsoft.com/office/drawing/2014/main" id="{151ADEBE-3EF7-C0DC-8D87-A7A47E6B5963}"/>
                    </a:ext>
                  </a:extLst>
                </p:cNvPr>
                <p:cNvSpPr>
                  <a:spLocks noChangeAspect="1"/>
                </p:cNvSpPr>
                <p:nvPr/>
              </p:nvSpPr>
              <p:spPr bwMode="auto">
                <a:xfrm>
                  <a:off x="3982" y="2339"/>
                  <a:ext cx="111" cy="168"/>
                </a:xfrm>
                <a:custGeom>
                  <a:avLst/>
                  <a:gdLst>
                    <a:gd name="T0" fmla="*/ 16 w 16"/>
                    <a:gd name="T1" fmla="*/ 0 h 24"/>
                    <a:gd name="T2" fmla="*/ 6 w 16"/>
                    <a:gd name="T3" fmla="*/ 0 h 24"/>
                    <a:gd name="T4" fmla="*/ 4 w 16"/>
                    <a:gd name="T5" fmla="*/ 3 h 24"/>
                    <a:gd name="T6" fmla="*/ 1 w 16"/>
                    <a:gd name="T7" fmla="*/ 13 h 24"/>
                    <a:gd name="T8" fmla="*/ 4 w 16"/>
                    <a:gd name="T9" fmla="*/ 21 h 24"/>
                    <a:gd name="T10" fmla="*/ 6 w 16"/>
                    <a:gd name="T11" fmla="*/ 24 h 24"/>
                    <a:gd name="T12" fmla="*/ 13 w 16"/>
                    <a:gd name="T13" fmla="*/ 24 h 24"/>
                    <a:gd name="T14" fmla="*/ 16 w 16"/>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4">
                      <a:moveTo>
                        <a:pt x="16" y="0"/>
                      </a:moveTo>
                      <a:cubicBezTo>
                        <a:pt x="6" y="0"/>
                        <a:pt x="6" y="0"/>
                        <a:pt x="6" y="0"/>
                      </a:cubicBezTo>
                      <a:cubicBezTo>
                        <a:pt x="4" y="3"/>
                        <a:pt x="4" y="3"/>
                        <a:pt x="4" y="3"/>
                      </a:cubicBezTo>
                      <a:cubicBezTo>
                        <a:pt x="1" y="7"/>
                        <a:pt x="0" y="10"/>
                        <a:pt x="1" y="13"/>
                      </a:cubicBezTo>
                      <a:cubicBezTo>
                        <a:pt x="1" y="18"/>
                        <a:pt x="4" y="21"/>
                        <a:pt x="4" y="21"/>
                      </a:cubicBezTo>
                      <a:cubicBezTo>
                        <a:pt x="6" y="24"/>
                        <a:pt x="6" y="24"/>
                        <a:pt x="6" y="24"/>
                      </a:cubicBezTo>
                      <a:cubicBezTo>
                        <a:pt x="13" y="24"/>
                        <a:pt x="13" y="24"/>
                        <a:pt x="13" y="24"/>
                      </a:cubicBezTo>
                      <a:cubicBezTo>
                        <a:pt x="13" y="24"/>
                        <a:pt x="16" y="6"/>
                        <a:pt x="16" y="0"/>
                      </a:cubicBezTo>
                      <a:close/>
                    </a:path>
                  </a:pathLst>
                </a:custGeom>
                <a:solidFill>
                  <a:srgbClr val="C0C0C0"/>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grpSp>
          <p:sp>
            <p:nvSpPr>
              <p:cNvPr id="41" name="Freeform 62">
                <a:extLst>
                  <a:ext uri="{FF2B5EF4-FFF2-40B4-BE49-F238E27FC236}">
                    <a16:creationId xmlns:a16="http://schemas.microsoft.com/office/drawing/2014/main" id="{6B19EF21-BBB1-E39E-4473-F12AEC00CFFA}"/>
                  </a:ext>
                </a:extLst>
              </p:cNvPr>
              <p:cNvSpPr>
                <a:spLocks noChangeAspect="1"/>
              </p:cNvSpPr>
              <p:nvPr/>
            </p:nvSpPr>
            <p:spPr bwMode="auto">
              <a:xfrm>
                <a:off x="2766" y="1075"/>
                <a:ext cx="378" cy="216"/>
              </a:xfrm>
              <a:custGeom>
                <a:avLst/>
                <a:gdLst>
                  <a:gd name="T0" fmla="*/ 21 w 54"/>
                  <a:gd name="T1" fmla="*/ 0 h 31"/>
                  <a:gd name="T2" fmla="*/ 40 w 54"/>
                  <a:gd name="T3" fmla="*/ 2 h 31"/>
                  <a:gd name="T4" fmla="*/ 54 w 54"/>
                  <a:gd name="T5" fmla="*/ 20 h 31"/>
                  <a:gd name="T6" fmla="*/ 34 w 54"/>
                  <a:gd name="T7" fmla="*/ 25 h 31"/>
                  <a:gd name="T8" fmla="*/ 7 w 54"/>
                  <a:gd name="T9" fmla="*/ 23 h 31"/>
                  <a:gd name="T10" fmla="*/ 11 w 54"/>
                  <a:gd name="T11" fmla="*/ 6 h 31"/>
                  <a:gd name="T12" fmla="*/ 21 w 5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54" h="31">
                    <a:moveTo>
                      <a:pt x="21" y="0"/>
                    </a:moveTo>
                    <a:cubicBezTo>
                      <a:pt x="21" y="0"/>
                      <a:pt x="36" y="1"/>
                      <a:pt x="40" y="2"/>
                    </a:cubicBezTo>
                    <a:cubicBezTo>
                      <a:pt x="40" y="2"/>
                      <a:pt x="54" y="12"/>
                      <a:pt x="54" y="20"/>
                    </a:cubicBezTo>
                    <a:cubicBezTo>
                      <a:pt x="53" y="28"/>
                      <a:pt x="35" y="28"/>
                      <a:pt x="34" y="25"/>
                    </a:cubicBezTo>
                    <a:cubicBezTo>
                      <a:pt x="33" y="22"/>
                      <a:pt x="10" y="31"/>
                      <a:pt x="7" y="23"/>
                    </a:cubicBezTo>
                    <a:cubicBezTo>
                      <a:pt x="4" y="15"/>
                      <a:pt x="0" y="9"/>
                      <a:pt x="11" y="6"/>
                    </a:cubicBezTo>
                    <a:cubicBezTo>
                      <a:pt x="22" y="3"/>
                      <a:pt x="21" y="0"/>
                      <a:pt x="21" y="0"/>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2" name="Freeform 63">
                <a:extLst>
                  <a:ext uri="{FF2B5EF4-FFF2-40B4-BE49-F238E27FC236}">
                    <a16:creationId xmlns:a16="http://schemas.microsoft.com/office/drawing/2014/main" id="{E8213EE8-0952-06F3-BBC4-E9F170DE2D54}"/>
                  </a:ext>
                </a:extLst>
              </p:cNvPr>
              <p:cNvSpPr>
                <a:spLocks noChangeAspect="1"/>
              </p:cNvSpPr>
              <p:nvPr/>
            </p:nvSpPr>
            <p:spPr bwMode="auto">
              <a:xfrm>
                <a:off x="2966" y="1510"/>
                <a:ext cx="373" cy="242"/>
              </a:xfrm>
              <a:custGeom>
                <a:avLst/>
                <a:gdLst>
                  <a:gd name="T0" fmla="*/ 34 w 54"/>
                  <a:gd name="T1" fmla="*/ 29 h 35"/>
                  <a:gd name="T2" fmla="*/ 11 w 54"/>
                  <a:gd name="T3" fmla="*/ 28 h 35"/>
                  <a:gd name="T4" fmla="*/ 0 w 54"/>
                  <a:gd name="T5" fmla="*/ 12 h 35"/>
                  <a:gd name="T6" fmla="*/ 12 w 54"/>
                  <a:gd name="T7" fmla="*/ 1 h 35"/>
                  <a:gd name="T8" fmla="*/ 38 w 54"/>
                  <a:gd name="T9" fmla="*/ 1 h 35"/>
                  <a:gd name="T10" fmla="*/ 52 w 54"/>
                  <a:gd name="T11" fmla="*/ 20 h 35"/>
                  <a:gd name="T12" fmla="*/ 51 w 54"/>
                  <a:gd name="T13" fmla="*/ 35 h 35"/>
                  <a:gd name="T14" fmla="*/ 34 w 54"/>
                  <a:gd name="T15" fmla="*/ 2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5">
                    <a:moveTo>
                      <a:pt x="34" y="29"/>
                    </a:moveTo>
                    <a:cubicBezTo>
                      <a:pt x="34" y="29"/>
                      <a:pt x="17" y="30"/>
                      <a:pt x="11" y="28"/>
                    </a:cubicBezTo>
                    <a:cubicBezTo>
                      <a:pt x="4" y="27"/>
                      <a:pt x="0" y="17"/>
                      <a:pt x="0" y="12"/>
                    </a:cubicBezTo>
                    <a:cubicBezTo>
                      <a:pt x="0" y="7"/>
                      <a:pt x="2" y="2"/>
                      <a:pt x="12" y="1"/>
                    </a:cubicBezTo>
                    <a:cubicBezTo>
                      <a:pt x="22" y="1"/>
                      <a:pt x="33" y="0"/>
                      <a:pt x="38" y="1"/>
                    </a:cubicBezTo>
                    <a:cubicBezTo>
                      <a:pt x="42" y="2"/>
                      <a:pt x="49" y="13"/>
                      <a:pt x="52" y="20"/>
                    </a:cubicBezTo>
                    <a:cubicBezTo>
                      <a:pt x="54" y="27"/>
                      <a:pt x="54" y="34"/>
                      <a:pt x="51" y="35"/>
                    </a:cubicBezTo>
                    <a:cubicBezTo>
                      <a:pt x="49" y="35"/>
                      <a:pt x="34" y="32"/>
                      <a:pt x="34" y="29"/>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3" name="Freeform 64">
                <a:extLst>
                  <a:ext uri="{FF2B5EF4-FFF2-40B4-BE49-F238E27FC236}">
                    <a16:creationId xmlns:a16="http://schemas.microsoft.com/office/drawing/2014/main" id="{F9179B0E-241F-7BC6-1C63-6FD7BB124831}"/>
                  </a:ext>
                </a:extLst>
              </p:cNvPr>
              <p:cNvSpPr>
                <a:spLocks noChangeAspect="1"/>
              </p:cNvSpPr>
              <p:nvPr/>
            </p:nvSpPr>
            <p:spPr bwMode="auto">
              <a:xfrm>
                <a:off x="3064" y="1976"/>
                <a:ext cx="411" cy="253"/>
              </a:xfrm>
              <a:custGeom>
                <a:avLst/>
                <a:gdLst>
                  <a:gd name="T0" fmla="*/ 20 w 59"/>
                  <a:gd name="T1" fmla="*/ 29 h 36"/>
                  <a:gd name="T2" fmla="*/ 3 w 59"/>
                  <a:gd name="T3" fmla="*/ 19 h 36"/>
                  <a:gd name="T4" fmla="*/ 14 w 59"/>
                  <a:gd name="T5" fmla="*/ 5 h 36"/>
                  <a:gd name="T6" fmla="*/ 30 w 59"/>
                  <a:gd name="T7" fmla="*/ 1 h 36"/>
                  <a:gd name="T8" fmla="*/ 37 w 59"/>
                  <a:gd name="T9" fmla="*/ 6 h 36"/>
                  <a:gd name="T10" fmla="*/ 57 w 59"/>
                  <a:gd name="T11" fmla="*/ 15 h 36"/>
                  <a:gd name="T12" fmla="*/ 47 w 59"/>
                  <a:gd name="T13" fmla="*/ 36 h 36"/>
                  <a:gd name="T14" fmla="*/ 28 w 59"/>
                  <a:gd name="T15" fmla="*/ 30 h 36"/>
                  <a:gd name="T16" fmla="*/ 20 w 59"/>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6">
                    <a:moveTo>
                      <a:pt x="20" y="29"/>
                    </a:moveTo>
                    <a:cubicBezTo>
                      <a:pt x="17" y="29"/>
                      <a:pt x="5" y="29"/>
                      <a:pt x="3" y="19"/>
                    </a:cubicBezTo>
                    <a:cubicBezTo>
                      <a:pt x="0" y="8"/>
                      <a:pt x="7" y="5"/>
                      <a:pt x="14" y="5"/>
                    </a:cubicBezTo>
                    <a:cubicBezTo>
                      <a:pt x="20" y="5"/>
                      <a:pt x="24" y="0"/>
                      <a:pt x="30" y="1"/>
                    </a:cubicBezTo>
                    <a:cubicBezTo>
                      <a:pt x="35" y="2"/>
                      <a:pt x="37" y="6"/>
                      <a:pt x="37" y="6"/>
                    </a:cubicBezTo>
                    <a:cubicBezTo>
                      <a:pt x="37" y="6"/>
                      <a:pt x="54" y="8"/>
                      <a:pt x="57" y="15"/>
                    </a:cubicBezTo>
                    <a:cubicBezTo>
                      <a:pt x="59" y="22"/>
                      <a:pt x="54" y="35"/>
                      <a:pt x="47" y="36"/>
                    </a:cubicBezTo>
                    <a:cubicBezTo>
                      <a:pt x="39" y="36"/>
                      <a:pt x="31" y="36"/>
                      <a:pt x="28" y="30"/>
                    </a:cubicBezTo>
                    <a:lnTo>
                      <a:pt x="20" y="29"/>
                    </a:ln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4" name="Freeform 65">
                <a:extLst>
                  <a:ext uri="{FF2B5EF4-FFF2-40B4-BE49-F238E27FC236}">
                    <a16:creationId xmlns:a16="http://schemas.microsoft.com/office/drawing/2014/main" id="{22A69730-C869-8823-C516-24B60951686F}"/>
                  </a:ext>
                </a:extLst>
              </p:cNvPr>
              <p:cNvSpPr>
                <a:spLocks noChangeAspect="1"/>
              </p:cNvSpPr>
              <p:nvPr/>
            </p:nvSpPr>
            <p:spPr bwMode="auto">
              <a:xfrm>
                <a:off x="3120" y="2575"/>
                <a:ext cx="327" cy="287"/>
              </a:xfrm>
              <a:custGeom>
                <a:avLst/>
                <a:gdLst>
                  <a:gd name="T0" fmla="*/ 43 w 47"/>
                  <a:gd name="T1" fmla="*/ 13 h 41"/>
                  <a:gd name="T2" fmla="*/ 24 w 47"/>
                  <a:gd name="T3" fmla="*/ 7 h 41"/>
                  <a:gd name="T4" fmla="*/ 7 w 47"/>
                  <a:gd name="T5" fmla="*/ 1 h 41"/>
                  <a:gd name="T6" fmla="*/ 1 w 47"/>
                  <a:gd name="T7" fmla="*/ 6 h 41"/>
                  <a:gd name="T8" fmla="*/ 3 w 47"/>
                  <a:gd name="T9" fmla="*/ 23 h 41"/>
                  <a:gd name="T10" fmla="*/ 20 w 47"/>
                  <a:gd name="T11" fmla="*/ 31 h 41"/>
                  <a:gd name="T12" fmla="*/ 41 w 47"/>
                  <a:gd name="T13" fmla="*/ 41 h 41"/>
                  <a:gd name="T14" fmla="*/ 43 w 47"/>
                  <a:gd name="T15" fmla="*/ 13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1">
                    <a:moveTo>
                      <a:pt x="43" y="13"/>
                    </a:moveTo>
                    <a:cubicBezTo>
                      <a:pt x="43" y="13"/>
                      <a:pt x="33" y="9"/>
                      <a:pt x="24" y="7"/>
                    </a:cubicBezTo>
                    <a:cubicBezTo>
                      <a:pt x="14" y="5"/>
                      <a:pt x="9" y="1"/>
                      <a:pt x="7" y="1"/>
                    </a:cubicBezTo>
                    <a:cubicBezTo>
                      <a:pt x="5" y="1"/>
                      <a:pt x="2" y="0"/>
                      <a:pt x="1" y="6"/>
                    </a:cubicBezTo>
                    <a:cubicBezTo>
                      <a:pt x="0" y="13"/>
                      <a:pt x="0" y="19"/>
                      <a:pt x="3" y="23"/>
                    </a:cubicBezTo>
                    <a:cubicBezTo>
                      <a:pt x="6" y="27"/>
                      <a:pt x="17" y="29"/>
                      <a:pt x="20" y="31"/>
                    </a:cubicBezTo>
                    <a:cubicBezTo>
                      <a:pt x="24" y="34"/>
                      <a:pt x="35" y="41"/>
                      <a:pt x="41" y="41"/>
                    </a:cubicBezTo>
                    <a:cubicBezTo>
                      <a:pt x="47" y="41"/>
                      <a:pt x="45" y="17"/>
                      <a:pt x="43" y="13"/>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5" name="Freeform 66">
                <a:extLst>
                  <a:ext uri="{FF2B5EF4-FFF2-40B4-BE49-F238E27FC236}">
                    <a16:creationId xmlns:a16="http://schemas.microsoft.com/office/drawing/2014/main" id="{3E318E79-3AF4-2457-0E28-EE15291F4A71}"/>
                  </a:ext>
                </a:extLst>
              </p:cNvPr>
              <p:cNvSpPr>
                <a:spLocks noChangeAspect="1"/>
              </p:cNvSpPr>
              <p:nvPr/>
            </p:nvSpPr>
            <p:spPr bwMode="auto">
              <a:xfrm>
                <a:off x="3064" y="3050"/>
                <a:ext cx="313" cy="335"/>
              </a:xfrm>
              <a:custGeom>
                <a:avLst/>
                <a:gdLst>
                  <a:gd name="T0" fmla="*/ 16 w 45"/>
                  <a:gd name="T1" fmla="*/ 30 h 48"/>
                  <a:gd name="T2" fmla="*/ 0 w 45"/>
                  <a:gd name="T3" fmla="*/ 13 h 48"/>
                  <a:gd name="T4" fmla="*/ 8 w 45"/>
                  <a:gd name="T5" fmla="*/ 0 h 48"/>
                  <a:gd name="T6" fmla="*/ 27 w 45"/>
                  <a:gd name="T7" fmla="*/ 13 h 48"/>
                  <a:gd name="T8" fmla="*/ 44 w 45"/>
                  <a:gd name="T9" fmla="*/ 33 h 48"/>
                  <a:gd name="T10" fmla="*/ 27 w 45"/>
                  <a:gd name="T11" fmla="*/ 45 h 48"/>
                  <a:gd name="T12" fmla="*/ 16 w 45"/>
                  <a:gd name="T13" fmla="*/ 30 h 48"/>
                </a:gdLst>
                <a:ahLst/>
                <a:cxnLst>
                  <a:cxn ang="0">
                    <a:pos x="T0" y="T1"/>
                  </a:cxn>
                  <a:cxn ang="0">
                    <a:pos x="T2" y="T3"/>
                  </a:cxn>
                  <a:cxn ang="0">
                    <a:pos x="T4" y="T5"/>
                  </a:cxn>
                  <a:cxn ang="0">
                    <a:pos x="T6" y="T7"/>
                  </a:cxn>
                  <a:cxn ang="0">
                    <a:pos x="T8" y="T9"/>
                  </a:cxn>
                  <a:cxn ang="0">
                    <a:pos x="T10" y="T11"/>
                  </a:cxn>
                  <a:cxn ang="0">
                    <a:pos x="T12" y="T13"/>
                  </a:cxn>
                </a:cxnLst>
                <a:rect l="0" t="0" r="r" b="b"/>
                <a:pathLst>
                  <a:path w="45" h="48">
                    <a:moveTo>
                      <a:pt x="16" y="30"/>
                    </a:moveTo>
                    <a:cubicBezTo>
                      <a:pt x="16" y="30"/>
                      <a:pt x="0" y="22"/>
                      <a:pt x="0" y="13"/>
                    </a:cubicBezTo>
                    <a:cubicBezTo>
                      <a:pt x="0" y="5"/>
                      <a:pt x="7" y="0"/>
                      <a:pt x="8" y="0"/>
                    </a:cubicBezTo>
                    <a:cubicBezTo>
                      <a:pt x="10" y="0"/>
                      <a:pt x="27" y="11"/>
                      <a:pt x="27" y="13"/>
                    </a:cubicBezTo>
                    <a:cubicBezTo>
                      <a:pt x="27" y="13"/>
                      <a:pt x="43" y="21"/>
                      <a:pt x="44" y="33"/>
                    </a:cubicBezTo>
                    <a:cubicBezTo>
                      <a:pt x="45" y="46"/>
                      <a:pt x="35" y="48"/>
                      <a:pt x="27" y="45"/>
                    </a:cubicBezTo>
                    <a:cubicBezTo>
                      <a:pt x="20" y="43"/>
                      <a:pt x="16" y="30"/>
                      <a:pt x="16" y="30"/>
                    </a:cubicBezTo>
                    <a:close/>
                  </a:path>
                </a:pathLst>
              </a:custGeom>
              <a:solidFill>
                <a:srgbClr val="EAEAEA"/>
              </a:solid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6" name="Freeform 69">
                <a:extLst>
                  <a:ext uri="{FF2B5EF4-FFF2-40B4-BE49-F238E27FC236}">
                    <a16:creationId xmlns:a16="http://schemas.microsoft.com/office/drawing/2014/main" id="{B4680E33-2E5C-7F19-B3F5-29C7EC5DBF7C}"/>
                  </a:ext>
                </a:extLst>
              </p:cNvPr>
              <p:cNvSpPr>
                <a:spLocks noChangeAspect="1"/>
              </p:cNvSpPr>
              <p:nvPr/>
            </p:nvSpPr>
            <p:spPr bwMode="auto">
              <a:xfrm>
                <a:off x="2129" y="1305"/>
                <a:ext cx="62" cy="71"/>
              </a:xfrm>
              <a:custGeom>
                <a:avLst/>
                <a:gdLst>
                  <a:gd name="T0" fmla="*/ 5 w 9"/>
                  <a:gd name="T1" fmla="*/ 0 h 10"/>
                  <a:gd name="T2" fmla="*/ 6 w 9"/>
                  <a:gd name="T3" fmla="*/ 7 h 10"/>
                  <a:gd name="T4" fmla="*/ 0 w 9"/>
                  <a:gd name="T5" fmla="*/ 5 h 10"/>
                </a:gdLst>
                <a:ahLst/>
                <a:cxnLst>
                  <a:cxn ang="0">
                    <a:pos x="T0" y="T1"/>
                  </a:cxn>
                  <a:cxn ang="0">
                    <a:pos x="T2" y="T3"/>
                  </a:cxn>
                  <a:cxn ang="0">
                    <a:pos x="T4" y="T5"/>
                  </a:cxn>
                </a:cxnLst>
                <a:rect l="0" t="0" r="r" b="b"/>
                <a:pathLst>
                  <a:path w="9" h="10">
                    <a:moveTo>
                      <a:pt x="5" y="0"/>
                    </a:moveTo>
                    <a:cubicBezTo>
                      <a:pt x="5" y="0"/>
                      <a:pt x="9" y="4"/>
                      <a:pt x="6" y="7"/>
                    </a:cubicBezTo>
                    <a:cubicBezTo>
                      <a:pt x="3" y="10"/>
                      <a:pt x="0" y="5"/>
                      <a:pt x="0" y="5"/>
                    </a:cubicBezTo>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7" name="Freeform 70">
                <a:extLst>
                  <a:ext uri="{FF2B5EF4-FFF2-40B4-BE49-F238E27FC236}">
                    <a16:creationId xmlns:a16="http://schemas.microsoft.com/office/drawing/2014/main" id="{4336747E-F3F8-565E-0CCB-11866226E0D9}"/>
                  </a:ext>
                </a:extLst>
              </p:cNvPr>
              <p:cNvSpPr>
                <a:spLocks noChangeAspect="1"/>
              </p:cNvSpPr>
              <p:nvPr/>
            </p:nvSpPr>
            <p:spPr bwMode="auto">
              <a:xfrm>
                <a:off x="2183" y="1260"/>
                <a:ext cx="73" cy="82"/>
              </a:xfrm>
              <a:custGeom>
                <a:avLst/>
                <a:gdLst>
                  <a:gd name="T0" fmla="*/ 2 w 10"/>
                  <a:gd name="T1" fmla="*/ 4 h 12"/>
                  <a:gd name="T2" fmla="*/ 5 w 10"/>
                  <a:gd name="T3" fmla="*/ 11 h 12"/>
                  <a:gd name="T4" fmla="*/ 8 w 10"/>
                  <a:gd name="T5" fmla="*/ 0 h 12"/>
                </a:gdLst>
                <a:ahLst/>
                <a:cxnLst>
                  <a:cxn ang="0">
                    <a:pos x="T0" y="T1"/>
                  </a:cxn>
                  <a:cxn ang="0">
                    <a:pos x="T2" y="T3"/>
                  </a:cxn>
                  <a:cxn ang="0">
                    <a:pos x="T4" y="T5"/>
                  </a:cxn>
                </a:cxnLst>
                <a:rect l="0" t="0" r="r" b="b"/>
                <a:pathLst>
                  <a:path w="10" h="12">
                    <a:moveTo>
                      <a:pt x="2" y="4"/>
                    </a:moveTo>
                    <a:cubicBezTo>
                      <a:pt x="2" y="4"/>
                      <a:pt x="0" y="9"/>
                      <a:pt x="5" y="11"/>
                    </a:cubicBezTo>
                    <a:cubicBezTo>
                      <a:pt x="10" y="12"/>
                      <a:pt x="8" y="0"/>
                      <a:pt x="8" y="0"/>
                    </a:cubicBezTo>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8" name="Freeform 71">
                <a:extLst>
                  <a:ext uri="{FF2B5EF4-FFF2-40B4-BE49-F238E27FC236}">
                    <a16:creationId xmlns:a16="http://schemas.microsoft.com/office/drawing/2014/main" id="{79722CE2-6661-2EF2-04FC-190E4844C64D}"/>
                  </a:ext>
                </a:extLst>
              </p:cNvPr>
              <p:cNvSpPr>
                <a:spLocks noChangeAspect="1"/>
              </p:cNvSpPr>
              <p:nvPr/>
            </p:nvSpPr>
            <p:spPr bwMode="auto">
              <a:xfrm>
                <a:off x="2259" y="1260"/>
                <a:ext cx="73" cy="68"/>
              </a:xfrm>
              <a:custGeom>
                <a:avLst/>
                <a:gdLst>
                  <a:gd name="T0" fmla="*/ 1 w 10"/>
                  <a:gd name="T1" fmla="*/ 8 h 10"/>
                  <a:gd name="T2" fmla="*/ 1 w 10"/>
                  <a:gd name="T3" fmla="*/ 2 h 10"/>
                  <a:gd name="T4" fmla="*/ 7 w 10"/>
                  <a:gd name="T5" fmla="*/ 5 h 10"/>
                  <a:gd name="T6" fmla="*/ 1 w 10"/>
                  <a:gd name="T7" fmla="*/ 8 h 10"/>
                </a:gdLst>
                <a:ahLst/>
                <a:cxnLst>
                  <a:cxn ang="0">
                    <a:pos x="T0" y="T1"/>
                  </a:cxn>
                  <a:cxn ang="0">
                    <a:pos x="T2" y="T3"/>
                  </a:cxn>
                  <a:cxn ang="0">
                    <a:pos x="T4" y="T5"/>
                  </a:cxn>
                  <a:cxn ang="0">
                    <a:pos x="T6" y="T7"/>
                  </a:cxn>
                </a:cxnLst>
                <a:rect l="0" t="0" r="r" b="b"/>
                <a:pathLst>
                  <a:path w="10" h="10">
                    <a:moveTo>
                      <a:pt x="1" y="8"/>
                    </a:moveTo>
                    <a:cubicBezTo>
                      <a:pt x="1" y="8"/>
                      <a:pt x="0" y="5"/>
                      <a:pt x="1" y="2"/>
                    </a:cubicBezTo>
                    <a:cubicBezTo>
                      <a:pt x="3" y="0"/>
                      <a:pt x="10" y="0"/>
                      <a:pt x="7" y="5"/>
                    </a:cubicBezTo>
                    <a:cubicBezTo>
                      <a:pt x="4" y="10"/>
                      <a:pt x="1" y="8"/>
                      <a:pt x="1"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49" name="Freeform 72">
                <a:extLst>
                  <a:ext uri="{FF2B5EF4-FFF2-40B4-BE49-F238E27FC236}">
                    <a16:creationId xmlns:a16="http://schemas.microsoft.com/office/drawing/2014/main" id="{BA3B8A13-FC87-1334-51C2-1E9DED4F5416}"/>
                  </a:ext>
                </a:extLst>
              </p:cNvPr>
              <p:cNvSpPr>
                <a:spLocks noChangeAspect="1"/>
              </p:cNvSpPr>
              <p:nvPr/>
            </p:nvSpPr>
            <p:spPr bwMode="auto">
              <a:xfrm>
                <a:off x="2302" y="1189"/>
                <a:ext cx="84" cy="71"/>
              </a:xfrm>
              <a:custGeom>
                <a:avLst/>
                <a:gdLst>
                  <a:gd name="T0" fmla="*/ 0 w 12"/>
                  <a:gd name="T1" fmla="*/ 5 h 10"/>
                  <a:gd name="T2" fmla="*/ 7 w 12"/>
                  <a:gd name="T3" fmla="*/ 7 h 10"/>
                  <a:gd name="T4" fmla="*/ 9 w 12"/>
                  <a:gd name="T5" fmla="*/ 0 h 10"/>
                </a:gdLst>
                <a:ahLst/>
                <a:cxnLst>
                  <a:cxn ang="0">
                    <a:pos x="T0" y="T1"/>
                  </a:cxn>
                  <a:cxn ang="0">
                    <a:pos x="T2" y="T3"/>
                  </a:cxn>
                  <a:cxn ang="0">
                    <a:pos x="T4" y="T5"/>
                  </a:cxn>
                </a:cxnLst>
                <a:rect l="0" t="0" r="r" b="b"/>
                <a:pathLst>
                  <a:path w="12" h="10">
                    <a:moveTo>
                      <a:pt x="0" y="5"/>
                    </a:moveTo>
                    <a:cubicBezTo>
                      <a:pt x="0" y="5"/>
                      <a:pt x="1" y="10"/>
                      <a:pt x="7" y="7"/>
                    </a:cubicBezTo>
                    <a:cubicBezTo>
                      <a:pt x="12" y="4"/>
                      <a:pt x="9" y="0"/>
                      <a:pt x="9" y="0"/>
                    </a:cubicBezTo>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0" name="Freeform 73">
                <a:extLst>
                  <a:ext uri="{FF2B5EF4-FFF2-40B4-BE49-F238E27FC236}">
                    <a16:creationId xmlns:a16="http://schemas.microsoft.com/office/drawing/2014/main" id="{33D933B4-64AD-B4AC-1563-B2996451A02E}"/>
                  </a:ext>
                </a:extLst>
              </p:cNvPr>
              <p:cNvSpPr>
                <a:spLocks noChangeAspect="1"/>
              </p:cNvSpPr>
              <p:nvPr/>
            </p:nvSpPr>
            <p:spPr bwMode="auto">
              <a:xfrm>
                <a:off x="2148" y="1390"/>
                <a:ext cx="49" cy="68"/>
              </a:xfrm>
              <a:custGeom>
                <a:avLst/>
                <a:gdLst>
                  <a:gd name="T0" fmla="*/ 5 w 7"/>
                  <a:gd name="T1" fmla="*/ 9 h 10"/>
                  <a:gd name="T2" fmla="*/ 0 w 7"/>
                  <a:gd name="T3" fmla="*/ 4 h 10"/>
                  <a:gd name="T4" fmla="*/ 6 w 7"/>
                  <a:gd name="T5" fmla="*/ 5 h 10"/>
                  <a:gd name="T6" fmla="*/ 5 w 7"/>
                  <a:gd name="T7" fmla="*/ 9 h 10"/>
                </a:gdLst>
                <a:ahLst/>
                <a:cxnLst>
                  <a:cxn ang="0">
                    <a:pos x="T0" y="T1"/>
                  </a:cxn>
                  <a:cxn ang="0">
                    <a:pos x="T2" y="T3"/>
                  </a:cxn>
                  <a:cxn ang="0">
                    <a:pos x="T4" y="T5"/>
                  </a:cxn>
                  <a:cxn ang="0">
                    <a:pos x="T6" y="T7"/>
                  </a:cxn>
                </a:cxnLst>
                <a:rect l="0" t="0" r="r" b="b"/>
                <a:pathLst>
                  <a:path w="7" h="10">
                    <a:moveTo>
                      <a:pt x="5" y="9"/>
                    </a:moveTo>
                    <a:cubicBezTo>
                      <a:pt x="5" y="9"/>
                      <a:pt x="0" y="7"/>
                      <a:pt x="0" y="4"/>
                    </a:cubicBezTo>
                    <a:cubicBezTo>
                      <a:pt x="0" y="0"/>
                      <a:pt x="4" y="3"/>
                      <a:pt x="6" y="5"/>
                    </a:cubicBezTo>
                    <a:cubicBezTo>
                      <a:pt x="7" y="7"/>
                      <a:pt x="7" y="10"/>
                      <a:pt x="5"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1" name="Freeform 74">
                <a:extLst>
                  <a:ext uri="{FF2B5EF4-FFF2-40B4-BE49-F238E27FC236}">
                    <a16:creationId xmlns:a16="http://schemas.microsoft.com/office/drawing/2014/main" id="{ED004C8B-492D-108E-FCFB-C6699D4B0C50}"/>
                  </a:ext>
                </a:extLst>
              </p:cNvPr>
              <p:cNvSpPr>
                <a:spLocks noChangeAspect="1"/>
              </p:cNvSpPr>
              <p:nvPr/>
            </p:nvSpPr>
            <p:spPr bwMode="auto">
              <a:xfrm>
                <a:off x="2178" y="1342"/>
                <a:ext cx="68" cy="82"/>
              </a:xfrm>
              <a:custGeom>
                <a:avLst/>
                <a:gdLst>
                  <a:gd name="T0" fmla="*/ 3 w 10"/>
                  <a:gd name="T1" fmla="*/ 9 h 12"/>
                  <a:gd name="T2" fmla="*/ 1 w 10"/>
                  <a:gd name="T3" fmla="*/ 4 h 12"/>
                  <a:gd name="T4" fmla="*/ 5 w 10"/>
                  <a:gd name="T5" fmla="*/ 5 h 12"/>
                  <a:gd name="T6" fmla="*/ 9 w 10"/>
                  <a:gd name="T7" fmla="*/ 8 h 12"/>
                  <a:gd name="T8" fmla="*/ 3 w 10"/>
                  <a:gd name="T9" fmla="*/ 9 h 12"/>
                </a:gdLst>
                <a:ahLst/>
                <a:cxnLst>
                  <a:cxn ang="0">
                    <a:pos x="T0" y="T1"/>
                  </a:cxn>
                  <a:cxn ang="0">
                    <a:pos x="T2" y="T3"/>
                  </a:cxn>
                  <a:cxn ang="0">
                    <a:pos x="T4" y="T5"/>
                  </a:cxn>
                  <a:cxn ang="0">
                    <a:pos x="T6" y="T7"/>
                  </a:cxn>
                  <a:cxn ang="0">
                    <a:pos x="T8" y="T9"/>
                  </a:cxn>
                </a:cxnLst>
                <a:rect l="0" t="0" r="r" b="b"/>
                <a:pathLst>
                  <a:path w="10" h="12">
                    <a:moveTo>
                      <a:pt x="3" y="9"/>
                    </a:moveTo>
                    <a:cubicBezTo>
                      <a:pt x="3" y="9"/>
                      <a:pt x="0" y="8"/>
                      <a:pt x="1" y="4"/>
                    </a:cubicBezTo>
                    <a:cubicBezTo>
                      <a:pt x="2" y="0"/>
                      <a:pt x="6" y="3"/>
                      <a:pt x="5" y="5"/>
                    </a:cubicBezTo>
                    <a:cubicBezTo>
                      <a:pt x="4" y="7"/>
                      <a:pt x="10" y="5"/>
                      <a:pt x="9" y="8"/>
                    </a:cubicBezTo>
                    <a:cubicBezTo>
                      <a:pt x="8" y="10"/>
                      <a:pt x="3" y="12"/>
                      <a:pt x="3"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2" name="Freeform 75">
                <a:extLst>
                  <a:ext uri="{FF2B5EF4-FFF2-40B4-BE49-F238E27FC236}">
                    <a16:creationId xmlns:a16="http://schemas.microsoft.com/office/drawing/2014/main" id="{AB2DF9D4-AB59-6149-82BA-EF683F34FE41}"/>
                  </a:ext>
                </a:extLst>
              </p:cNvPr>
              <p:cNvSpPr>
                <a:spLocks noChangeAspect="1"/>
              </p:cNvSpPr>
              <p:nvPr/>
            </p:nvSpPr>
            <p:spPr bwMode="auto">
              <a:xfrm>
                <a:off x="2256" y="1342"/>
                <a:ext cx="62" cy="54"/>
              </a:xfrm>
              <a:custGeom>
                <a:avLst/>
                <a:gdLst>
                  <a:gd name="T0" fmla="*/ 2 w 9"/>
                  <a:gd name="T1" fmla="*/ 6 h 8"/>
                  <a:gd name="T2" fmla="*/ 0 w 9"/>
                  <a:gd name="T3" fmla="*/ 3 h 8"/>
                  <a:gd name="T4" fmla="*/ 8 w 9"/>
                  <a:gd name="T5" fmla="*/ 4 h 8"/>
                  <a:gd name="T6" fmla="*/ 2 w 9"/>
                  <a:gd name="T7" fmla="*/ 6 h 8"/>
                </a:gdLst>
                <a:ahLst/>
                <a:cxnLst>
                  <a:cxn ang="0">
                    <a:pos x="T0" y="T1"/>
                  </a:cxn>
                  <a:cxn ang="0">
                    <a:pos x="T2" y="T3"/>
                  </a:cxn>
                  <a:cxn ang="0">
                    <a:pos x="T4" y="T5"/>
                  </a:cxn>
                  <a:cxn ang="0">
                    <a:pos x="T6" y="T7"/>
                  </a:cxn>
                </a:cxnLst>
                <a:rect l="0" t="0" r="r" b="b"/>
                <a:pathLst>
                  <a:path w="9" h="8">
                    <a:moveTo>
                      <a:pt x="2" y="6"/>
                    </a:moveTo>
                    <a:cubicBezTo>
                      <a:pt x="2" y="6"/>
                      <a:pt x="0" y="5"/>
                      <a:pt x="0" y="3"/>
                    </a:cubicBezTo>
                    <a:cubicBezTo>
                      <a:pt x="0" y="0"/>
                      <a:pt x="9" y="1"/>
                      <a:pt x="8" y="4"/>
                    </a:cubicBezTo>
                    <a:cubicBezTo>
                      <a:pt x="7" y="7"/>
                      <a:pt x="4" y="8"/>
                      <a:pt x="2"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3" name="Freeform 76">
                <a:extLst>
                  <a:ext uri="{FF2B5EF4-FFF2-40B4-BE49-F238E27FC236}">
                    <a16:creationId xmlns:a16="http://schemas.microsoft.com/office/drawing/2014/main" id="{C226A986-96E0-8AA1-2092-8DC62A6A7929}"/>
                  </a:ext>
                </a:extLst>
              </p:cNvPr>
              <p:cNvSpPr>
                <a:spLocks noChangeAspect="1"/>
              </p:cNvSpPr>
              <p:nvPr/>
            </p:nvSpPr>
            <p:spPr bwMode="auto">
              <a:xfrm>
                <a:off x="2310" y="1280"/>
                <a:ext cx="84" cy="77"/>
              </a:xfrm>
              <a:custGeom>
                <a:avLst/>
                <a:gdLst>
                  <a:gd name="T0" fmla="*/ 7 w 12"/>
                  <a:gd name="T1" fmla="*/ 11 h 11"/>
                  <a:gd name="T2" fmla="*/ 0 w 12"/>
                  <a:gd name="T3" fmla="*/ 6 h 11"/>
                  <a:gd name="T4" fmla="*/ 7 w 12"/>
                  <a:gd name="T5" fmla="*/ 11 h 11"/>
                </a:gdLst>
                <a:ahLst/>
                <a:cxnLst>
                  <a:cxn ang="0">
                    <a:pos x="T0" y="T1"/>
                  </a:cxn>
                  <a:cxn ang="0">
                    <a:pos x="T2" y="T3"/>
                  </a:cxn>
                  <a:cxn ang="0">
                    <a:pos x="T4" y="T5"/>
                  </a:cxn>
                </a:cxnLst>
                <a:rect l="0" t="0" r="r" b="b"/>
                <a:pathLst>
                  <a:path w="12" h="11">
                    <a:moveTo>
                      <a:pt x="7" y="11"/>
                    </a:moveTo>
                    <a:cubicBezTo>
                      <a:pt x="7" y="11"/>
                      <a:pt x="0" y="11"/>
                      <a:pt x="0" y="6"/>
                    </a:cubicBezTo>
                    <a:cubicBezTo>
                      <a:pt x="1" y="0"/>
                      <a:pt x="12" y="8"/>
                      <a:pt x="7" y="11"/>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4" name="Freeform 77">
                <a:extLst>
                  <a:ext uri="{FF2B5EF4-FFF2-40B4-BE49-F238E27FC236}">
                    <a16:creationId xmlns:a16="http://schemas.microsoft.com/office/drawing/2014/main" id="{DDC7CC73-C01C-3B01-C142-7B4467B00577}"/>
                  </a:ext>
                </a:extLst>
              </p:cNvPr>
              <p:cNvSpPr>
                <a:spLocks noChangeAspect="1"/>
              </p:cNvSpPr>
              <p:nvPr/>
            </p:nvSpPr>
            <p:spPr bwMode="auto">
              <a:xfrm>
                <a:off x="2342" y="1228"/>
                <a:ext cx="43" cy="71"/>
              </a:xfrm>
              <a:custGeom>
                <a:avLst/>
                <a:gdLst>
                  <a:gd name="T0" fmla="*/ 4 w 6"/>
                  <a:gd name="T1" fmla="*/ 9 h 10"/>
                  <a:gd name="T2" fmla="*/ 0 w 6"/>
                  <a:gd name="T3" fmla="*/ 5 h 10"/>
                  <a:gd name="T4" fmla="*/ 6 w 6"/>
                  <a:gd name="T5" fmla="*/ 6 h 10"/>
                  <a:gd name="T6" fmla="*/ 4 w 6"/>
                  <a:gd name="T7" fmla="*/ 9 h 10"/>
                </a:gdLst>
                <a:ahLst/>
                <a:cxnLst>
                  <a:cxn ang="0">
                    <a:pos x="T0" y="T1"/>
                  </a:cxn>
                  <a:cxn ang="0">
                    <a:pos x="T2" y="T3"/>
                  </a:cxn>
                  <a:cxn ang="0">
                    <a:pos x="T4" y="T5"/>
                  </a:cxn>
                  <a:cxn ang="0">
                    <a:pos x="T6" y="T7"/>
                  </a:cxn>
                </a:cxnLst>
                <a:rect l="0" t="0" r="r" b="b"/>
                <a:pathLst>
                  <a:path w="6" h="10">
                    <a:moveTo>
                      <a:pt x="4" y="9"/>
                    </a:moveTo>
                    <a:cubicBezTo>
                      <a:pt x="4" y="9"/>
                      <a:pt x="0" y="10"/>
                      <a:pt x="0" y="5"/>
                    </a:cubicBezTo>
                    <a:cubicBezTo>
                      <a:pt x="1" y="0"/>
                      <a:pt x="6" y="2"/>
                      <a:pt x="6" y="6"/>
                    </a:cubicBezTo>
                    <a:cubicBezTo>
                      <a:pt x="6" y="9"/>
                      <a:pt x="4" y="9"/>
                      <a:pt x="4"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5" name="Freeform 78">
                <a:extLst>
                  <a:ext uri="{FF2B5EF4-FFF2-40B4-BE49-F238E27FC236}">
                    <a16:creationId xmlns:a16="http://schemas.microsoft.com/office/drawing/2014/main" id="{E8FCB4F2-FCD7-4ACB-5A11-F8A07FCD22A7}"/>
                  </a:ext>
                </a:extLst>
              </p:cNvPr>
              <p:cNvSpPr>
                <a:spLocks noChangeAspect="1"/>
              </p:cNvSpPr>
              <p:nvPr/>
            </p:nvSpPr>
            <p:spPr bwMode="auto">
              <a:xfrm>
                <a:off x="2378" y="1285"/>
                <a:ext cx="62" cy="77"/>
              </a:xfrm>
              <a:custGeom>
                <a:avLst/>
                <a:gdLst>
                  <a:gd name="T0" fmla="*/ 2 w 9"/>
                  <a:gd name="T1" fmla="*/ 9 h 11"/>
                  <a:gd name="T2" fmla="*/ 1 w 9"/>
                  <a:gd name="T3" fmla="*/ 3 h 11"/>
                  <a:gd name="T4" fmla="*/ 4 w 9"/>
                  <a:gd name="T5" fmla="*/ 4 h 11"/>
                  <a:gd name="T6" fmla="*/ 2 w 9"/>
                  <a:gd name="T7" fmla="*/ 9 h 11"/>
                </a:gdLst>
                <a:ahLst/>
                <a:cxnLst>
                  <a:cxn ang="0">
                    <a:pos x="T0" y="T1"/>
                  </a:cxn>
                  <a:cxn ang="0">
                    <a:pos x="T2" y="T3"/>
                  </a:cxn>
                  <a:cxn ang="0">
                    <a:pos x="T4" y="T5"/>
                  </a:cxn>
                  <a:cxn ang="0">
                    <a:pos x="T6" y="T7"/>
                  </a:cxn>
                </a:cxnLst>
                <a:rect l="0" t="0" r="r" b="b"/>
                <a:pathLst>
                  <a:path w="9" h="11">
                    <a:moveTo>
                      <a:pt x="2" y="9"/>
                    </a:moveTo>
                    <a:cubicBezTo>
                      <a:pt x="2" y="9"/>
                      <a:pt x="0" y="7"/>
                      <a:pt x="1" y="3"/>
                    </a:cubicBezTo>
                    <a:cubicBezTo>
                      <a:pt x="3" y="0"/>
                      <a:pt x="4" y="4"/>
                      <a:pt x="4" y="4"/>
                    </a:cubicBezTo>
                    <a:cubicBezTo>
                      <a:pt x="4" y="4"/>
                      <a:pt x="9" y="11"/>
                      <a:pt x="2"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6" name="Freeform 79">
                <a:extLst>
                  <a:ext uri="{FF2B5EF4-FFF2-40B4-BE49-F238E27FC236}">
                    <a16:creationId xmlns:a16="http://schemas.microsoft.com/office/drawing/2014/main" id="{FA6BF4A1-6E4F-4313-F02F-1C183C8C266D}"/>
                  </a:ext>
                </a:extLst>
              </p:cNvPr>
              <p:cNvSpPr>
                <a:spLocks noChangeAspect="1"/>
              </p:cNvSpPr>
              <p:nvPr/>
            </p:nvSpPr>
            <p:spPr bwMode="auto">
              <a:xfrm>
                <a:off x="2170" y="1453"/>
                <a:ext cx="49" cy="57"/>
              </a:xfrm>
              <a:custGeom>
                <a:avLst/>
                <a:gdLst>
                  <a:gd name="T0" fmla="*/ 3 w 7"/>
                  <a:gd name="T1" fmla="*/ 8 h 8"/>
                  <a:gd name="T2" fmla="*/ 2 w 7"/>
                  <a:gd name="T3" fmla="*/ 3 h 8"/>
                  <a:gd name="T4" fmla="*/ 3 w 7"/>
                  <a:gd name="T5" fmla="*/ 8 h 8"/>
                </a:gdLst>
                <a:ahLst/>
                <a:cxnLst>
                  <a:cxn ang="0">
                    <a:pos x="T0" y="T1"/>
                  </a:cxn>
                  <a:cxn ang="0">
                    <a:pos x="T2" y="T3"/>
                  </a:cxn>
                  <a:cxn ang="0">
                    <a:pos x="T4" y="T5"/>
                  </a:cxn>
                </a:cxnLst>
                <a:rect l="0" t="0" r="r" b="b"/>
                <a:pathLst>
                  <a:path w="7" h="8">
                    <a:moveTo>
                      <a:pt x="3" y="8"/>
                    </a:moveTo>
                    <a:cubicBezTo>
                      <a:pt x="3" y="8"/>
                      <a:pt x="0" y="6"/>
                      <a:pt x="2" y="3"/>
                    </a:cubicBezTo>
                    <a:cubicBezTo>
                      <a:pt x="3" y="0"/>
                      <a:pt x="7" y="8"/>
                      <a:pt x="3"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7" name="Freeform 80">
                <a:extLst>
                  <a:ext uri="{FF2B5EF4-FFF2-40B4-BE49-F238E27FC236}">
                    <a16:creationId xmlns:a16="http://schemas.microsoft.com/office/drawing/2014/main" id="{ADF29F4E-38F6-5CBD-6424-03A292D24170}"/>
                  </a:ext>
                </a:extLst>
              </p:cNvPr>
              <p:cNvSpPr>
                <a:spLocks noChangeAspect="1"/>
              </p:cNvSpPr>
              <p:nvPr/>
            </p:nvSpPr>
            <p:spPr bwMode="auto">
              <a:xfrm>
                <a:off x="2197" y="1396"/>
                <a:ext cx="100" cy="91"/>
              </a:xfrm>
              <a:custGeom>
                <a:avLst/>
                <a:gdLst>
                  <a:gd name="T0" fmla="*/ 7 w 14"/>
                  <a:gd name="T1" fmla="*/ 10 h 13"/>
                  <a:gd name="T2" fmla="*/ 11 w 14"/>
                  <a:gd name="T3" fmla="*/ 5 h 13"/>
                  <a:gd name="T4" fmla="*/ 9 w 14"/>
                  <a:gd name="T5" fmla="*/ 1 h 13"/>
                  <a:gd name="T6" fmla="*/ 7 w 14"/>
                  <a:gd name="T7" fmla="*/ 10 h 13"/>
                </a:gdLst>
                <a:ahLst/>
                <a:cxnLst>
                  <a:cxn ang="0">
                    <a:pos x="T0" y="T1"/>
                  </a:cxn>
                  <a:cxn ang="0">
                    <a:pos x="T2" y="T3"/>
                  </a:cxn>
                  <a:cxn ang="0">
                    <a:pos x="T4" y="T5"/>
                  </a:cxn>
                  <a:cxn ang="0">
                    <a:pos x="T6" y="T7"/>
                  </a:cxn>
                </a:cxnLst>
                <a:rect l="0" t="0" r="r" b="b"/>
                <a:pathLst>
                  <a:path w="14" h="13">
                    <a:moveTo>
                      <a:pt x="7" y="10"/>
                    </a:moveTo>
                    <a:cubicBezTo>
                      <a:pt x="7" y="10"/>
                      <a:pt x="6" y="7"/>
                      <a:pt x="11" y="5"/>
                    </a:cubicBezTo>
                    <a:cubicBezTo>
                      <a:pt x="11" y="5"/>
                      <a:pt x="14" y="0"/>
                      <a:pt x="9" y="1"/>
                    </a:cubicBezTo>
                    <a:cubicBezTo>
                      <a:pt x="3" y="3"/>
                      <a:pt x="0" y="13"/>
                      <a:pt x="7" y="1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8" name="Freeform 81">
                <a:extLst>
                  <a:ext uri="{FF2B5EF4-FFF2-40B4-BE49-F238E27FC236}">
                    <a16:creationId xmlns:a16="http://schemas.microsoft.com/office/drawing/2014/main" id="{92BB4BB6-D446-FC2E-2D61-7B70D8C409C3}"/>
                  </a:ext>
                </a:extLst>
              </p:cNvPr>
              <p:cNvSpPr>
                <a:spLocks noChangeAspect="1"/>
              </p:cNvSpPr>
              <p:nvPr/>
            </p:nvSpPr>
            <p:spPr bwMode="auto">
              <a:xfrm>
                <a:off x="2302" y="1362"/>
                <a:ext cx="57" cy="91"/>
              </a:xfrm>
              <a:custGeom>
                <a:avLst/>
                <a:gdLst>
                  <a:gd name="T0" fmla="*/ 5 w 8"/>
                  <a:gd name="T1" fmla="*/ 13 h 13"/>
                  <a:gd name="T2" fmla="*/ 1 w 8"/>
                  <a:gd name="T3" fmla="*/ 5 h 13"/>
                  <a:gd name="T4" fmla="*/ 7 w 8"/>
                  <a:gd name="T5" fmla="*/ 5 h 13"/>
                  <a:gd name="T6" fmla="*/ 5 w 8"/>
                  <a:gd name="T7" fmla="*/ 13 h 13"/>
                </a:gdLst>
                <a:ahLst/>
                <a:cxnLst>
                  <a:cxn ang="0">
                    <a:pos x="T0" y="T1"/>
                  </a:cxn>
                  <a:cxn ang="0">
                    <a:pos x="T2" y="T3"/>
                  </a:cxn>
                  <a:cxn ang="0">
                    <a:pos x="T4" y="T5"/>
                  </a:cxn>
                  <a:cxn ang="0">
                    <a:pos x="T6" y="T7"/>
                  </a:cxn>
                </a:cxnLst>
                <a:rect l="0" t="0" r="r" b="b"/>
                <a:pathLst>
                  <a:path w="8" h="13">
                    <a:moveTo>
                      <a:pt x="5" y="13"/>
                    </a:moveTo>
                    <a:cubicBezTo>
                      <a:pt x="4" y="13"/>
                      <a:pt x="0" y="10"/>
                      <a:pt x="1" y="5"/>
                    </a:cubicBezTo>
                    <a:cubicBezTo>
                      <a:pt x="2" y="0"/>
                      <a:pt x="8" y="3"/>
                      <a:pt x="7" y="5"/>
                    </a:cubicBezTo>
                    <a:cubicBezTo>
                      <a:pt x="6" y="8"/>
                      <a:pt x="7" y="13"/>
                      <a:pt x="5" y="1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59" name="Freeform 82">
                <a:extLst>
                  <a:ext uri="{FF2B5EF4-FFF2-40B4-BE49-F238E27FC236}">
                    <a16:creationId xmlns:a16="http://schemas.microsoft.com/office/drawing/2014/main" id="{46B00838-A399-B297-1A00-7319A5D4E512}"/>
                  </a:ext>
                </a:extLst>
              </p:cNvPr>
              <p:cNvSpPr>
                <a:spLocks noChangeAspect="1"/>
              </p:cNvSpPr>
              <p:nvPr/>
            </p:nvSpPr>
            <p:spPr bwMode="auto">
              <a:xfrm>
                <a:off x="2359" y="1348"/>
                <a:ext cx="49" cy="43"/>
              </a:xfrm>
              <a:custGeom>
                <a:avLst/>
                <a:gdLst>
                  <a:gd name="T0" fmla="*/ 3 w 7"/>
                  <a:gd name="T1" fmla="*/ 6 h 6"/>
                  <a:gd name="T2" fmla="*/ 1 w 7"/>
                  <a:gd name="T3" fmla="*/ 2 h 6"/>
                  <a:gd name="T4" fmla="*/ 3 w 7"/>
                  <a:gd name="T5" fmla="*/ 6 h 6"/>
                </a:gdLst>
                <a:ahLst/>
                <a:cxnLst>
                  <a:cxn ang="0">
                    <a:pos x="T0" y="T1"/>
                  </a:cxn>
                  <a:cxn ang="0">
                    <a:pos x="T2" y="T3"/>
                  </a:cxn>
                  <a:cxn ang="0">
                    <a:pos x="T4" y="T5"/>
                  </a:cxn>
                </a:cxnLst>
                <a:rect l="0" t="0" r="r" b="b"/>
                <a:pathLst>
                  <a:path w="7" h="6">
                    <a:moveTo>
                      <a:pt x="3" y="6"/>
                    </a:moveTo>
                    <a:cubicBezTo>
                      <a:pt x="3" y="6"/>
                      <a:pt x="0" y="4"/>
                      <a:pt x="1" y="2"/>
                    </a:cubicBezTo>
                    <a:cubicBezTo>
                      <a:pt x="3" y="0"/>
                      <a:pt x="7" y="5"/>
                      <a:pt x="3"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0" name="Freeform 83">
                <a:extLst>
                  <a:ext uri="{FF2B5EF4-FFF2-40B4-BE49-F238E27FC236}">
                    <a16:creationId xmlns:a16="http://schemas.microsoft.com/office/drawing/2014/main" id="{78A10AE3-6EF7-8EBF-9C0B-E58229C8038A}"/>
                  </a:ext>
                </a:extLst>
              </p:cNvPr>
              <p:cNvSpPr>
                <a:spLocks noChangeAspect="1"/>
              </p:cNvSpPr>
              <p:nvPr/>
            </p:nvSpPr>
            <p:spPr bwMode="auto">
              <a:xfrm>
                <a:off x="2399" y="1362"/>
                <a:ext cx="49" cy="48"/>
              </a:xfrm>
              <a:custGeom>
                <a:avLst/>
                <a:gdLst>
                  <a:gd name="T0" fmla="*/ 0 w 7"/>
                  <a:gd name="T1" fmla="*/ 6 h 7"/>
                  <a:gd name="T2" fmla="*/ 7 w 7"/>
                  <a:gd name="T3" fmla="*/ 3 h 7"/>
                  <a:gd name="T4" fmla="*/ 0 w 7"/>
                  <a:gd name="T5" fmla="*/ 6 h 7"/>
                </a:gdLst>
                <a:ahLst/>
                <a:cxnLst>
                  <a:cxn ang="0">
                    <a:pos x="T0" y="T1"/>
                  </a:cxn>
                  <a:cxn ang="0">
                    <a:pos x="T2" y="T3"/>
                  </a:cxn>
                  <a:cxn ang="0">
                    <a:pos x="T4" y="T5"/>
                  </a:cxn>
                </a:cxnLst>
                <a:rect l="0" t="0" r="r" b="b"/>
                <a:pathLst>
                  <a:path w="7" h="7">
                    <a:moveTo>
                      <a:pt x="0" y="6"/>
                    </a:moveTo>
                    <a:cubicBezTo>
                      <a:pt x="0" y="6"/>
                      <a:pt x="7" y="7"/>
                      <a:pt x="7" y="3"/>
                    </a:cubicBezTo>
                    <a:cubicBezTo>
                      <a:pt x="7" y="0"/>
                      <a:pt x="0" y="1"/>
                      <a:pt x="0"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1" name="Freeform 84">
                <a:extLst>
                  <a:ext uri="{FF2B5EF4-FFF2-40B4-BE49-F238E27FC236}">
                    <a16:creationId xmlns:a16="http://schemas.microsoft.com/office/drawing/2014/main" id="{EF175F23-4E6F-49B6-7109-CF8FCB703B68}"/>
                  </a:ext>
                </a:extLst>
              </p:cNvPr>
              <p:cNvSpPr>
                <a:spLocks noChangeAspect="1"/>
              </p:cNvSpPr>
              <p:nvPr/>
            </p:nvSpPr>
            <p:spPr bwMode="auto">
              <a:xfrm>
                <a:off x="2259" y="1439"/>
                <a:ext cx="43" cy="26"/>
              </a:xfrm>
              <a:custGeom>
                <a:avLst/>
                <a:gdLst>
                  <a:gd name="T0" fmla="*/ 4 w 6"/>
                  <a:gd name="T1" fmla="*/ 4 h 4"/>
                  <a:gd name="T2" fmla="*/ 3 w 6"/>
                  <a:gd name="T3" fmla="*/ 1 h 4"/>
                  <a:gd name="T4" fmla="*/ 4 w 6"/>
                  <a:gd name="T5" fmla="*/ 4 h 4"/>
                </a:gdLst>
                <a:ahLst/>
                <a:cxnLst>
                  <a:cxn ang="0">
                    <a:pos x="T0" y="T1"/>
                  </a:cxn>
                  <a:cxn ang="0">
                    <a:pos x="T2" y="T3"/>
                  </a:cxn>
                  <a:cxn ang="0">
                    <a:pos x="T4" y="T5"/>
                  </a:cxn>
                </a:cxnLst>
                <a:rect l="0" t="0" r="r" b="b"/>
                <a:pathLst>
                  <a:path w="6" h="4">
                    <a:moveTo>
                      <a:pt x="4" y="4"/>
                    </a:moveTo>
                    <a:cubicBezTo>
                      <a:pt x="4" y="4"/>
                      <a:pt x="0" y="2"/>
                      <a:pt x="3" y="1"/>
                    </a:cubicBezTo>
                    <a:cubicBezTo>
                      <a:pt x="5" y="0"/>
                      <a:pt x="6" y="3"/>
                      <a:pt x="4"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2" name="Freeform 85">
                <a:extLst>
                  <a:ext uri="{FF2B5EF4-FFF2-40B4-BE49-F238E27FC236}">
                    <a16:creationId xmlns:a16="http://schemas.microsoft.com/office/drawing/2014/main" id="{1869E920-8238-5061-92DE-9AF46824DEAA}"/>
                  </a:ext>
                </a:extLst>
              </p:cNvPr>
              <p:cNvSpPr>
                <a:spLocks noChangeAspect="1"/>
              </p:cNvSpPr>
              <p:nvPr/>
            </p:nvSpPr>
            <p:spPr bwMode="auto">
              <a:xfrm>
                <a:off x="2256" y="1655"/>
                <a:ext cx="46" cy="71"/>
              </a:xfrm>
              <a:custGeom>
                <a:avLst/>
                <a:gdLst>
                  <a:gd name="T0" fmla="*/ 4 w 7"/>
                  <a:gd name="T1" fmla="*/ 5 h 10"/>
                  <a:gd name="T2" fmla="*/ 6 w 7"/>
                  <a:gd name="T3" fmla="*/ 2 h 10"/>
                  <a:gd name="T4" fmla="*/ 0 w 7"/>
                  <a:gd name="T5" fmla="*/ 5 h 10"/>
                  <a:gd name="T6" fmla="*/ 4 w 7"/>
                  <a:gd name="T7" fmla="*/ 5 h 10"/>
                </a:gdLst>
                <a:ahLst/>
                <a:cxnLst>
                  <a:cxn ang="0">
                    <a:pos x="T0" y="T1"/>
                  </a:cxn>
                  <a:cxn ang="0">
                    <a:pos x="T2" y="T3"/>
                  </a:cxn>
                  <a:cxn ang="0">
                    <a:pos x="T4" y="T5"/>
                  </a:cxn>
                  <a:cxn ang="0">
                    <a:pos x="T6" y="T7"/>
                  </a:cxn>
                </a:cxnLst>
                <a:rect l="0" t="0" r="r" b="b"/>
                <a:pathLst>
                  <a:path w="7" h="10">
                    <a:moveTo>
                      <a:pt x="4" y="5"/>
                    </a:moveTo>
                    <a:cubicBezTo>
                      <a:pt x="4" y="5"/>
                      <a:pt x="7" y="4"/>
                      <a:pt x="6" y="2"/>
                    </a:cubicBezTo>
                    <a:cubicBezTo>
                      <a:pt x="4" y="0"/>
                      <a:pt x="1" y="2"/>
                      <a:pt x="0" y="5"/>
                    </a:cubicBezTo>
                    <a:cubicBezTo>
                      <a:pt x="0" y="9"/>
                      <a:pt x="5" y="10"/>
                      <a:pt x="4"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3" name="Freeform 86">
                <a:extLst>
                  <a:ext uri="{FF2B5EF4-FFF2-40B4-BE49-F238E27FC236}">
                    <a16:creationId xmlns:a16="http://schemas.microsoft.com/office/drawing/2014/main" id="{D1B9B958-8EAA-0921-CA55-FF3C14FFE0C8}"/>
                  </a:ext>
                </a:extLst>
              </p:cNvPr>
              <p:cNvSpPr>
                <a:spLocks noChangeAspect="1"/>
              </p:cNvSpPr>
              <p:nvPr/>
            </p:nvSpPr>
            <p:spPr bwMode="auto">
              <a:xfrm>
                <a:off x="2275" y="1717"/>
                <a:ext cx="35" cy="45"/>
              </a:xfrm>
              <a:custGeom>
                <a:avLst/>
                <a:gdLst>
                  <a:gd name="T0" fmla="*/ 2 w 5"/>
                  <a:gd name="T1" fmla="*/ 6 h 6"/>
                  <a:gd name="T2" fmla="*/ 0 w 5"/>
                  <a:gd name="T3" fmla="*/ 2 h 6"/>
                  <a:gd name="T4" fmla="*/ 4 w 5"/>
                  <a:gd name="T5" fmla="*/ 3 h 6"/>
                  <a:gd name="T6" fmla="*/ 2 w 5"/>
                  <a:gd name="T7" fmla="*/ 6 h 6"/>
                </a:gdLst>
                <a:ahLst/>
                <a:cxnLst>
                  <a:cxn ang="0">
                    <a:pos x="T0" y="T1"/>
                  </a:cxn>
                  <a:cxn ang="0">
                    <a:pos x="T2" y="T3"/>
                  </a:cxn>
                  <a:cxn ang="0">
                    <a:pos x="T4" y="T5"/>
                  </a:cxn>
                  <a:cxn ang="0">
                    <a:pos x="T6" y="T7"/>
                  </a:cxn>
                </a:cxnLst>
                <a:rect l="0" t="0" r="r" b="b"/>
                <a:pathLst>
                  <a:path w="5" h="6">
                    <a:moveTo>
                      <a:pt x="2" y="6"/>
                    </a:moveTo>
                    <a:cubicBezTo>
                      <a:pt x="2" y="6"/>
                      <a:pt x="0" y="5"/>
                      <a:pt x="0" y="2"/>
                    </a:cubicBezTo>
                    <a:cubicBezTo>
                      <a:pt x="0" y="0"/>
                      <a:pt x="4" y="0"/>
                      <a:pt x="4" y="3"/>
                    </a:cubicBezTo>
                    <a:cubicBezTo>
                      <a:pt x="5" y="5"/>
                      <a:pt x="2" y="6"/>
                      <a:pt x="2"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4" name="Freeform 87">
                <a:extLst>
                  <a:ext uri="{FF2B5EF4-FFF2-40B4-BE49-F238E27FC236}">
                    <a16:creationId xmlns:a16="http://schemas.microsoft.com/office/drawing/2014/main" id="{E206DCBA-C190-8BDE-F0B1-E0D32AE90E06}"/>
                  </a:ext>
                </a:extLst>
              </p:cNvPr>
              <p:cNvSpPr>
                <a:spLocks noChangeAspect="1"/>
              </p:cNvSpPr>
              <p:nvPr/>
            </p:nvSpPr>
            <p:spPr bwMode="auto">
              <a:xfrm>
                <a:off x="2302" y="1669"/>
                <a:ext cx="49" cy="63"/>
              </a:xfrm>
              <a:custGeom>
                <a:avLst/>
                <a:gdLst>
                  <a:gd name="T0" fmla="*/ 4 w 7"/>
                  <a:gd name="T1" fmla="*/ 9 h 9"/>
                  <a:gd name="T2" fmla="*/ 2 w 7"/>
                  <a:gd name="T3" fmla="*/ 3 h 9"/>
                  <a:gd name="T4" fmla="*/ 7 w 7"/>
                  <a:gd name="T5" fmla="*/ 0 h 9"/>
                  <a:gd name="T6" fmla="*/ 6 w 7"/>
                  <a:gd name="T7" fmla="*/ 4 h 9"/>
                  <a:gd name="T8" fmla="*/ 4 w 7"/>
                  <a:gd name="T9" fmla="*/ 9 h 9"/>
                </a:gdLst>
                <a:ahLst/>
                <a:cxnLst>
                  <a:cxn ang="0">
                    <a:pos x="T0" y="T1"/>
                  </a:cxn>
                  <a:cxn ang="0">
                    <a:pos x="T2" y="T3"/>
                  </a:cxn>
                  <a:cxn ang="0">
                    <a:pos x="T4" y="T5"/>
                  </a:cxn>
                  <a:cxn ang="0">
                    <a:pos x="T6" y="T7"/>
                  </a:cxn>
                  <a:cxn ang="0">
                    <a:pos x="T8" y="T9"/>
                  </a:cxn>
                </a:cxnLst>
                <a:rect l="0" t="0" r="r" b="b"/>
                <a:pathLst>
                  <a:path w="7" h="9">
                    <a:moveTo>
                      <a:pt x="4" y="9"/>
                    </a:moveTo>
                    <a:cubicBezTo>
                      <a:pt x="4" y="9"/>
                      <a:pt x="0" y="6"/>
                      <a:pt x="2" y="3"/>
                    </a:cubicBezTo>
                    <a:cubicBezTo>
                      <a:pt x="4" y="0"/>
                      <a:pt x="7" y="0"/>
                      <a:pt x="7" y="0"/>
                    </a:cubicBezTo>
                    <a:cubicBezTo>
                      <a:pt x="7" y="0"/>
                      <a:pt x="6" y="2"/>
                      <a:pt x="6" y="4"/>
                    </a:cubicBezTo>
                    <a:cubicBezTo>
                      <a:pt x="6" y="6"/>
                      <a:pt x="7" y="8"/>
                      <a:pt x="4"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5" name="Freeform 88">
                <a:extLst>
                  <a:ext uri="{FF2B5EF4-FFF2-40B4-BE49-F238E27FC236}">
                    <a16:creationId xmlns:a16="http://schemas.microsoft.com/office/drawing/2014/main" id="{F9662776-9D34-5811-9442-3906AA5C0323}"/>
                  </a:ext>
                </a:extLst>
              </p:cNvPr>
              <p:cNvSpPr>
                <a:spLocks noChangeAspect="1"/>
              </p:cNvSpPr>
              <p:nvPr/>
            </p:nvSpPr>
            <p:spPr bwMode="auto">
              <a:xfrm>
                <a:off x="2359" y="1635"/>
                <a:ext cx="41" cy="26"/>
              </a:xfrm>
              <a:custGeom>
                <a:avLst/>
                <a:gdLst>
                  <a:gd name="T0" fmla="*/ 2 w 6"/>
                  <a:gd name="T1" fmla="*/ 4 h 4"/>
                  <a:gd name="T2" fmla="*/ 3 w 6"/>
                  <a:gd name="T3" fmla="*/ 0 h 4"/>
                  <a:gd name="T4" fmla="*/ 2 w 6"/>
                  <a:gd name="T5" fmla="*/ 4 h 4"/>
                </a:gdLst>
                <a:ahLst/>
                <a:cxnLst>
                  <a:cxn ang="0">
                    <a:pos x="T0" y="T1"/>
                  </a:cxn>
                  <a:cxn ang="0">
                    <a:pos x="T2" y="T3"/>
                  </a:cxn>
                  <a:cxn ang="0">
                    <a:pos x="T4" y="T5"/>
                  </a:cxn>
                </a:cxnLst>
                <a:rect l="0" t="0" r="r" b="b"/>
                <a:pathLst>
                  <a:path w="6" h="4">
                    <a:moveTo>
                      <a:pt x="2" y="4"/>
                    </a:moveTo>
                    <a:cubicBezTo>
                      <a:pt x="2" y="4"/>
                      <a:pt x="0" y="0"/>
                      <a:pt x="3" y="0"/>
                    </a:cubicBezTo>
                    <a:cubicBezTo>
                      <a:pt x="6" y="0"/>
                      <a:pt x="6" y="4"/>
                      <a:pt x="2"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6" name="Freeform 89">
                <a:extLst>
                  <a:ext uri="{FF2B5EF4-FFF2-40B4-BE49-F238E27FC236}">
                    <a16:creationId xmlns:a16="http://schemas.microsoft.com/office/drawing/2014/main" id="{B44636BA-9C0A-6D8B-7D02-B51A874913DD}"/>
                  </a:ext>
                </a:extLst>
              </p:cNvPr>
              <p:cNvSpPr>
                <a:spLocks noChangeAspect="1"/>
              </p:cNvSpPr>
              <p:nvPr/>
            </p:nvSpPr>
            <p:spPr bwMode="auto">
              <a:xfrm>
                <a:off x="2429" y="1606"/>
                <a:ext cx="62" cy="63"/>
              </a:xfrm>
              <a:custGeom>
                <a:avLst/>
                <a:gdLst>
                  <a:gd name="T0" fmla="*/ 5 w 9"/>
                  <a:gd name="T1" fmla="*/ 9 h 9"/>
                  <a:gd name="T2" fmla="*/ 0 w 9"/>
                  <a:gd name="T3" fmla="*/ 4 h 9"/>
                  <a:gd name="T4" fmla="*/ 7 w 9"/>
                  <a:gd name="T5" fmla="*/ 4 h 9"/>
                  <a:gd name="T6" fmla="*/ 5 w 9"/>
                  <a:gd name="T7" fmla="*/ 9 h 9"/>
                </a:gdLst>
                <a:ahLst/>
                <a:cxnLst>
                  <a:cxn ang="0">
                    <a:pos x="T0" y="T1"/>
                  </a:cxn>
                  <a:cxn ang="0">
                    <a:pos x="T2" y="T3"/>
                  </a:cxn>
                  <a:cxn ang="0">
                    <a:pos x="T4" y="T5"/>
                  </a:cxn>
                  <a:cxn ang="0">
                    <a:pos x="T6" y="T7"/>
                  </a:cxn>
                </a:cxnLst>
                <a:rect l="0" t="0" r="r" b="b"/>
                <a:pathLst>
                  <a:path w="9" h="9">
                    <a:moveTo>
                      <a:pt x="5" y="9"/>
                    </a:moveTo>
                    <a:cubicBezTo>
                      <a:pt x="4" y="9"/>
                      <a:pt x="0" y="4"/>
                      <a:pt x="0" y="4"/>
                    </a:cubicBezTo>
                    <a:cubicBezTo>
                      <a:pt x="0" y="4"/>
                      <a:pt x="5" y="0"/>
                      <a:pt x="7" y="4"/>
                    </a:cubicBezTo>
                    <a:cubicBezTo>
                      <a:pt x="9" y="8"/>
                      <a:pt x="5" y="9"/>
                      <a:pt x="5"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7" name="Freeform 90">
                <a:extLst>
                  <a:ext uri="{FF2B5EF4-FFF2-40B4-BE49-F238E27FC236}">
                    <a16:creationId xmlns:a16="http://schemas.microsoft.com/office/drawing/2014/main" id="{264EFB16-4B1B-01D4-9535-33F5050F1FA1}"/>
                  </a:ext>
                </a:extLst>
              </p:cNvPr>
              <p:cNvSpPr>
                <a:spLocks noChangeAspect="1"/>
              </p:cNvSpPr>
              <p:nvPr/>
            </p:nvSpPr>
            <p:spPr bwMode="auto">
              <a:xfrm>
                <a:off x="2486" y="1640"/>
                <a:ext cx="46" cy="28"/>
              </a:xfrm>
              <a:custGeom>
                <a:avLst/>
                <a:gdLst>
                  <a:gd name="T0" fmla="*/ 4 w 7"/>
                  <a:gd name="T1" fmla="*/ 4 h 4"/>
                  <a:gd name="T2" fmla="*/ 4 w 7"/>
                  <a:gd name="T3" fmla="*/ 0 h 4"/>
                  <a:gd name="T4" fmla="*/ 4 w 7"/>
                  <a:gd name="T5" fmla="*/ 4 h 4"/>
                </a:gdLst>
                <a:ahLst/>
                <a:cxnLst>
                  <a:cxn ang="0">
                    <a:pos x="T0" y="T1"/>
                  </a:cxn>
                  <a:cxn ang="0">
                    <a:pos x="T2" y="T3"/>
                  </a:cxn>
                  <a:cxn ang="0">
                    <a:pos x="T4" y="T5"/>
                  </a:cxn>
                </a:cxnLst>
                <a:rect l="0" t="0" r="r" b="b"/>
                <a:pathLst>
                  <a:path w="7" h="4">
                    <a:moveTo>
                      <a:pt x="4" y="4"/>
                    </a:moveTo>
                    <a:cubicBezTo>
                      <a:pt x="4" y="4"/>
                      <a:pt x="0" y="0"/>
                      <a:pt x="4" y="0"/>
                    </a:cubicBezTo>
                    <a:cubicBezTo>
                      <a:pt x="7" y="0"/>
                      <a:pt x="7" y="3"/>
                      <a:pt x="4"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8" name="Freeform 91">
                <a:extLst>
                  <a:ext uri="{FF2B5EF4-FFF2-40B4-BE49-F238E27FC236}">
                    <a16:creationId xmlns:a16="http://schemas.microsoft.com/office/drawing/2014/main" id="{8EBFA41C-5B8C-115D-09F1-235D58898337}"/>
                  </a:ext>
                </a:extLst>
              </p:cNvPr>
              <p:cNvSpPr>
                <a:spLocks noChangeAspect="1"/>
              </p:cNvSpPr>
              <p:nvPr/>
            </p:nvSpPr>
            <p:spPr bwMode="auto">
              <a:xfrm>
                <a:off x="2394" y="1674"/>
                <a:ext cx="62" cy="57"/>
              </a:xfrm>
              <a:custGeom>
                <a:avLst/>
                <a:gdLst>
                  <a:gd name="T0" fmla="*/ 3 w 9"/>
                  <a:gd name="T1" fmla="*/ 7 h 8"/>
                  <a:gd name="T2" fmla="*/ 1 w 9"/>
                  <a:gd name="T3" fmla="*/ 2 h 8"/>
                  <a:gd name="T4" fmla="*/ 7 w 9"/>
                  <a:gd name="T5" fmla="*/ 4 h 8"/>
                  <a:gd name="T6" fmla="*/ 3 w 9"/>
                  <a:gd name="T7" fmla="*/ 7 h 8"/>
                </a:gdLst>
                <a:ahLst/>
                <a:cxnLst>
                  <a:cxn ang="0">
                    <a:pos x="T0" y="T1"/>
                  </a:cxn>
                  <a:cxn ang="0">
                    <a:pos x="T2" y="T3"/>
                  </a:cxn>
                  <a:cxn ang="0">
                    <a:pos x="T4" y="T5"/>
                  </a:cxn>
                  <a:cxn ang="0">
                    <a:pos x="T6" y="T7"/>
                  </a:cxn>
                </a:cxnLst>
                <a:rect l="0" t="0" r="r" b="b"/>
                <a:pathLst>
                  <a:path w="9" h="8">
                    <a:moveTo>
                      <a:pt x="3" y="7"/>
                    </a:moveTo>
                    <a:cubicBezTo>
                      <a:pt x="3" y="7"/>
                      <a:pt x="0" y="4"/>
                      <a:pt x="1" y="2"/>
                    </a:cubicBezTo>
                    <a:cubicBezTo>
                      <a:pt x="1" y="0"/>
                      <a:pt x="9" y="0"/>
                      <a:pt x="7" y="4"/>
                    </a:cubicBezTo>
                    <a:cubicBezTo>
                      <a:pt x="6" y="8"/>
                      <a:pt x="3" y="7"/>
                      <a:pt x="3"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69" name="Freeform 92">
                <a:extLst>
                  <a:ext uri="{FF2B5EF4-FFF2-40B4-BE49-F238E27FC236}">
                    <a16:creationId xmlns:a16="http://schemas.microsoft.com/office/drawing/2014/main" id="{786E56D4-C5EC-B598-0DE2-3BE33B2734B3}"/>
                  </a:ext>
                </a:extLst>
              </p:cNvPr>
              <p:cNvSpPr>
                <a:spLocks noChangeAspect="1"/>
              </p:cNvSpPr>
              <p:nvPr/>
            </p:nvSpPr>
            <p:spPr bwMode="auto">
              <a:xfrm>
                <a:off x="2486" y="1674"/>
                <a:ext cx="54" cy="63"/>
              </a:xfrm>
              <a:custGeom>
                <a:avLst/>
                <a:gdLst>
                  <a:gd name="T0" fmla="*/ 3 w 8"/>
                  <a:gd name="T1" fmla="*/ 6 h 9"/>
                  <a:gd name="T2" fmla="*/ 0 w 8"/>
                  <a:gd name="T3" fmla="*/ 2 h 9"/>
                  <a:gd name="T4" fmla="*/ 7 w 8"/>
                  <a:gd name="T5" fmla="*/ 5 h 9"/>
                  <a:gd name="T6" fmla="*/ 3 w 8"/>
                  <a:gd name="T7" fmla="*/ 6 h 9"/>
                </a:gdLst>
                <a:ahLst/>
                <a:cxnLst>
                  <a:cxn ang="0">
                    <a:pos x="T0" y="T1"/>
                  </a:cxn>
                  <a:cxn ang="0">
                    <a:pos x="T2" y="T3"/>
                  </a:cxn>
                  <a:cxn ang="0">
                    <a:pos x="T4" y="T5"/>
                  </a:cxn>
                  <a:cxn ang="0">
                    <a:pos x="T6" y="T7"/>
                  </a:cxn>
                </a:cxnLst>
                <a:rect l="0" t="0" r="r" b="b"/>
                <a:pathLst>
                  <a:path w="8" h="9">
                    <a:moveTo>
                      <a:pt x="3" y="6"/>
                    </a:moveTo>
                    <a:cubicBezTo>
                      <a:pt x="3" y="6"/>
                      <a:pt x="0" y="5"/>
                      <a:pt x="0" y="2"/>
                    </a:cubicBezTo>
                    <a:cubicBezTo>
                      <a:pt x="0" y="0"/>
                      <a:pt x="8" y="1"/>
                      <a:pt x="7" y="5"/>
                    </a:cubicBezTo>
                    <a:cubicBezTo>
                      <a:pt x="6" y="9"/>
                      <a:pt x="3" y="6"/>
                      <a:pt x="3"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0" name="Freeform 93">
                <a:extLst>
                  <a:ext uri="{FF2B5EF4-FFF2-40B4-BE49-F238E27FC236}">
                    <a16:creationId xmlns:a16="http://schemas.microsoft.com/office/drawing/2014/main" id="{1F77D99E-AE8E-E908-2944-2B7AA4F4A26E}"/>
                  </a:ext>
                </a:extLst>
              </p:cNvPr>
              <p:cNvSpPr>
                <a:spLocks noChangeAspect="1"/>
              </p:cNvSpPr>
              <p:nvPr/>
            </p:nvSpPr>
            <p:spPr bwMode="auto">
              <a:xfrm>
                <a:off x="2491" y="1726"/>
                <a:ext cx="70" cy="45"/>
              </a:xfrm>
              <a:custGeom>
                <a:avLst/>
                <a:gdLst>
                  <a:gd name="T0" fmla="*/ 6 w 10"/>
                  <a:gd name="T1" fmla="*/ 7 h 7"/>
                  <a:gd name="T2" fmla="*/ 0 w 10"/>
                  <a:gd name="T3" fmla="*/ 4 h 7"/>
                  <a:gd name="T4" fmla="*/ 7 w 10"/>
                  <a:gd name="T5" fmla="*/ 2 h 7"/>
                  <a:gd name="T6" fmla="*/ 6 w 10"/>
                  <a:gd name="T7" fmla="*/ 7 h 7"/>
                </a:gdLst>
                <a:ahLst/>
                <a:cxnLst>
                  <a:cxn ang="0">
                    <a:pos x="T0" y="T1"/>
                  </a:cxn>
                  <a:cxn ang="0">
                    <a:pos x="T2" y="T3"/>
                  </a:cxn>
                  <a:cxn ang="0">
                    <a:pos x="T4" y="T5"/>
                  </a:cxn>
                  <a:cxn ang="0">
                    <a:pos x="T6" y="T7"/>
                  </a:cxn>
                </a:cxnLst>
                <a:rect l="0" t="0" r="r" b="b"/>
                <a:pathLst>
                  <a:path w="10" h="7">
                    <a:moveTo>
                      <a:pt x="6" y="7"/>
                    </a:moveTo>
                    <a:cubicBezTo>
                      <a:pt x="6" y="7"/>
                      <a:pt x="1" y="6"/>
                      <a:pt x="0" y="4"/>
                    </a:cubicBezTo>
                    <a:cubicBezTo>
                      <a:pt x="0" y="2"/>
                      <a:pt x="4" y="0"/>
                      <a:pt x="7" y="2"/>
                    </a:cubicBezTo>
                    <a:cubicBezTo>
                      <a:pt x="10" y="3"/>
                      <a:pt x="8" y="7"/>
                      <a:pt x="6"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1" name="Freeform 94">
                <a:extLst>
                  <a:ext uri="{FF2B5EF4-FFF2-40B4-BE49-F238E27FC236}">
                    <a16:creationId xmlns:a16="http://schemas.microsoft.com/office/drawing/2014/main" id="{5E25D579-D199-4C18-B022-C04414B898BF}"/>
                  </a:ext>
                </a:extLst>
              </p:cNvPr>
              <p:cNvSpPr>
                <a:spLocks noChangeAspect="1"/>
              </p:cNvSpPr>
              <p:nvPr/>
            </p:nvSpPr>
            <p:spPr bwMode="auto">
              <a:xfrm>
                <a:off x="2526" y="1765"/>
                <a:ext cx="57" cy="57"/>
              </a:xfrm>
              <a:custGeom>
                <a:avLst/>
                <a:gdLst>
                  <a:gd name="T0" fmla="*/ 4 w 8"/>
                  <a:gd name="T1" fmla="*/ 7 h 8"/>
                  <a:gd name="T2" fmla="*/ 0 w 8"/>
                  <a:gd name="T3" fmla="*/ 4 h 8"/>
                  <a:gd name="T4" fmla="*/ 7 w 8"/>
                  <a:gd name="T5" fmla="*/ 2 h 8"/>
                  <a:gd name="T6" fmla="*/ 4 w 8"/>
                  <a:gd name="T7" fmla="*/ 7 h 8"/>
                </a:gdLst>
                <a:ahLst/>
                <a:cxnLst>
                  <a:cxn ang="0">
                    <a:pos x="T0" y="T1"/>
                  </a:cxn>
                  <a:cxn ang="0">
                    <a:pos x="T2" y="T3"/>
                  </a:cxn>
                  <a:cxn ang="0">
                    <a:pos x="T4" y="T5"/>
                  </a:cxn>
                  <a:cxn ang="0">
                    <a:pos x="T6" y="T7"/>
                  </a:cxn>
                </a:cxnLst>
                <a:rect l="0" t="0" r="r" b="b"/>
                <a:pathLst>
                  <a:path w="8" h="8">
                    <a:moveTo>
                      <a:pt x="4" y="7"/>
                    </a:moveTo>
                    <a:cubicBezTo>
                      <a:pt x="4" y="7"/>
                      <a:pt x="0" y="6"/>
                      <a:pt x="0" y="4"/>
                    </a:cubicBezTo>
                    <a:cubicBezTo>
                      <a:pt x="0" y="2"/>
                      <a:pt x="6" y="0"/>
                      <a:pt x="7" y="2"/>
                    </a:cubicBezTo>
                    <a:cubicBezTo>
                      <a:pt x="8" y="4"/>
                      <a:pt x="7" y="8"/>
                      <a:pt x="4"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2" name="Freeform 95">
                <a:extLst>
                  <a:ext uri="{FF2B5EF4-FFF2-40B4-BE49-F238E27FC236}">
                    <a16:creationId xmlns:a16="http://schemas.microsoft.com/office/drawing/2014/main" id="{1A998ACA-D55B-0A83-D741-8D7DD7318228}"/>
                  </a:ext>
                </a:extLst>
              </p:cNvPr>
              <p:cNvSpPr>
                <a:spLocks noChangeAspect="1"/>
              </p:cNvSpPr>
              <p:nvPr/>
            </p:nvSpPr>
            <p:spPr bwMode="auto">
              <a:xfrm>
                <a:off x="2456" y="1782"/>
                <a:ext cx="62" cy="60"/>
              </a:xfrm>
              <a:custGeom>
                <a:avLst/>
                <a:gdLst>
                  <a:gd name="T0" fmla="*/ 6 w 9"/>
                  <a:gd name="T1" fmla="*/ 6 h 9"/>
                  <a:gd name="T2" fmla="*/ 0 w 9"/>
                  <a:gd name="T3" fmla="*/ 5 h 9"/>
                  <a:gd name="T4" fmla="*/ 6 w 9"/>
                  <a:gd name="T5" fmla="*/ 6 h 9"/>
                </a:gdLst>
                <a:ahLst/>
                <a:cxnLst>
                  <a:cxn ang="0">
                    <a:pos x="T0" y="T1"/>
                  </a:cxn>
                  <a:cxn ang="0">
                    <a:pos x="T2" y="T3"/>
                  </a:cxn>
                  <a:cxn ang="0">
                    <a:pos x="T4" y="T5"/>
                  </a:cxn>
                </a:cxnLst>
                <a:rect l="0" t="0" r="r" b="b"/>
                <a:pathLst>
                  <a:path w="9" h="9">
                    <a:moveTo>
                      <a:pt x="6" y="6"/>
                    </a:moveTo>
                    <a:cubicBezTo>
                      <a:pt x="6" y="6"/>
                      <a:pt x="0" y="9"/>
                      <a:pt x="0" y="5"/>
                    </a:cubicBezTo>
                    <a:cubicBezTo>
                      <a:pt x="1" y="0"/>
                      <a:pt x="9" y="6"/>
                      <a:pt x="6"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3" name="Freeform 96">
                <a:extLst>
                  <a:ext uri="{FF2B5EF4-FFF2-40B4-BE49-F238E27FC236}">
                    <a16:creationId xmlns:a16="http://schemas.microsoft.com/office/drawing/2014/main" id="{0F87F591-9CB5-75FF-EB53-966C86861DD4}"/>
                  </a:ext>
                </a:extLst>
              </p:cNvPr>
              <p:cNvSpPr>
                <a:spLocks noChangeAspect="1"/>
              </p:cNvSpPr>
              <p:nvPr/>
            </p:nvSpPr>
            <p:spPr bwMode="auto">
              <a:xfrm>
                <a:off x="2394" y="1751"/>
                <a:ext cx="116" cy="43"/>
              </a:xfrm>
              <a:custGeom>
                <a:avLst/>
                <a:gdLst>
                  <a:gd name="T0" fmla="*/ 6 w 17"/>
                  <a:gd name="T1" fmla="*/ 5 h 6"/>
                  <a:gd name="T2" fmla="*/ 0 w 17"/>
                  <a:gd name="T3" fmla="*/ 3 h 6"/>
                  <a:gd name="T4" fmla="*/ 6 w 17"/>
                  <a:gd name="T5" fmla="*/ 0 h 6"/>
                  <a:gd name="T6" fmla="*/ 6 w 17"/>
                  <a:gd name="T7" fmla="*/ 5 h 6"/>
                </a:gdLst>
                <a:ahLst/>
                <a:cxnLst>
                  <a:cxn ang="0">
                    <a:pos x="T0" y="T1"/>
                  </a:cxn>
                  <a:cxn ang="0">
                    <a:pos x="T2" y="T3"/>
                  </a:cxn>
                  <a:cxn ang="0">
                    <a:pos x="T4" y="T5"/>
                  </a:cxn>
                  <a:cxn ang="0">
                    <a:pos x="T6" y="T7"/>
                  </a:cxn>
                </a:cxnLst>
                <a:rect l="0" t="0" r="r" b="b"/>
                <a:pathLst>
                  <a:path w="17" h="6">
                    <a:moveTo>
                      <a:pt x="6" y="5"/>
                    </a:moveTo>
                    <a:cubicBezTo>
                      <a:pt x="6" y="5"/>
                      <a:pt x="0" y="6"/>
                      <a:pt x="0" y="3"/>
                    </a:cubicBezTo>
                    <a:cubicBezTo>
                      <a:pt x="0" y="0"/>
                      <a:pt x="6" y="0"/>
                      <a:pt x="6" y="0"/>
                    </a:cubicBezTo>
                    <a:cubicBezTo>
                      <a:pt x="6" y="0"/>
                      <a:pt x="17" y="1"/>
                      <a:pt x="6"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4" name="Freeform 97">
                <a:extLst>
                  <a:ext uri="{FF2B5EF4-FFF2-40B4-BE49-F238E27FC236}">
                    <a16:creationId xmlns:a16="http://schemas.microsoft.com/office/drawing/2014/main" id="{7FDEDC1A-DFCF-8CBC-F2B5-29F49A50BCEB}"/>
                  </a:ext>
                </a:extLst>
              </p:cNvPr>
              <p:cNvSpPr>
                <a:spLocks noChangeAspect="1"/>
              </p:cNvSpPr>
              <p:nvPr/>
            </p:nvSpPr>
            <p:spPr bwMode="auto">
              <a:xfrm>
                <a:off x="2342" y="1706"/>
                <a:ext cx="57" cy="57"/>
              </a:xfrm>
              <a:custGeom>
                <a:avLst/>
                <a:gdLst>
                  <a:gd name="T0" fmla="*/ 4 w 8"/>
                  <a:gd name="T1" fmla="*/ 8 h 8"/>
                  <a:gd name="T2" fmla="*/ 3 w 8"/>
                  <a:gd name="T3" fmla="*/ 1 h 8"/>
                  <a:gd name="T4" fmla="*/ 4 w 8"/>
                  <a:gd name="T5" fmla="*/ 8 h 8"/>
                </a:gdLst>
                <a:ahLst/>
                <a:cxnLst>
                  <a:cxn ang="0">
                    <a:pos x="T0" y="T1"/>
                  </a:cxn>
                  <a:cxn ang="0">
                    <a:pos x="T2" y="T3"/>
                  </a:cxn>
                  <a:cxn ang="0">
                    <a:pos x="T4" y="T5"/>
                  </a:cxn>
                </a:cxnLst>
                <a:rect l="0" t="0" r="r" b="b"/>
                <a:pathLst>
                  <a:path w="8" h="8">
                    <a:moveTo>
                      <a:pt x="4" y="8"/>
                    </a:moveTo>
                    <a:cubicBezTo>
                      <a:pt x="4" y="8"/>
                      <a:pt x="0" y="2"/>
                      <a:pt x="3" y="1"/>
                    </a:cubicBezTo>
                    <a:cubicBezTo>
                      <a:pt x="5" y="0"/>
                      <a:pt x="8" y="7"/>
                      <a:pt x="4"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5" name="Freeform 98">
                <a:extLst>
                  <a:ext uri="{FF2B5EF4-FFF2-40B4-BE49-F238E27FC236}">
                    <a16:creationId xmlns:a16="http://schemas.microsoft.com/office/drawing/2014/main" id="{D09EC460-D2E9-D037-08AB-8FD0E4E58A10}"/>
                  </a:ext>
                </a:extLst>
              </p:cNvPr>
              <p:cNvSpPr>
                <a:spLocks noChangeAspect="1"/>
              </p:cNvSpPr>
              <p:nvPr/>
            </p:nvSpPr>
            <p:spPr bwMode="auto">
              <a:xfrm>
                <a:off x="2342" y="1771"/>
                <a:ext cx="30" cy="23"/>
              </a:xfrm>
              <a:custGeom>
                <a:avLst/>
                <a:gdLst>
                  <a:gd name="T0" fmla="*/ 2 w 4"/>
                  <a:gd name="T1" fmla="*/ 3 h 3"/>
                  <a:gd name="T2" fmla="*/ 1 w 4"/>
                  <a:gd name="T3" fmla="*/ 0 h 3"/>
                  <a:gd name="T4" fmla="*/ 2 w 4"/>
                  <a:gd name="T5" fmla="*/ 3 h 3"/>
                </a:gdLst>
                <a:ahLst/>
                <a:cxnLst>
                  <a:cxn ang="0">
                    <a:pos x="T0" y="T1"/>
                  </a:cxn>
                  <a:cxn ang="0">
                    <a:pos x="T2" y="T3"/>
                  </a:cxn>
                  <a:cxn ang="0">
                    <a:pos x="T4" y="T5"/>
                  </a:cxn>
                </a:cxnLst>
                <a:rect l="0" t="0" r="r" b="b"/>
                <a:pathLst>
                  <a:path w="4" h="3">
                    <a:moveTo>
                      <a:pt x="2" y="3"/>
                    </a:moveTo>
                    <a:cubicBezTo>
                      <a:pt x="2" y="3"/>
                      <a:pt x="0" y="0"/>
                      <a:pt x="1" y="0"/>
                    </a:cubicBezTo>
                    <a:cubicBezTo>
                      <a:pt x="3" y="0"/>
                      <a:pt x="4" y="3"/>
                      <a:pt x="2"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6" name="Freeform 99">
                <a:extLst>
                  <a:ext uri="{FF2B5EF4-FFF2-40B4-BE49-F238E27FC236}">
                    <a16:creationId xmlns:a16="http://schemas.microsoft.com/office/drawing/2014/main" id="{439E48F8-43A3-38BF-17FF-965AEFD47DD2}"/>
                  </a:ext>
                </a:extLst>
              </p:cNvPr>
              <p:cNvSpPr>
                <a:spLocks noChangeAspect="1"/>
              </p:cNvSpPr>
              <p:nvPr/>
            </p:nvSpPr>
            <p:spPr bwMode="auto">
              <a:xfrm>
                <a:off x="2351" y="1802"/>
                <a:ext cx="57" cy="57"/>
              </a:xfrm>
              <a:custGeom>
                <a:avLst/>
                <a:gdLst>
                  <a:gd name="T0" fmla="*/ 6 w 8"/>
                  <a:gd name="T1" fmla="*/ 8 h 8"/>
                  <a:gd name="T2" fmla="*/ 1 w 8"/>
                  <a:gd name="T3" fmla="*/ 2 h 8"/>
                  <a:gd name="T4" fmla="*/ 8 w 8"/>
                  <a:gd name="T5" fmla="*/ 3 h 8"/>
                  <a:gd name="T6" fmla="*/ 6 w 8"/>
                  <a:gd name="T7" fmla="*/ 8 h 8"/>
                </a:gdLst>
                <a:ahLst/>
                <a:cxnLst>
                  <a:cxn ang="0">
                    <a:pos x="T0" y="T1"/>
                  </a:cxn>
                  <a:cxn ang="0">
                    <a:pos x="T2" y="T3"/>
                  </a:cxn>
                  <a:cxn ang="0">
                    <a:pos x="T4" y="T5"/>
                  </a:cxn>
                  <a:cxn ang="0">
                    <a:pos x="T6" y="T7"/>
                  </a:cxn>
                </a:cxnLst>
                <a:rect l="0" t="0" r="r" b="b"/>
                <a:pathLst>
                  <a:path w="8" h="8">
                    <a:moveTo>
                      <a:pt x="6" y="8"/>
                    </a:moveTo>
                    <a:cubicBezTo>
                      <a:pt x="6" y="8"/>
                      <a:pt x="0" y="4"/>
                      <a:pt x="1" y="2"/>
                    </a:cubicBezTo>
                    <a:cubicBezTo>
                      <a:pt x="2" y="0"/>
                      <a:pt x="8" y="0"/>
                      <a:pt x="8" y="3"/>
                    </a:cubicBezTo>
                    <a:cubicBezTo>
                      <a:pt x="8" y="5"/>
                      <a:pt x="8" y="8"/>
                      <a:pt x="6"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7" name="Freeform 100">
                <a:extLst>
                  <a:ext uri="{FF2B5EF4-FFF2-40B4-BE49-F238E27FC236}">
                    <a16:creationId xmlns:a16="http://schemas.microsoft.com/office/drawing/2014/main" id="{90A25A75-87B9-80F2-020F-1868B469577C}"/>
                  </a:ext>
                </a:extLst>
              </p:cNvPr>
              <p:cNvSpPr>
                <a:spLocks noChangeAspect="1"/>
              </p:cNvSpPr>
              <p:nvPr/>
            </p:nvSpPr>
            <p:spPr bwMode="auto">
              <a:xfrm>
                <a:off x="2429" y="1834"/>
                <a:ext cx="35" cy="37"/>
              </a:xfrm>
              <a:custGeom>
                <a:avLst/>
                <a:gdLst>
                  <a:gd name="T0" fmla="*/ 1 w 5"/>
                  <a:gd name="T1" fmla="*/ 3 h 5"/>
                  <a:gd name="T2" fmla="*/ 3 w 5"/>
                  <a:gd name="T3" fmla="*/ 0 h 5"/>
                  <a:gd name="T4" fmla="*/ 1 w 5"/>
                  <a:gd name="T5" fmla="*/ 3 h 5"/>
                </a:gdLst>
                <a:ahLst/>
                <a:cxnLst>
                  <a:cxn ang="0">
                    <a:pos x="T0" y="T1"/>
                  </a:cxn>
                  <a:cxn ang="0">
                    <a:pos x="T2" y="T3"/>
                  </a:cxn>
                  <a:cxn ang="0">
                    <a:pos x="T4" y="T5"/>
                  </a:cxn>
                </a:cxnLst>
                <a:rect l="0" t="0" r="r" b="b"/>
                <a:pathLst>
                  <a:path w="5" h="5">
                    <a:moveTo>
                      <a:pt x="1" y="3"/>
                    </a:moveTo>
                    <a:cubicBezTo>
                      <a:pt x="1" y="3"/>
                      <a:pt x="0" y="0"/>
                      <a:pt x="3" y="0"/>
                    </a:cubicBezTo>
                    <a:cubicBezTo>
                      <a:pt x="5" y="0"/>
                      <a:pt x="4" y="5"/>
                      <a:pt x="1"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8" name="Freeform 101">
                <a:extLst>
                  <a:ext uri="{FF2B5EF4-FFF2-40B4-BE49-F238E27FC236}">
                    <a16:creationId xmlns:a16="http://schemas.microsoft.com/office/drawing/2014/main" id="{EBD3CBBE-8C9F-EC9B-B148-E941E30F0188}"/>
                  </a:ext>
                </a:extLst>
              </p:cNvPr>
              <p:cNvSpPr>
                <a:spLocks noChangeAspect="1"/>
              </p:cNvSpPr>
              <p:nvPr/>
            </p:nvSpPr>
            <p:spPr bwMode="auto">
              <a:xfrm>
                <a:off x="2291" y="1765"/>
                <a:ext cx="46" cy="77"/>
              </a:xfrm>
              <a:custGeom>
                <a:avLst/>
                <a:gdLst>
                  <a:gd name="T0" fmla="*/ 6 w 7"/>
                  <a:gd name="T1" fmla="*/ 10 h 11"/>
                  <a:gd name="T2" fmla="*/ 0 w 7"/>
                  <a:gd name="T3" fmla="*/ 5 h 11"/>
                  <a:gd name="T4" fmla="*/ 7 w 7"/>
                  <a:gd name="T5" fmla="*/ 0 h 11"/>
                  <a:gd name="T6" fmla="*/ 6 w 7"/>
                  <a:gd name="T7" fmla="*/ 10 h 11"/>
                </a:gdLst>
                <a:ahLst/>
                <a:cxnLst>
                  <a:cxn ang="0">
                    <a:pos x="T0" y="T1"/>
                  </a:cxn>
                  <a:cxn ang="0">
                    <a:pos x="T2" y="T3"/>
                  </a:cxn>
                  <a:cxn ang="0">
                    <a:pos x="T4" y="T5"/>
                  </a:cxn>
                  <a:cxn ang="0">
                    <a:pos x="T6" y="T7"/>
                  </a:cxn>
                </a:cxnLst>
                <a:rect l="0" t="0" r="r" b="b"/>
                <a:pathLst>
                  <a:path w="7" h="11">
                    <a:moveTo>
                      <a:pt x="6" y="10"/>
                    </a:moveTo>
                    <a:cubicBezTo>
                      <a:pt x="6" y="10"/>
                      <a:pt x="0" y="11"/>
                      <a:pt x="0" y="5"/>
                    </a:cubicBezTo>
                    <a:cubicBezTo>
                      <a:pt x="0" y="0"/>
                      <a:pt x="7" y="0"/>
                      <a:pt x="7" y="0"/>
                    </a:cubicBezTo>
                    <a:cubicBezTo>
                      <a:pt x="7" y="0"/>
                      <a:pt x="5" y="10"/>
                      <a:pt x="6" y="1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79" name="Freeform 102">
                <a:extLst>
                  <a:ext uri="{FF2B5EF4-FFF2-40B4-BE49-F238E27FC236}">
                    <a16:creationId xmlns:a16="http://schemas.microsoft.com/office/drawing/2014/main" id="{5B07CFEA-6C88-5F90-2AEC-8592F3290808}"/>
                  </a:ext>
                </a:extLst>
              </p:cNvPr>
              <p:cNvSpPr>
                <a:spLocks noChangeAspect="1"/>
              </p:cNvSpPr>
              <p:nvPr/>
            </p:nvSpPr>
            <p:spPr bwMode="auto">
              <a:xfrm>
                <a:off x="2302" y="1834"/>
                <a:ext cx="62" cy="65"/>
              </a:xfrm>
              <a:custGeom>
                <a:avLst/>
                <a:gdLst>
                  <a:gd name="T0" fmla="*/ 5 w 9"/>
                  <a:gd name="T1" fmla="*/ 8 h 9"/>
                  <a:gd name="T2" fmla="*/ 2 w 9"/>
                  <a:gd name="T3" fmla="*/ 4 h 9"/>
                  <a:gd name="T4" fmla="*/ 8 w 9"/>
                  <a:gd name="T5" fmla="*/ 5 h 9"/>
                  <a:gd name="T6" fmla="*/ 5 w 9"/>
                  <a:gd name="T7" fmla="*/ 8 h 9"/>
                </a:gdLst>
                <a:ahLst/>
                <a:cxnLst>
                  <a:cxn ang="0">
                    <a:pos x="T0" y="T1"/>
                  </a:cxn>
                  <a:cxn ang="0">
                    <a:pos x="T2" y="T3"/>
                  </a:cxn>
                  <a:cxn ang="0">
                    <a:pos x="T4" y="T5"/>
                  </a:cxn>
                  <a:cxn ang="0">
                    <a:pos x="T6" y="T7"/>
                  </a:cxn>
                </a:cxnLst>
                <a:rect l="0" t="0" r="r" b="b"/>
                <a:pathLst>
                  <a:path w="9" h="9">
                    <a:moveTo>
                      <a:pt x="5" y="8"/>
                    </a:moveTo>
                    <a:cubicBezTo>
                      <a:pt x="5" y="8"/>
                      <a:pt x="0" y="9"/>
                      <a:pt x="2" y="4"/>
                    </a:cubicBezTo>
                    <a:cubicBezTo>
                      <a:pt x="4" y="0"/>
                      <a:pt x="9" y="3"/>
                      <a:pt x="8" y="5"/>
                    </a:cubicBezTo>
                    <a:cubicBezTo>
                      <a:pt x="8" y="8"/>
                      <a:pt x="5" y="8"/>
                      <a:pt x="5"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0" name="Freeform 103">
                <a:extLst>
                  <a:ext uri="{FF2B5EF4-FFF2-40B4-BE49-F238E27FC236}">
                    <a16:creationId xmlns:a16="http://schemas.microsoft.com/office/drawing/2014/main" id="{0AD12229-4536-F156-8105-37F7AC25EA6C}"/>
                  </a:ext>
                </a:extLst>
              </p:cNvPr>
              <p:cNvSpPr>
                <a:spLocks noChangeAspect="1"/>
              </p:cNvSpPr>
              <p:nvPr/>
            </p:nvSpPr>
            <p:spPr bwMode="auto">
              <a:xfrm>
                <a:off x="2456" y="1706"/>
                <a:ext cx="30" cy="31"/>
              </a:xfrm>
              <a:custGeom>
                <a:avLst/>
                <a:gdLst>
                  <a:gd name="T0" fmla="*/ 0 w 4"/>
                  <a:gd name="T1" fmla="*/ 3 h 5"/>
                  <a:gd name="T2" fmla="*/ 2 w 4"/>
                  <a:gd name="T3" fmla="*/ 1 h 5"/>
                  <a:gd name="T4" fmla="*/ 0 w 4"/>
                  <a:gd name="T5" fmla="*/ 3 h 5"/>
                </a:gdLst>
                <a:ahLst/>
                <a:cxnLst>
                  <a:cxn ang="0">
                    <a:pos x="T0" y="T1"/>
                  </a:cxn>
                  <a:cxn ang="0">
                    <a:pos x="T2" y="T3"/>
                  </a:cxn>
                  <a:cxn ang="0">
                    <a:pos x="T4" y="T5"/>
                  </a:cxn>
                </a:cxnLst>
                <a:rect l="0" t="0" r="r" b="b"/>
                <a:pathLst>
                  <a:path w="4" h="5">
                    <a:moveTo>
                      <a:pt x="0" y="3"/>
                    </a:moveTo>
                    <a:cubicBezTo>
                      <a:pt x="0" y="3"/>
                      <a:pt x="0" y="0"/>
                      <a:pt x="2" y="1"/>
                    </a:cubicBezTo>
                    <a:cubicBezTo>
                      <a:pt x="4" y="2"/>
                      <a:pt x="3" y="5"/>
                      <a:pt x="0"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1" name="Freeform 104">
                <a:extLst>
                  <a:ext uri="{FF2B5EF4-FFF2-40B4-BE49-F238E27FC236}">
                    <a16:creationId xmlns:a16="http://schemas.microsoft.com/office/drawing/2014/main" id="{A0053737-DCAA-4479-0B46-6FC5A4E769D4}"/>
                  </a:ext>
                </a:extLst>
              </p:cNvPr>
              <p:cNvSpPr>
                <a:spLocks noChangeAspect="1"/>
              </p:cNvSpPr>
              <p:nvPr/>
            </p:nvSpPr>
            <p:spPr bwMode="auto">
              <a:xfrm>
                <a:off x="2475" y="1572"/>
                <a:ext cx="57" cy="40"/>
              </a:xfrm>
              <a:custGeom>
                <a:avLst/>
                <a:gdLst>
                  <a:gd name="T0" fmla="*/ 3 w 8"/>
                  <a:gd name="T1" fmla="*/ 6 h 6"/>
                  <a:gd name="T2" fmla="*/ 0 w 8"/>
                  <a:gd name="T3" fmla="*/ 3 h 6"/>
                  <a:gd name="T4" fmla="*/ 3 w 8"/>
                  <a:gd name="T5" fmla="*/ 6 h 6"/>
                </a:gdLst>
                <a:ahLst/>
                <a:cxnLst>
                  <a:cxn ang="0">
                    <a:pos x="T0" y="T1"/>
                  </a:cxn>
                  <a:cxn ang="0">
                    <a:pos x="T2" y="T3"/>
                  </a:cxn>
                  <a:cxn ang="0">
                    <a:pos x="T4" y="T5"/>
                  </a:cxn>
                </a:cxnLst>
                <a:rect l="0" t="0" r="r" b="b"/>
                <a:pathLst>
                  <a:path w="8" h="6">
                    <a:moveTo>
                      <a:pt x="3" y="6"/>
                    </a:moveTo>
                    <a:cubicBezTo>
                      <a:pt x="3" y="6"/>
                      <a:pt x="0" y="5"/>
                      <a:pt x="0" y="3"/>
                    </a:cubicBezTo>
                    <a:cubicBezTo>
                      <a:pt x="0" y="0"/>
                      <a:pt x="8" y="2"/>
                      <a:pt x="3"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2" name="Freeform 105">
                <a:extLst>
                  <a:ext uri="{FF2B5EF4-FFF2-40B4-BE49-F238E27FC236}">
                    <a16:creationId xmlns:a16="http://schemas.microsoft.com/office/drawing/2014/main" id="{26C8DE1B-D127-8224-191B-489EB436055E}"/>
                  </a:ext>
                </a:extLst>
              </p:cNvPr>
              <p:cNvSpPr>
                <a:spLocks noChangeAspect="1"/>
              </p:cNvSpPr>
              <p:nvPr/>
            </p:nvSpPr>
            <p:spPr bwMode="auto">
              <a:xfrm>
                <a:off x="2845" y="1152"/>
                <a:ext cx="43" cy="37"/>
              </a:xfrm>
              <a:custGeom>
                <a:avLst/>
                <a:gdLst>
                  <a:gd name="T0" fmla="*/ 5 w 6"/>
                  <a:gd name="T1" fmla="*/ 3 h 5"/>
                  <a:gd name="T2" fmla="*/ 0 w 6"/>
                  <a:gd name="T3" fmla="*/ 3 h 5"/>
                  <a:gd name="T4" fmla="*/ 5 w 6"/>
                  <a:gd name="T5" fmla="*/ 3 h 5"/>
                </a:gdLst>
                <a:ahLst/>
                <a:cxnLst>
                  <a:cxn ang="0">
                    <a:pos x="T0" y="T1"/>
                  </a:cxn>
                  <a:cxn ang="0">
                    <a:pos x="T2" y="T3"/>
                  </a:cxn>
                  <a:cxn ang="0">
                    <a:pos x="T4" y="T5"/>
                  </a:cxn>
                </a:cxnLst>
                <a:rect l="0" t="0" r="r" b="b"/>
                <a:pathLst>
                  <a:path w="6" h="5">
                    <a:moveTo>
                      <a:pt x="5" y="3"/>
                    </a:moveTo>
                    <a:cubicBezTo>
                      <a:pt x="5" y="3"/>
                      <a:pt x="0" y="5"/>
                      <a:pt x="0" y="3"/>
                    </a:cubicBezTo>
                    <a:cubicBezTo>
                      <a:pt x="0" y="0"/>
                      <a:pt x="6" y="1"/>
                      <a:pt x="5"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3" name="Freeform 106">
                <a:extLst>
                  <a:ext uri="{FF2B5EF4-FFF2-40B4-BE49-F238E27FC236}">
                    <a16:creationId xmlns:a16="http://schemas.microsoft.com/office/drawing/2014/main" id="{02B8309C-364B-1392-0F1E-6719C5EC0F3A}"/>
                  </a:ext>
                </a:extLst>
              </p:cNvPr>
              <p:cNvSpPr>
                <a:spLocks noChangeAspect="1"/>
              </p:cNvSpPr>
              <p:nvPr/>
            </p:nvSpPr>
            <p:spPr bwMode="auto">
              <a:xfrm>
                <a:off x="2910" y="1132"/>
                <a:ext cx="62" cy="51"/>
              </a:xfrm>
              <a:custGeom>
                <a:avLst/>
                <a:gdLst>
                  <a:gd name="T0" fmla="*/ 4 w 9"/>
                  <a:gd name="T1" fmla="*/ 6 h 7"/>
                  <a:gd name="T2" fmla="*/ 0 w 9"/>
                  <a:gd name="T3" fmla="*/ 3 h 7"/>
                  <a:gd name="T4" fmla="*/ 4 w 9"/>
                  <a:gd name="T5" fmla="*/ 6 h 7"/>
                </a:gdLst>
                <a:ahLst/>
                <a:cxnLst>
                  <a:cxn ang="0">
                    <a:pos x="T0" y="T1"/>
                  </a:cxn>
                  <a:cxn ang="0">
                    <a:pos x="T2" y="T3"/>
                  </a:cxn>
                  <a:cxn ang="0">
                    <a:pos x="T4" y="T5"/>
                  </a:cxn>
                </a:cxnLst>
                <a:rect l="0" t="0" r="r" b="b"/>
                <a:pathLst>
                  <a:path w="9" h="7">
                    <a:moveTo>
                      <a:pt x="4" y="6"/>
                    </a:moveTo>
                    <a:cubicBezTo>
                      <a:pt x="4" y="6"/>
                      <a:pt x="0" y="7"/>
                      <a:pt x="0" y="3"/>
                    </a:cubicBezTo>
                    <a:cubicBezTo>
                      <a:pt x="0" y="0"/>
                      <a:pt x="9" y="5"/>
                      <a:pt x="4"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4" name="Freeform 107">
                <a:extLst>
                  <a:ext uri="{FF2B5EF4-FFF2-40B4-BE49-F238E27FC236}">
                    <a16:creationId xmlns:a16="http://schemas.microsoft.com/office/drawing/2014/main" id="{E05382C3-DEA0-D38E-9214-542642FBD4CE}"/>
                  </a:ext>
                </a:extLst>
              </p:cNvPr>
              <p:cNvSpPr>
                <a:spLocks noChangeAspect="1"/>
              </p:cNvSpPr>
              <p:nvPr/>
            </p:nvSpPr>
            <p:spPr bwMode="auto">
              <a:xfrm>
                <a:off x="2950" y="1112"/>
                <a:ext cx="57" cy="40"/>
              </a:xfrm>
              <a:custGeom>
                <a:avLst/>
                <a:gdLst>
                  <a:gd name="T0" fmla="*/ 5 w 8"/>
                  <a:gd name="T1" fmla="*/ 6 h 6"/>
                  <a:gd name="T2" fmla="*/ 1 w 8"/>
                  <a:gd name="T3" fmla="*/ 3 h 6"/>
                  <a:gd name="T4" fmla="*/ 5 w 8"/>
                  <a:gd name="T5" fmla="*/ 6 h 6"/>
                </a:gdLst>
                <a:ahLst/>
                <a:cxnLst>
                  <a:cxn ang="0">
                    <a:pos x="T0" y="T1"/>
                  </a:cxn>
                  <a:cxn ang="0">
                    <a:pos x="T2" y="T3"/>
                  </a:cxn>
                  <a:cxn ang="0">
                    <a:pos x="T4" y="T5"/>
                  </a:cxn>
                </a:cxnLst>
                <a:rect l="0" t="0" r="r" b="b"/>
                <a:pathLst>
                  <a:path w="8" h="6">
                    <a:moveTo>
                      <a:pt x="5" y="6"/>
                    </a:moveTo>
                    <a:cubicBezTo>
                      <a:pt x="5" y="6"/>
                      <a:pt x="0" y="6"/>
                      <a:pt x="1" y="3"/>
                    </a:cubicBezTo>
                    <a:cubicBezTo>
                      <a:pt x="2" y="0"/>
                      <a:pt x="8" y="5"/>
                      <a:pt x="5"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5" name="Freeform 108">
                <a:extLst>
                  <a:ext uri="{FF2B5EF4-FFF2-40B4-BE49-F238E27FC236}">
                    <a16:creationId xmlns:a16="http://schemas.microsoft.com/office/drawing/2014/main" id="{3E1F40B7-F00A-4ECE-17C6-3D0A6880F920}"/>
                  </a:ext>
                </a:extLst>
              </p:cNvPr>
              <p:cNvSpPr>
                <a:spLocks noChangeAspect="1"/>
              </p:cNvSpPr>
              <p:nvPr/>
            </p:nvSpPr>
            <p:spPr bwMode="auto">
              <a:xfrm>
                <a:off x="2999" y="1095"/>
                <a:ext cx="43" cy="43"/>
              </a:xfrm>
              <a:custGeom>
                <a:avLst/>
                <a:gdLst>
                  <a:gd name="T0" fmla="*/ 5 w 6"/>
                  <a:gd name="T1" fmla="*/ 5 h 6"/>
                  <a:gd name="T2" fmla="*/ 0 w 6"/>
                  <a:gd name="T3" fmla="*/ 3 h 6"/>
                  <a:gd name="T4" fmla="*/ 5 w 6"/>
                  <a:gd name="T5" fmla="*/ 5 h 6"/>
                </a:gdLst>
                <a:ahLst/>
                <a:cxnLst>
                  <a:cxn ang="0">
                    <a:pos x="T0" y="T1"/>
                  </a:cxn>
                  <a:cxn ang="0">
                    <a:pos x="T2" y="T3"/>
                  </a:cxn>
                  <a:cxn ang="0">
                    <a:pos x="T4" y="T5"/>
                  </a:cxn>
                </a:cxnLst>
                <a:rect l="0" t="0" r="r" b="b"/>
                <a:pathLst>
                  <a:path w="6" h="6">
                    <a:moveTo>
                      <a:pt x="5" y="5"/>
                    </a:moveTo>
                    <a:cubicBezTo>
                      <a:pt x="5" y="5"/>
                      <a:pt x="0" y="6"/>
                      <a:pt x="0" y="3"/>
                    </a:cubicBezTo>
                    <a:cubicBezTo>
                      <a:pt x="1" y="0"/>
                      <a:pt x="6" y="2"/>
                      <a:pt x="5"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6" name="Freeform 109">
                <a:extLst>
                  <a:ext uri="{FF2B5EF4-FFF2-40B4-BE49-F238E27FC236}">
                    <a16:creationId xmlns:a16="http://schemas.microsoft.com/office/drawing/2014/main" id="{0383E712-CB25-DA6C-E64C-F2589780F377}"/>
                  </a:ext>
                </a:extLst>
              </p:cNvPr>
              <p:cNvSpPr>
                <a:spLocks noChangeAspect="1"/>
              </p:cNvSpPr>
              <p:nvPr/>
            </p:nvSpPr>
            <p:spPr bwMode="auto">
              <a:xfrm>
                <a:off x="2853" y="1183"/>
                <a:ext cx="41" cy="31"/>
              </a:xfrm>
              <a:custGeom>
                <a:avLst/>
                <a:gdLst>
                  <a:gd name="T0" fmla="*/ 4 w 6"/>
                  <a:gd name="T1" fmla="*/ 5 h 5"/>
                  <a:gd name="T2" fmla="*/ 3 w 6"/>
                  <a:gd name="T3" fmla="*/ 2 h 5"/>
                  <a:gd name="T4" fmla="*/ 4 w 6"/>
                  <a:gd name="T5" fmla="*/ 5 h 5"/>
                </a:gdLst>
                <a:ahLst/>
                <a:cxnLst>
                  <a:cxn ang="0">
                    <a:pos x="T0" y="T1"/>
                  </a:cxn>
                  <a:cxn ang="0">
                    <a:pos x="T2" y="T3"/>
                  </a:cxn>
                  <a:cxn ang="0">
                    <a:pos x="T4" y="T5"/>
                  </a:cxn>
                </a:cxnLst>
                <a:rect l="0" t="0" r="r" b="b"/>
                <a:pathLst>
                  <a:path w="6" h="5">
                    <a:moveTo>
                      <a:pt x="4" y="5"/>
                    </a:moveTo>
                    <a:cubicBezTo>
                      <a:pt x="4" y="5"/>
                      <a:pt x="0" y="4"/>
                      <a:pt x="3" y="2"/>
                    </a:cubicBezTo>
                    <a:cubicBezTo>
                      <a:pt x="6" y="0"/>
                      <a:pt x="6" y="4"/>
                      <a:pt x="4"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7" name="Freeform 110">
                <a:extLst>
                  <a:ext uri="{FF2B5EF4-FFF2-40B4-BE49-F238E27FC236}">
                    <a16:creationId xmlns:a16="http://schemas.microsoft.com/office/drawing/2014/main" id="{C41D2FE3-BF11-20F2-2A2D-C75723A58502}"/>
                  </a:ext>
                </a:extLst>
              </p:cNvPr>
              <p:cNvSpPr>
                <a:spLocks noChangeAspect="1"/>
              </p:cNvSpPr>
              <p:nvPr/>
            </p:nvSpPr>
            <p:spPr bwMode="auto">
              <a:xfrm>
                <a:off x="2880" y="1157"/>
                <a:ext cx="76" cy="57"/>
              </a:xfrm>
              <a:custGeom>
                <a:avLst/>
                <a:gdLst>
                  <a:gd name="T0" fmla="*/ 7 w 11"/>
                  <a:gd name="T1" fmla="*/ 8 h 8"/>
                  <a:gd name="T2" fmla="*/ 3 w 11"/>
                  <a:gd name="T3" fmla="*/ 4 h 8"/>
                  <a:gd name="T4" fmla="*/ 7 w 11"/>
                  <a:gd name="T5" fmla="*/ 8 h 8"/>
                </a:gdLst>
                <a:ahLst/>
                <a:cxnLst>
                  <a:cxn ang="0">
                    <a:pos x="T0" y="T1"/>
                  </a:cxn>
                  <a:cxn ang="0">
                    <a:pos x="T2" y="T3"/>
                  </a:cxn>
                  <a:cxn ang="0">
                    <a:pos x="T4" y="T5"/>
                  </a:cxn>
                </a:cxnLst>
                <a:rect l="0" t="0" r="r" b="b"/>
                <a:pathLst>
                  <a:path w="11" h="8">
                    <a:moveTo>
                      <a:pt x="7" y="8"/>
                    </a:moveTo>
                    <a:cubicBezTo>
                      <a:pt x="6" y="8"/>
                      <a:pt x="0" y="8"/>
                      <a:pt x="3" y="4"/>
                    </a:cubicBezTo>
                    <a:cubicBezTo>
                      <a:pt x="6" y="0"/>
                      <a:pt x="11" y="7"/>
                      <a:pt x="7"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8" name="Freeform 111">
                <a:extLst>
                  <a:ext uri="{FF2B5EF4-FFF2-40B4-BE49-F238E27FC236}">
                    <a16:creationId xmlns:a16="http://schemas.microsoft.com/office/drawing/2014/main" id="{8FD32001-4CB8-631A-4DBE-1A42CB2D368E}"/>
                  </a:ext>
                </a:extLst>
              </p:cNvPr>
              <p:cNvSpPr>
                <a:spLocks noChangeAspect="1"/>
              </p:cNvSpPr>
              <p:nvPr/>
            </p:nvSpPr>
            <p:spPr bwMode="auto">
              <a:xfrm>
                <a:off x="2966" y="1157"/>
                <a:ext cx="41" cy="45"/>
              </a:xfrm>
              <a:custGeom>
                <a:avLst/>
                <a:gdLst>
                  <a:gd name="T0" fmla="*/ 4 w 6"/>
                  <a:gd name="T1" fmla="*/ 5 h 6"/>
                  <a:gd name="T2" fmla="*/ 0 w 6"/>
                  <a:gd name="T3" fmla="*/ 3 h 6"/>
                  <a:gd name="T4" fmla="*/ 6 w 6"/>
                  <a:gd name="T5" fmla="*/ 1 h 6"/>
                  <a:gd name="T6" fmla="*/ 4 w 6"/>
                  <a:gd name="T7" fmla="*/ 5 h 6"/>
                </a:gdLst>
                <a:ahLst/>
                <a:cxnLst>
                  <a:cxn ang="0">
                    <a:pos x="T0" y="T1"/>
                  </a:cxn>
                  <a:cxn ang="0">
                    <a:pos x="T2" y="T3"/>
                  </a:cxn>
                  <a:cxn ang="0">
                    <a:pos x="T4" y="T5"/>
                  </a:cxn>
                  <a:cxn ang="0">
                    <a:pos x="T6" y="T7"/>
                  </a:cxn>
                </a:cxnLst>
                <a:rect l="0" t="0" r="r" b="b"/>
                <a:pathLst>
                  <a:path w="6" h="6">
                    <a:moveTo>
                      <a:pt x="4" y="5"/>
                    </a:moveTo>
                    <a:cubicBezTo>
                      <a:pt x="4" y="5"/>
                      <a:pt x="0" y="6"/>
                      <a:pt x="0" y="3"/>
                    </a:cubicBezTo>
                    <a:cubicBezTo>
                      <a:pt x="0" y="0"/>
                      <a:pt x="6" y="1"/>
                      <a:pt x="6" y="1"/>
                    </a:cubicBezTo>
                    <a:lnTo>
                      <a:pt x="4" y="5"/>
                    </a:ln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89" name="Freeform 112">
                <a:extLst>
                  <a:ext uri="{FF2B5EF4-FFF2-40B4-BE49-F238E27FC236}">
                    <a16:creationId xmlns:a16="http://schemas.microsoft.com/office/drawing/2014/main" id="{12EAB582-C6F2-DA01-15D0-7558CBA118F8}"/>
                  </a:ext>
                </a:extLst>
              </p:cNvPr>
              <p:cNvSpPr>
                <a:spLocks noChangeAspect="1"/>
              </p:cNvSpPr>
              <p:nvPr/>
            </p:nvSpPr>
            <p:spPr bwMode="auto">
              <a:xfrm>
                <a:off x="3042" y="1157"/>
                <a:ext cx="57" cy="71"/>
              </a:xfrm>
              <a:custGeom>
                <a:avLst/>
                <a:gdLst>
                  <a:gd name="T0" fmla="*/ 2 w 8"/>
                  <a:gd name="T1" fmla="*/ 7 h 10"/>
                  <a:gd name="T2" fmla="*/ 2 w 8"/>
                  <a:gd name="T3" fmla="*/ 1 h 10"/>
                  <a:gd name="T4" fmla="*/ 2 w 8"/>
                  <a:gd name="T5" fmla="*/ 7 h 10"/>
                </a:gdLst>
                <a:ahLst/>
                <a:cxnLst>
                  <a:cxn ang="0">
                    <a:pos x="T0" y="T1"/>
                  </a:cxn>
                  <a:cxn ang="0">
                    <a:pos x="T2" y="T3"/>
                  </a:cxn>
                  <a:cxn ang="0">
                    <a:pos x="T4" y="T5"/>
                  </a:cxn>
                </a:cxnLst>
                <a:rect l="0" t="0" r="r" b="b"/>
                <a:pathLst>
                  <a:path w="8" h="10">
                    <a:moveTo>
                      <a:pt x="2" y="7"/>
                    </a:moveTo>
                    <a:cubicBezTo>
                      <a:pt x="2" y="7"/>
                      <a:pt x="0" y="1"/>
                      <a:pt x="2" y="1"/>
                    </a:cubicBezTo>
                    <a:cubicBezTo>
                      <a:pt x="4" y="0"/>
                      <a:pt x="8" y="10"/>
                      <a:pt x="2"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0" name="Freeform 113">
                <a:extLst>
                  <a:ext uri="{FF2B5EF4-FFF2-40B4-BE49-F238E27FC236}">
                    <a16:creationId xmlns:a16="http://schemas.microsoft.com/office/drawing/2014/main" id="{C6988FAF-F379-0020-C385-5ACFA680CE14}"/>
                  </a:ext>
                </a:extLst>
              </p:cNvPr>
              <p:cNvSpPr>
                <a:spLocks noChangeAspect="1"/>
              </p:cNvSpPr>
              <p:nvPr/>
            </p:nvSpPr>
            <p:spPr bwMode="auto">
              <a:xfrm>
                <a:off x="3034" y="1564"/>
                <a:ext cx="35" cy="77"/>
              </a:xfrm>
              <a:custGeom>
                <a:avLst/>
                <a:gdLst>
                  <a:gd name="T0" fmla="*/ 2 w 5"/>
                  <a:gd name="T1" fmla="*/ 10 h 11"/>
                  <a:gd name="T2" fmla="*/ 0 w 5"/>
                  <a:gd name="T3" fmla="*/ 5 h 11"/>
                  <a:gd name="T4" fmla="*/ 4 w 5"/>
                  <a:gd name="T5" fmla="*/ 5 h 11"/>
                  <a:gd name="T6" fmla="*/ 2 w 5"/>
                  <a:gd name="T7" fmla="*/ 10 h 11"/>
                </a:gdLst>
                <a:ahLst/>
                <a:cxnLst>
                  <a:cxn ang="0">
                    <a:pos x="T0" y="T1"/>
                  </a:cxn>
                  <a:cxn ang="0">
                    <a:pos x="T2" y="T3"/>
                  </a:cxn>
                  <a:cxn ang="0">
                    <a:pos x="T4" y="T5"/>
                  </a:cxn>
                  <a:cxn ang="0">
                    <a:pos x="T6" y="T7"/>
                  </a:cxn>
                </a:cxnLst>
                <a:rect l="0" t="0" r="r" b="b"/>
                <a:pathLst>
                  <a:path w="5" h="11">
                    <a:moveTo>
                      <a:pt x="2" y="10"/>
                    </a:moveTo>
                    <a:cubicBezTo>
                      <a:pt x="2" y="10"/>
                      <a:pt x="0" y="8"/>
                      <a:pt x="0" y="5"/>
                    </a:cubicBezTo>
                    <a:cubicBezTo>
                      <a:pt x="0" y="2"/>
                      <a:pt x="3" y="0"/>
                      <a:pt x="4" y="5"/>
                    </a:cubicBezTo>
                    <a:cubicBezTo>
                      <a:pt x="5" y="11"/>
                      <a:pt x="2" y="10"/>
                      <a:pt x="2" y="1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1" name="Freeform 114">
                <a:extLst>
                  <a:ext uri="{FF2B5EF4-FFF2-40B4-BE49-F238E27FC236}">
                    <a16:creationId xmlns:a16="http://schemas.microsoft.com/office/drawing/2014/main" id="{A23B7644-B2E4-5EF2-A3B5-D7A695A914E9}"/>
                  </a:ext>
                </a:extLst>
              </p:cNvPr>
              <p:cNvSpPr>
                <a:spLocks noChangeAspect="1"/>
              </p:cNvSpPr>
              <p:nvPr/>
            </p:nvSpPr>
            <p:spPr bwMode="auto">
              <a:xfrm>
                <a:off x="3069" y="1552"/>
                <a:ext cx="41" cy="60"/>
              </a:xfrm>
              <a:custGeom>
                <a:avLst/>
                <a:gdLst>
                  <a:gd name="T0" fmla="*/ 4 w 6"/>
                  <a:gd name="T1" fmla="*/ 9 h 9"/>
                  <a:gd name="T2" fmla="*/ 2 w 6"/>
                  <a:gd name="T3" fmla="*/ 2 h 9"/>
                  <a:gd name="T4" fmla="*/ 4 w 6"/>
                  <a:gd name="T5" fmla="*/ 9 h 9"/>
                </a:gdLst>
                <a:ahLst/>
                <a:cxnLst>
                  <a:cxn ang="0">
                    <a:pos x="T0" y="T1"/>
                  </a:cxn>
                  <a:cxn ang="0">
                    <a:pos x="T2" y="T3"/>
                  </a:cxn>
                  <a:cxn ang="0">
                    <a:pos x="T4" y="T5"/>
                  </a:cxn>
                </a:cxnLst>
                <a:rect l="0" t="0" r="r" b="b"/>
                <a:pathLst>
                  <a:path w="6" h="9">
                    <a:moveTo>
                      <a:pt x="4" y="9"/>
                    </a:moveTo>
                    <a:cubicBezTo>
                      <a:pt x="4" y="9"/>
                      <a:pt x="0" y="4"/>
                      <a:pt x="2" y="2"/>
                    </a:cubicBezTo>
                    <a:cubicBezTo>
                      <a:pt x="4" y="0"/>
                      <a:pt x="6" y="9"/>
                      <a:pt x="4"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2" name="Freeform 115">
                <a:extLst>
                  <a:ext uri="{FF2B5EF4-FFF2-40B4-BE49-F238E27FC236}">
                    <a16:creationId xmlns:a16="http://schemas.microsoft.com/office/drawing/2014/main" id="{BF964E8B-5B3D-22C6-2F13-A12A9BFA5347}"/>
                  </a:ext>
                </a:extLst>
              </p:cNvPr>
              <p:cNvSpPr>
                <a:spLocks noChangeAspect="1"/>
              </p:cNvSpPr>
              <p:nvPr/>
            </p:nvSpPr>
            <p:spPr bwMode="auto">
              <a:xfrm>
                <a:off x="3110" y="1558"/>
                <a:ext cx="62" cy="34"/>
              </a:xfrm>
              <a:custGeom>
                <a:avLst/>
                <a:gdLst>
                  <a:gd name="T0" fmla="*/ 5 w 9"/>
                  <a:gd name="T1" fmla="*/ 5 h 5"/>
                  <a:gd name="T2" fmla="*/ 2 w 9"/>
                  <a:gd name="T3" fmla="*/ 1 h 5"/>
                  <a:gd name="T4" fmla="*/ 5 w 9"/>
                  <a:gd name="T5" fmla="*/ 5 h 5"/>
                </a:gdLst>
                <a:ahLst/>
                <a:cxnLst>
                  <a:cxn ang="0">
                    <a:pos x="T0" y="T1"/>
                  </a:cxn>
                  <a:cxn ang="0">
                    <a:pos x="T2" y="T3"/>
                  </a:cxn>
                  <a:cxn ang="0">
                    <a:pos x="T4" y="T5"/>
                  </a:cxn>
                </a:cxnLst>
                <a:rect l="0" t="0" r="r" b="b"/>
                <a:pathLst>
                  <a:path w="9" h="5">
                    <a:moveTo>
                      <a:pt x="5" y="5"/>
                    </a:moveTo>
                    <a:cubicBezTo>
                      <a:pt x="5" y="5"/>
                      <a:pt x="0" y="2"/>
                      <a:pt x="2" y="1"/>
                    </a:cubicBezTo>
                    <a:cubicBezTo>
                      <a:pt x="4" y="0"/>
                      <a:pt x="9" y="5"/>
                      <a:pt x="5"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3" name="Freeform 116">
                <a:extLst>
                  <a:ext uri="{FF2B5EF4-FFF2-40B4-BE49-F238E27FC236}">
                    <a16:creationId xmlns:a16="http://schemas.microsoft.com/office/drawing/2014/main" id="{1A77C225-CA47-F4B5-7E29-7B0349061CC7}"/>
                  </a:ext>
                </a:extLst>
              </p:cNvPr>
              <p:cNvSpPr>
                <a:spLocks noChangeAspect="1"/>
              </p:cNvSpPr>
              <p:nvPr/>
            </p:nvSpPr>
            <p:spPr bwMode="auto">
              <a:xfrm>
                <a:off x="3161" y="1564"/>
                <a:ext cx="46" cy="71"/>
              </a:xfrm>
              <a:custGeom>
                <a:avLst/>
                <a:gdLst>
                  <a:gd name="T0" fmla="*/ 0 w 7"/>
                  <a:gd name="T1" fmla="*/ 7 h 10"/>
                  <a:gd name="T2" fmla="*/ 4 w 7"/>
                  <a:gd name="T3" fmla="*/ 2 h 10"/>
                  <a:gd name="T4" fmla="*/ 0 w 7"/>
                  <a:gd name="T5" fmla="*/ 7 h 10"/>
                </a:gdLst>
                <a:ahLst/>
                <a:cxnLst>
                  <a:cxn ang="0">
                    <a:pos x="T0" y="T1"/>
                  </a:cxn>
                  <a:cxn ang="0">
                    <a:pos x="T2" y="T3"/>
                  </a:cxn>
                  <a:cxn ang="0">
                    <a:pos x="T4" y="T5"/>
                  </a:cxn>
                </a:cxnLst>
                <a:rect l="0" t="0" r="r" b="b"/>
                <a:pathLst>
                  <a:path w="7" h="10">
                    <a:moveTo>
                      <a:pt x="0" y="7"/>
                    </a:moveTo>
                    <a:cubicBezTo>
                      <a:pt x="0" y="7"/>
                      <a:pt x="1" y="0"/>
                      <a:pt x="4" y="2"/>
                    </a:cubicBezTo>
                    <a:cubicBezTo>
                      <a:pt x="7" y="5"/>
                      <a:pt x="3" y="10"/>
                      <a:pt x="0"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4" name="Freeform 117">
                <a:extLst>
                  <a:ext uri="{FF2B5EF4-FFF2-40B4-BE49-F238E27FC236}">
                    <a16:creationId xmlns:a16="http://schemas.microsoft.com/office/drawing/2014/main" id="{B10DEA96-49C8-3A66-46DF-F33236CF3EC2}"/>
                  </a:ext>
                </a:extLst>
              </p:cNvPr>
              <p:cNvSpPr>
                <a:spLocks noChangeAspect="1"/>
              </p:cNvSpPr>
              <p:nvPr/>
            </p:nvSpPr>
            <p:spPr bwMode="auto">
              <a:xfrm>
                <a:off x="3196" y="1552"/>
                <a:ext cx="46" cy="31"/>
              </a:xfrm>
              <a:custGeom>
                <a:avLst/>
                <a:gdLst>
                  <a:gd name="T0" fmla="*/ 3 w 7"/>
                  <a:gd name="T1" fmla="*/ 5 h 5"/>
                  <a:gd name="T2" fmla="*/ 1 w 7"/>
                  <a:gd name="T3" fmla="*/ 2 h 5"/>
                  <a:gd name="T4" fmla="*/ 3 w 7"/>
                  <a:gd name="T5" fmla="*/ 5 h 5"/>
                </a:gdLst>
                <a:ahLst/>
                <a:cxnLst>
                  <a:cxn ang="0">
                    <a:pos x="T0" y="T1"/>
                  </a:cxn>
                  <a:cxn ang="0">
                    <a:pos x="T2" y="T3"/>
                  </a:cxn>
                  <a:cxn ang="0">
                    <a:pos x="T4" y="T5"/>
                  </a:cxn>
                </a:cxnLst>
                <a:rect l="0" t="0" r="r" b="b"/>
                <a:pathLst>
                  <a:path w="7" h="5">
                    <a:moveTo>
                      <a:pt x="3" y="5"/>
                    </a:moveTo>
                    <a:cubicBezTo>
                      <a:pt x="3" y="5"/>
                      <a:pt x="0" y="5"/>
                      <a:pt x="1" y="2"/>
                    </a:cubicBezTo>
                    <a:cubicBezTo>
                      <a:pt x="2" y="0"/>
                      <a:pt x="7" y="2"/>
                      <a:pt x="3"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5" name="Freeform 118">
                <a:extLst>
                  <a:ext uri="{FF2B5EF4-FFF2-40B4-BE49-F238E27FC236}">
                    <a16:creationId xmlns:a16="http://schemas.microsoft.com/office/drawing/2014/main" id="{44F1F738-9878-10FD-68FB-EE8E83B7F524}"/>
                  </a:ext>
                </a:extLst>
              </p:cNvPr>
              <p:cNvSpPr>
                <a:spLocks noChangeAspect="1"/>
              </p:cNvSpPr>
              <p:nvPr/>
            </p:nvSpPr>
            <p:spPr bwMode="auto">
              <a:xfrm>
                <a:off x="3207" y="1584"/>
                <a:ext cx="65" cy="65"/>
              </a:xfrm>
              <a:custGeom>
                <a:avLst/>
                <a:gdLst>
                  <a:gd name="T0" fmla="*/ 4 w 9"/>
                  <a:gd name="T1" fmla="*/ 7 h 9"/>
                  <a:gd name="T2" fmla="*/ 4 w 9"/>
                  <a:gd name="T3" fmla="*/ 1 h 9"/>
                  <a:gd name="T4" fmla="*/ 4 w 9"/>
                  <a:gd name="T5" fmla="*/ 7 h 9"/>
                </a:gdLst>
                <a:ahLst/>
                <a:cxnLst>
                  <a:cxn ang="0">
                    <a:pos x="T0" y="T1"/>
                  </a:cxn>
                  <a:cxn ang="0">
                    <a:pos x="T2" y="T3"/>
                  </a:cxn>
                  <a:cxn ang="0">
                    <a:pos x="T4" y="T5"/>
                  </a:cxn>
                </a:cxnLst>
                <a:rect l="0" t="0" r="r" b="b"/>
                <a:pathLst>
                  <a:path w="9" h="9">
                    <a:moveTo>
                      <a:pt x="4" y="7"/>
                    </a:moveTo>
                    <a:cubicBezTo>
                      <a:pt x="4" y="7"/>
                      <a:pt x="0" y="0"/>
                      <a:pt x="4" y="1"/>
                    </a:cubicBezTo>
                    <a:cubicBezTo>
                      <a:pt x="9" y="2"/>
                      <a:pt x="6" y="9"/>
                      <a:pt x="4"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6" name="Freeform 119">
                <a:extLst>
                  <a:ext uri="{FF2B5EF4-FFF2-40B4-BE49-F238E27FC236}">
                    <a16:creationId xmlns:a16="http://schemas.microsoft.com/office/drawing/2014/main" id="{0FBAB4FB-F1F1-DB38-E010-2648B84F26C5}"/>
                  </a:ext>
                </a:extLst>
              </p:cNvPr>
              <p:cNvSpPr>
                <a:spLocks noChangeAspect="1"/>
              </p:cNvSpPr>
              <p:nvPr/>
            </p:nvSpPr>
            <p:spPr bwMode="auto">
              <a:xfrm>
                <a:off x="3250" y="1649"/>
                <a:ext cx="54" cy="63"/>
              </a:xfrm>
              <a:custGeom>
                <a:avLst/>
                <a:gdLst>
                  <a:gd name="T0" fmla="*/ 2 w 8"/>
                  <a:gd name="T1" fmla="*/ 6 h 9"/>
                  <a:gd name="T2" fmla="*/ 2 w 8"/>
                  <a:gd name="T3" fmla="*/ 0 h 9"/>
                  <a:gd name="T4" fmla="*/ 2 w 8"/>
                  <a:gd name="T5" fmla="*/ 6 h 9"/>
                </a:gdLst>
                <a:ahLst/>
                <a:cxnLst>
                  <a:cxn ang="0">
                    <a:pos x="T0" y="T1"/>
                  </a:cxn>
                  <a:cxn ang="0">
                    <a:pos x="T2" y="T3"/>
                  </a:cxn>
                  <a:cxn ang="0">
                    <a:pos x="T4" y="T5"/>
                  </a:cxn>
                </a:cxnLst>
                <a:rect l="0" t="0" r="r" b="b"/>
                <a:pathLst>
                  <a:path w="8" h="9">
                    <a:moveTo>
                      <a:pt x="2" y="6"/>
                    </a:moveTo>
                    <a:cubicBezTo>
                      <a:pt x="2" y="6"/>
                      <a:pt x="0" y="1"/>
                      <a:pt x="2" y="0"/>
                    </a:cubicBezTo>
                    <a:cubicBezTo>
                      <a:pt x="5" y="0"/>
                      <a:pt x="8" y="9"/>
                      <a:pt x="2"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7" name="Freeform 120">
                <a:extLst>
                  <a:ext uri="{FF2B5EF4-FFF2-40B4-BE49-F238E27FC236}">
                    <a16:creationId xmlns:a16="http://schemas.microsoft.com/office/drawing/2014/main" id="{11895E69-0221-B14A-67FF-A1701084B9AC}"/>
                  </a:ext>
                </a:extLst>
              </p:cNvPr>
              <p:cNvSpPr>
                <a:spLocks noChangeAspect="1"/>
              </p:cNvSpPr>
              <p:nvPr/>
            </p:nvSpPr>
            <p:spPr bwMode="auto">
              <a:xfrm>
                <a:off x="3201" y="1620"/>
                <a:ext cx="49" cy="77"/>
              </a:xfrm>
              <a:custGeom>
                <a:avLst/>
                <a:gdLst>
                  <a:gd name="T0" fmla="*/ 2 w 7"/>
                  <a:gd name="T1" fmla="*/ 7 h 11"/>
                  <a:gd name="T2" fmla="*/ 2 w 7"/>
                  <a:gd name="T3" fmla="*/ 0 h 11"/>
                  <a:gd name="T4" fmla="*/ 2 w 7"/>
                  <a:gd name="T5" fmla="*/ 7 h 11"/>
                </a:gdLst>
                <a:ahLst/>
                <a:cxnLst>
                  <a:cxn ang="0">
                    <a:pos x="T0" y="T1"/>
                  </a:cxn>
                  <a:cxn ang="0">
                    <a:pos x="T2" y="T3"/>
                  </a:cxn>
                  <a:cxn ang="0">
                    <a:pos x="T4" y="T5"/>
                  </a:cxn>
                </a:cxnLst>
                <a:rect l="0" t="0" r="r" b="b"/>
                <a:pathLst>
                  <a:path w="7" h="11">
                    <a:moveTo>
                      <a:pt x="2" y="7"/>
                    </a:moveTo>
                    <a:cubicBezTo>
                      <a:pt x="2" y="7"/>
                      <a:pt x="0" y="1"/>
                      <a:pt x="2" y="0"/>
                    </a:cubicBezTo>
                    <a:cubicBezTo>
                      <a:pt x="4" y="0"/>
                      <a:pt x="7" y="11"/>
                      <a:pt x="2"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8" name="Freeform 121">
                <a:extLst>
                  <a:ext uri="{FF2B5EF4-FFF2-40B4-BE49-F238E27FC236}">
                    <a16:creationId xmlns:a16="http://schemas.microsoft.com/office/drawing/2014/main" id="{56E5D8CA-1283-6D76-DFA4-82DF59E38309}"/>
                  </a:ext>
                </a:extLst>
              </p:cNvPr>
              <p:cNvSpPr>
                <a:spLocks noChangeAspect="1"/>
              </p:cNvSpPr>
              <p:nvPr/>
            </p:nvSpPr>
            <p:spPr bwMode="auto">
              <a:xfrm>
                <a:off x="3139" y="1620"/>
                <a:ext cx="62" cy="48"/>
              </a:xfrm>
              <a:custGeom>
                <a:avLst/>
                <a:gdLst>
                  <a:gd name="T0" fmla="*/ 5 w 9"/>
                  <a:gd name="T1" fmla="*/ 7 h 7"/>
                  <a:gd name="T2" fmla="*/ 4 w 9"/>
                  <a:gd name="T3" fmla="*/ 2 h 7"/>
                  <a:gd name="T4" fmla="*/ 5 w 9"/>
                  <a:gd name="T5" fmla="*/ 7 h 7"/>
                </a:gdLst>
                <a:ahLst/>
                <a:cxnLst>
                  <a:cxn ang="0">
                    <a:pos x="T0" y="T1"/>
                  </a:cxn>
                  <a:cxn ang="0">
                    <a:pos x="T2" y="T3"/>
                  </a:cxn>
                  <a:cxn ang="0">
                    <a:pos x="T4" y="T5"/>
                  </a:cxn>
                </a:cxnLst>
                <a:rect l="0" t="0" r="r" b="b"/>
                <a:pathLst>
                  <a:path w="9" h="7">
                    <a:moveTo>
                      <a:pt x="5" y="7"/>
                    </a:moveTo>
                    <a:cubicBezTo>
                      <a:pt x="5" y="7"/>
                      <a:pt x="0" y="4"/>
                      <a:pt x="4" y="2"/>
                    </a:cubicBezTo>
                    <a:cubicBezTo>
                      <a:pt x="8" y="0"/>
                      <a:pt x="9" y="7"/>
                      <a:pt x="5"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99" name="Freeform 122">
                <a:extLst>
                  <a:ext uri="{FF2B5EF4-FFF2-40B4-BE49-F238E27FC236}">
                    <a16:creationId xmlns:a16="http://schemas.microsoft.com/office/drawing/2014/main" id="{E8779757-0D99-DDEC-229C-F3FD41AFB4F8}"/>
                  </a:ext>
                </a:extLst>
              </p:cNvPr>
              <p:cNvSpPr>
                <a:spLocks noChangeAspect="1"/>
              </p:cNvSpPr>
              <p:nvPr/>
            </p:nvSpPr>
            <p:spPr bwMode="auto">
              <a:xfrm>
                <a:off x="3064" y="1612"/>
                <a:ext cx="57" cy="48"/>
              </a:xfrm>
              <a:custGeom>
                <a:avLst/>
                <a:gdLst>
                  <a:gd name="T0" fmla="*/ 6 w 8"/>
                  <a:gd name="T1" fmla="*/ 7 h 7"/>
                  <a:gd name="T2" fmla="*/ 3 w 8"/>
                  <a:gd name="T3" fmla="*/ 3 h 7"/>
                  <a:gd name="T4" fmla="*/ 6 w 8"/>
                  <a:gd name="T5" fmla="*/ 7 h 7"/>
                </a:gdLst>
                <a:ahLst/>
                <a:cxnLst>
                  <a:cxn ang="0">
                    <a:pos x="T0" y="T1"/>
                  </a:cxn>
                  <a:cxn ang="0">
                    <a:pos x="T2" y="T3"/>
                  </a:cxn>
                  <a:cxn ang="0">
                    <a:pos x="T4" y="T5"/>
                  </a:cxn>
                </a:cxnLst>
                <a:rect l="0" t="0" r="r" b="b"/>
                <a:pathLst>
                  <a:path w="8" h="7">
                    <a:moveTo>
                      <a:pt x="6" y="7"/>
                    </a:moveTo>
                    <a:cubicBezTo>
                      <a:pt x="6" y="7"/>
                      <a:pt x="0" y="5"/>
                      <a:pt x="3" y="3"/>
                    </a:cubicBezTo>
                    <a:cubicBezTo>
                      <a:pt x="5" y="0"/>
                      <a:pt x="8" y="6"/>
                      <a:pt x="6"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0" name="Freeform 123">
                <a:extLst>
                  <a:ext uri="{FF2B5EF4-FFF2-40B4-BE49-F238E27FC236}">
                    <a16:creationId xmlns:a16="http://schemas.microsoft.com/office/drawing/2014/main" id="{3F8AC8B5-65E1-B8B7-722D-DBBD6EDFCF96}"/>
                  </a:ext>
                </a:extLst>
              </p:cNvPr>
              <p:cNvSpPr>
                <a:spLocks noChangeAspect="1"/>
              </p:cNvSpPr>
              <p:nvPr/>
            </p:nvSpPr>
            <p:spPr bwMode="auto">
              <a:xfrm>
                <a:off x="3034" y="1640"/>
                <a:ext cx="41" cy="34"/>
              </a:xfrm>
              <a:custGeom>
                <a:avLst/>
                <a:gdLst>
                  <a:gd name="T0" fmla="*/ 1 w 6"/>
                  <a:gd name="T1" fmla="*/ 4 h 5"/>
                  <a:gd name="T2" fmla="*/ 3 w 6"/>
                  <a:gd name="T3" fmla="*/ 1 h 5"/>
                  <a:gd name="T4" fmla="*/ 1 w 6"/>
                  <a:gd name="T5" fmla="*/ 4 h 5"/>
                </a:gdLst>
                <a:ahLst/>
                <a:cxnLst>
                  <a:cxn ang="0">
                    <a:pos x="T0" y="T1"/>
                  </a:cxn>
                  <a:cxn ang="0">
                    <a:pos x="T2" y="T3"/>
                  </a:cxn>
                  <a:cxn ang="0">
                    <a:pos x="T4" y="T5"/>
                  </a:cxn>
                </a:cxnLst>
                <a:rect l="0" t="0" r="r" b="b"/>
                <a:pathLst>
                  <a:path w="6" h="5">
                    <a:moveTo>
                      <a:pt x="1" y="4"/>
                    </a:moveTo>
                    <a:cubicBezTo>
                      <a:pt x="1" y="4"/>
                      <a:pt x="0" y="0"/>
                      <a:pt x="3" y="1"/>
                    </a:cubicBezTo>
                    <a:cubicBezTo>
                      <a:pt x="6" y="2"/>
                      <a:pt x="3" y="5"/>
                      <a:pt x="1"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1" name="Freeform 124">
                <a:extLst>
                  <a:ext uri="{FF2B5EF4-FFF2-40B4-BE49-F238E27FC236}">
                    <a16:creationId xmlns:a16="http://schemas.microsoft.com/office/drawing/2014/main" id="{E91B564B-89AF-D7D9-F084-CC66737CA58F}"/>
                  </a:ext>
                </a:extLst>
              </p:cNvPr>
              <p:cNvSpPr>
                <a:spLocks noChangeAspect="1"/>
              </p:cNvSpPr>
              <p:nvPr/>
            </p:nvSpPr>
            <p:spPr bwMode="auto">
              <a:xfrm>
                <a:off x="3104" y="1598"/>
                <a:ext cx="57" cy="63"/>
              </a:xfrm>
              <a:custGeom>
                <a:avLst/>
                <a:gdLst>
                  <a:gd name="T0" fmla="*/ 4 w 8"/>
                  <a:gd name="T1" fmla="*/ 8 h 9"/>
                  <a:gd name="T2" fmla="*/ 3 w 8"/>
                  <a:gd name="T3" fmla="*/ 3 h 9"/>
                  <a:gd name="T4" fmla="*/ 4 w 8"/>
                  <a:gd name="T5" fmla="*/ 8 h 9"/>
                </a:gdLst>
                <a:ahLst/>
                <a:cxnLst>
                  <a:cxn ang="0">
                    <a:pos x="T0" y="T1"/>
                  </a:cxn>
                  <a:cxn ang="0">
                    <a:pos x="T2" y="T3"/>
                  </a:cxn>
                  <a:cxn ang="0">
                    <a:pos x="T4" y="T5"/>
                  </a:cxn>
                </a:cxnLst>
                <a:rect l="0" t="0" r="r" b="b"/>
                <a:pathLst>
                  <a:path w="8" h="9">
                    <a:moveTo>
                      <a:pt x="4" y="8"/>
                    </a:moveTo>
                    <a:cubicBezTo>
                      <a:pt x="4" y="8"/>
                      <a:pt x="0" y="5"/>
                      <a:pt x="3" y="3"/>
                    </a:cubicBezTo>
                    <a:cubicBezTo>
                      <a:pt x="5" y="0"/>
                      <a:pt x="8" y="9"/>
                      <a:pt x="4"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2" name="Freeform 125">
                <a:extLst>
                  <a:ext uri="{FF2B5EF4-FFF2-40B4-BE49-F238E27FC236}">
                    <a16:creationId xmlns:a16="http://schemas.microsoft.com/office/drawing/2014/main" id="{57028FEB-5A58-88AC-E32A-1237FB27720C}"/>
                  </a:ext>
                </a:extLst>
              </p:cNvPr>
              <p:cNvSpPr>
                <a:spLocks noChangeAspect="1"/>
              </p:cNvSpPr>
              <p:nvPr/>
            </p:nvSpPr>
            <p:spPr bwMode="auto">
              <a:xfrm>
                <a:off x="2372" y="2038"/>
                <a:ext cx="84" cy="82"/>
              </a:xfrm>
              <a:custGeom>
                <a:avLst/>
                <a:gdLst>
                  <a:gd name="T0" fmla="*/ 0 w 12"/>
                  <a:gd name="T1" fmla="*/ 3 h 12"/>
                  <a:gd name="T2" fmla="*/ 8 w 12"/>
                  <a:gd name="T3" fmla="*/ 9 h 12"/>
                  <a:gd name="T4" fmla="*/ 0 w 12"/>
                  <a:gd name="T5" fmla="*/ 3 h 12"/>
                </a:gdLst>
                <a:ahLst/>
                <a:cxnLst>
                  <a:cxn ang="0">
                    <a:pos x="T0" y="T1"/>
                  </a:cxn>
                  <a:cxn ang="0">
                    <a:pos x="T2" y="T3"/>
                  </a:cxn>
                  <a:cxn ang="0">
                    <a:pos x="T4" y="T5"/>
                  </a:cxn>
                </a:cxnLst>
                <a:rect l="0" t="0" r="r" b="b"/>
                <a:pathLst>
                  <a:path w="12" h="12">
                    <a:moveTo>
                      <a:pt x="0" y="3"/>
                    </a:moveTo>
                    <a:cubicBezTo>
                      <a:pt x="0" y="3"/>
                      <a:pt x="4" y="12"/>
                      <a:pt x="8" y="9"/>
                    </a:cubicBezTo>
                    <a:cubicBezTo>
                      <a:pt x="12" y="7"/>
                      <a:pt x="7" y="0"/>
                      <a:pt x="0"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3" name="Freeform 126">
                <a:extLst>
                  <a:ext uri="{FF2B5EF4-FFF2-40B4-BE49-F238E27FC236}">
                    <a16:creationId xmlns:a16="http://schemas.microsoft.com/office/drawing/2014/main" id="{DA1ED27E-98BC-447C-B9EB-7973AC47FA19}"/>
                  </a:ext>
                </a:extLst>
              </p:cNvPr>
              <p:cNvSpPr>
                <a:spLocks noChangeAspect="1"/>
              </p:cNvSpPr>
              <p:nvPr/>
            </p:nvSpPr>
            <p:spPr bwMode="auto">
              <a:xfrm>
                <a:off x="2475" y="2038"/>
                <a:ext cx="65" cy="57"/>
              </a:xfrm>
              <a:custGeom>
                <a:avLst/>
                <a:gdLst>
                  <a:gd name="T0" fmla="*/ 0 w 9"/>
                  <a:gd name="T1" fmla="*/ 3 h 8"/>
                  <a:gd name="T2" fmla="*/ 8 w 9"/>
                  <a:gd name="T3" fmla="*/ 4 h 8"/>
                  <a:gd name="T4" fmla="*/ 0 w 9"/>
                  <a:gd name="T5" fmla="*/ 3 h 8"/>
                </a:gdLst>
                <a:ahLst/>
                <a:cxnLst>
                  <a:cxn ang="0">
                    <a:pos x="T0" y="T1"/>
                  </a:cxn>
                  <a:cxn ang="0">
                    <a:pos x="T2" y="T3"/>
                  </a:cxn>
                  <a:cxn ang="0">
                    <a:pos x="T4" y="T5"/>
                  </a:cxn>
                </a:cxnLst>
                <a:rect l="0" t="0" r="r" b="b"/>
                <a:pathLst>
                  <a:path w="9" h="8">
                    <a:moveTo>
                      <a:pt x="0" y="3"/>
                    </a:moveTo>
                    <a:cubicBezTo>
                      <a:pt x="0" y="3"/>
                      <a:pt x="7" y="8"/>
                      <a:pt x="8" y="4"/>
                    </a:cubicBezTo>
                    <a:cubicBezTo>
                      <a:pt x="9" y="0"/>
                      <a:pt x="2" y="1"/>
                      <a:pt x="0"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4" name="Freeform 127">
                <a:extLst>
                  <a:ext uri="{FF2B5EF4-FFF2-40B4-BE49-F238E27FC236}">
                    <a16:creationId xmlns:a16="http://schemas.microsoft.com/office/drawing/2014/main" id="{0C576C8B-6A59-86C0-1D78-14E21828066E}"/>
                  </a:ext>
                </a:extLst>
              </p:cNvPr>
              <p:cNvSpPr>
                <a:spLocks noChangeAspect="1"/>
              </p:cNvSpPr>
              <p:nvPr/>
            </p:nvSpPr>
            <p:spPr bwMode="auto">
              <a:xfrm>
                <a:off x="2540" y="2024"/>
                <a:ext cx="49" cy="28"/>
              </a:xfrm>
              <a:custGeom>
                <a:avLst/>
                <a:gdLst>
                  <a:gd name="T0" fmla="*/ 3 w 7"/>
                  <a:gd name="T1" fmla="*/ 4 h 4"/>
                  <a:gd name="T2" fmla="*/ 3 w 7"/>
                  <a:gd name="T3" fmla="*/ 1 h 4"/>
                  <a:gd name="T4" fmla="*/ 3 w 7"/>
                  <a:gd name="T5" fmla="*/ 4 h 4"/>
                </a:gdLst>
                <a:ahLst/>
                <a:cxnLst>
                  <a:cxn ang="0">
                    <a:pos x="T0" y="T1"/>
                  </a:cxn>
                  <a:cxn ang="0">
                    <a:pos x="T2" y="T3"/>
                  </a:cxn>
                  <a:cxn ang="0">
                    <a:pos x="T4" y="T5"/>
                  </a:cxn>
                </a:cxnLst>
                <a:rect l="0" t="0" r="r" b="b"/>
                <a:pathLst>
                  <a:path w="7" h="4">
                    <a:moveTo>
                      <a:pt x="3" y="4"/>
                    </a:moveTo>
                    <a:cubicBezTo>
                      <a:pt x="3" y="4"/>
                      <a:pt x="0" y="1"/>
                      <a:pt x="3" y="1"/>
                    </a:cubicBezTo>
                    <a:cubicBezTo>
                      <a:pt x="6" y="0"/>
                      <a:pt x="7" y="4"/>
                      <a:pt x="3"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5" name="Freeform 128">
                <a:extLst>
                  <a:ext uri="{FF2B5EF4-FFF2-40B4-BE49-F238E27FC236}">
                    <a16:creationId xmlns:a16="http://schemas.microsoft.com/office/drawing/2014/main" id="{A43165B5-281D-A011-EEC7-CA0CF9E88760}"/>
                  </a:ext>
                </a:extLst>
              </p:cNvPr>
              <p:cNvSpPr>
                <a:spLocks noChangeAspect="1"/>
              </p:cNvSpPr>
              <p:nvPr/>
            </p:nvSpPr>
            <p:spPr bwMode="auto">
              <a:xfrm>
                <a:off x="2602" y="2024"/>
                <a:ext cx="57" cy="48"/>
              </a:xfrm>
              <a:custGeom>
                <a:avLst/>
                <a:gdLst>
                  <a:gd name="T0" fmla="*/ 0 w 8"/>
                  <a:gd name="T1" fmla="*/ 2 h 7"/>
                  <a:gd name="T2" fmla="*/ 7 w 8"/>
                  <a:gd name="T3" fmla="*/ 5 h 7"/>
                  <a:gd name="T4" fmla="*/ 0 w 8"/>
                  <a:gd name="T5" fmla="*/ 2 h 7"/>
                </a:gdLst>
                <a:ahLst/>
                <a:cxnLst>
                  <a:cxn ang="0">
                    <a:pos x="T0" y="T1"/>
                  </a:cxn>
                  <a:cxn ang="0">
                    <a:pos x="T2" y="T3"/>
                  </a:cxn>
                  <a:cxn ang="0">
                    <a:pos x="T4" y="T5"/>
                  </a:cxn>
                </a:cxnLst>
                <a:rect l="0" t="0" r="r" b="b"/>
                <a:pathLst>
                  <a:path w="8" h="7">
                    <a:moveTo>
                      <a:pt x="0" y="2"/>
                    </a:moveTo>
                    <a:cubicBezTo>
                      <a:pt x="0" y="2"/>
                      <a:pt x="5" y="7"/>
                      <a:pt x="7" y="5"/>
                    </a:cubicBezTo>
                    <a:cubicBezTo>
                      <a:pt x="8" y="2"/>
                      <a:pt x="6" y="0"/>
                      <a:pt x="0" y="2"/>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6" name="Freeform 129">
                <a:extLst>
                  <a:ext uri="{FF2B5EF4-FFF2-40B4-BE49-F238E27FC236}">
                    <a16:creationId xmlns:a16="http://schemas.microsoft.com/office/drawing/2014/main" id="{0885BC90-EED7-632F-5C0D-6A8E95897DC4}"/>
                  </a:ext>
                </a:extLst>
              </p:cNvPr>
              <p:cNvSpPr>
                <a:spLocks noChangeAspect="1"/>
              </p:cNvSpPr>
              <p:nvPr/>
            </p:nvSpPr>
            <p:spPr bwMode="auto">
              <a:xfrm>
                <a:off x="2588" y="2089"/>
                <a:ext cx="81" cy="102"/>
              </a:xfrm>
              <a:custGeom>
                <a:avLst/>
                <a:gdLst>
                  <a:gd name="T0" fmla="*/ 8 w 12"/>
                  <a:gd name="T1" fmla="*/ 0 h 15"/>
                  <a:gd name="T2" fmla="*/ 6 w 12"/>
                  <a:gd name="T3" fmla="*/ 12 h 15"/>
                  <a:gd name="T4" fmla="*/ 8 w 12"/>
                  <a:gd name="T5" fmla="*/ 0 h 15"/>
                </a:gdLst>
                <a:ahLst/>
                <a:cxnLst>
                  <a:cxn ang="0">
                    <a:pos x="T0" y="T1"/>
                  </a:cxn>
                  <a:cxn ang="0">
                    <a:pos x="T2" y="T3"/>
                  </a:cxn>
                  <a:cxn ang="0">
                    <a:pos x="T4" y="T5"/>
                  </a:cxn>
                </a:cxnLst>
                <a:rect l="0" t="0" r="r" b="b"/>
                <a:pathLst>
                  <a:path w="12" h="15">
                    <a:moveTo>
                      <a:pt x="8" y="0"/>
                    </a:moveTo>
                    <a:cubicBezTo>
                      <a:pt x="8" y="0"/>
                      <a:pt x="0" y="9"/>
                      <a:pt x="6" y="12"/>
                    </a:cubicBezTo>
                    <a:cubicBezTo>
                      <a:pt x="12" y="15"/>
                      <a:pt x="11" y="3"/>
                      <a:pt x="8" y="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7" name="Freeform 130">
                <a:extLst>
                  <a:ext uri="{FF2B5EF4-FFF2-40B4-BE49-F238E27FC236}">
                    <a16:creationId xmlns:a16="http://schemas.microsoft.com/office/drawing/2014/main" id="{8456A6EE-68A0-33F3-3B46-7F18E9AB7B91}"/>
                  </a:ext>
                </a:extLst>
              </p:cNvPr>
              <p:cNvSpPr>
                <a:spLocks noChangeAspect="1"/>
              </p:cNvSpPr>
              <p:nvPr/>
            </p:nvSpPr>
            <p:spPr bwMode="auto">
              <a:xfrm>
                <a:off x="2540" y="2044"/>
                <a:ext cx="84" cy="91"/>
              </a:xfrm>
              <a:custGeom>
                <a:avLst/>
                <a:gdLst>
                  <a:gd name="T0" fmla="*/ 6 w 12"/>
                  <a:gd name="T1" fmla="*/ 13 h 13"/>
                  <a:gd name="T2" fmla="*/ 9 w 12"/>
                  <a:gd name="T3" fmla="*/ 4 h 13"/>
                  <a:gd name="T4" fmla="*/ 6 w 12"/>
                  <a:gd name="T5" fmla="*/ 13 h 13"/>
                </a:gdLst>
                <a:ahLst/>
                <a:cxnLst>
                  <a:cxn ang="0">
                    <a:pos x="T0" y="T1"/>
                  </a:cxn>
                  <a:cxn ang="0">
                    <a:pos x="T2" y="T3"/>
                  </a:cxn>
                  <a:cxn ang="0">
                    <a:pos x="T4" y="T5"/>
                  </a:cxn>
                </a:cxnLst>
                <a:rect l="0" t="0" r="r" b="b"/>
                <a:pathLst>
                  <a:path w="12" h="13">
                    <a:moveTo>
                      <a:pt x="6" y="13"/>
                    </a:moveTo>
                    <a:cubicBezTo>
                      <a:pt x="6" y="13"/>
                      <a:pt x="12" y="8"/>
                      <a:pt x="9" y="4"/>
                    </a:cubicBezTo>
                    <a:cubicBezTo>
                      <a:pt x="6" y="0"/>
                      <a:pt x="0" y="8"/>
                      <a:pt x="6" y="1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8" name="Freeform 131">
                <a:extLst>
                  <a:ext uri="{FF2B5EF4-FFF2-40B4-BE49-F238E27FC236}">
                    <a16:creationId xmlns:a16="http://schemas.microsoft.com/office/drawing/2014/main" id="{44C6FB69-D921-E394-5D5B-655E226B0AEE}"/>
                  </a:ext>
                </a:extLst>
              </p:cNvPr>
              <p:cNvSpPr>
                <a:spLocks noChangeAspect="1"/>
              </p:cNvSpPr>
              <p:nvPr/>
            </p:nvSpPr>
            <p:spPr bwMode="auto">
              <a:xfrm>
                <a:off x="2496" y="2101"/>
                <a:ext cx="43" cy="105"/>
              </a:xfrm>
              <a:custGeom>
                <a:avLst/>
                <a:gdLst>
                  <a:gd name="T0" fmla="*/ 2 w 6"/>
                  <a:gd name="T1" fmla="*/ 9 h 15"/>
                  <a:gd name="T2" fmla="*/ 3 w 6"/>
                  <a:gd name="T3" fmla="*/ 0 h 15"/>
                  <a:gd name="T4" fmla="*/ 2 w 6"/>
                  <a:gd name="T5" fmla="*/ 9 h 15"/>
                </a:gdLst>
                <a:ahLst/>
                <a:cxnLst>
                  <a:cxn ang="0">
                    <a:pos x="T0" y="T1"/>
                  </a:cxn>
                  <a:cxn ang="0">
                    <a:pos x="T2" y="T3"/>
                  </a:cxn>
                  <a:cxn ang="0">
                    <a:pos x="T4" y="T5"/>
                  </a:cxn>
                </a:cxnLst>
                <a:rect l="0" t="0" r="r" b="b"/>
                <a:pathLst>
                  <a:path w="6" h="15">
                    <a:moveTo>
                      <a:pt x="2" y="9"/>
                    </a:moveTo>
                    <a:cubicBezTo>
                      <a:pt x="2" y="9"/>
                      <a:pt x="0" y="0"/>
                      <a:pt x="3" y="0"/>
                    </a:cubicBezTo>
                    <a:cubicBezTo>
                      <a:pt x="6" y="1"/>
                      <a:pt x="6" y="15"/>
                      <a:pt x="2"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09" name="Freeform 132">
                <a:extLst>
                  <a:ext uri="{FF2B5EF4-FFF2-40B4-BE49-F238E27FC236}">
                    <a16:creationId xmlns:a16="http://schemas.microsoft.com/office/drawing/2014/main" id="{C6221424-1E8D-D9E9-DDE8-C22A513D3747}"/>
                  </a:ext>
                </a:extLst>
              </p:cNvPr>
              <p:cNvSpPr>
                <a:spLocks noChangeAspect="1"/>
              </p:cNvSpPr>
              <p:nvPr/>
            </p:nvSpPr>
            <p:spPr bwMode="auto">
              <a:xfrm>
                <a:off x="2540" y="2163"/>
                <a:ext cx="89" cy="57"/>
              </a:xfrm>
              <a:custGeom>
                <a:avLst/>
                <a:gdLst>
                  <a:gd name="T0" fmla="*/ 7 w 13"/>
                  <a:gd name="T1" fmla="*/ 7 h 8"/>
                  <a:gd name="T2" fmla="*/ 3 w 13"/>
                  <a:gd name="T3" fmla="*/ 1 h 8"/>
                  <a:gd name="T4" fmla="*/ 7 w 13"/>
                  <a:gd name="T5" fmla="*/ 7 h 8"/>
                </a:gdLst>
                <a:ahLst/>
                <a:cxnLst>
                  <a:cxn ang="0">
                    <a:pos x="T0" y="T1"/>
                  </a:cxn>
                  <a:cxn ang="0">
                    <a:pos x="T2" y="T3"/>
                  </a:cxn>
                  <a:cxn ang="0">
                    <a:pos x="T4" y="T5"/>
                  </a:cxn>
                </a:cxnLst>
                <a:rect l="0" t="0" r="r" b="b"/>
                <a:pathLst>
                  <a:path w="13" h="8">
                    <a:moveTo>
                      <a:pt x="7" y="7"/>
                    </a:moveTo>
                    <a:cubicBezTo>
                      <a:pt x="6" y="8"/>
                      <a:pt x="0" y="3"/>
                      <a:pt x="3" y="1"/>
                    </a:cubicBezTo>
                    <a:cubicBezTo>
                      <a:pt x="6" y="0"/>
                      <a:pt x="13" y="2"/>
                      <a:pt x="7"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0" name="Freeform 133">
                <a:extLst>
                  <a:ext uri="{FF2B5EF4-FFF2-40B4-BE49-F238E27FC236}">
                    <a16:creationId xmlns:a16="http://schemas.microsoft.com/office/drawing/2014/main" id="{0EB6D104-D386-9FC0-E8BB-7F54253552D8}"/>
                  </a:ext>
                </a:extLst>
              </p:cNvPr>
              <p:cNvSpPr>
                <a:spLocks noChangeAspect="1"/>
              </p:cNvSpPr>
              <p:nvPr/>
            </p:nvSpPr>
            <p:spPr bwMode="auto">
              <a:xfrm>
                <a:off x="2610" y="2177"/>
                <a:ext cx="89" cy="71"/>
              </a:xfrm>
              <a:custGeom>
                <a:avLst/>
                <a:gdLst>
                  <a:gd name="T0" fmla="*/ 2 w 13"/>
                  <a:gd name="T1" fmla="*/ 10 h 10"/>
                  <a:gd name="T2" fmla="*/ 2 w 13"/>
                  <a:gd name="T3" fmla="*/ 2 h 10"/>
                  <a:gd name="T4" fmla="*/ 2 w 13"/>
                  <a:gd name="T5" fmla="*/ 10 h 10"/>
                </a:gdLst>
                <a:ahLst/>
                <a:cxnLst>
                  <a:cxn ang="0">
                    <a:pos x="T0" y="T1"/>
                  </a:cxn>
                  <a:cxn ang="0">
                    <a:pos x="T2" y="T3"/>
                  </a:cxn>
                  <a:cxn ang="0">
                    <a:pos x="T4" y="T5"/>
                  </a:cxn>
                </a:cxnLst>
                <a:rect l="0" t="0" r="r" b="b"/>
                <a:pathLst>
                  <a:path w="13" h="10">
                    <a:moveTo>
                      <a:pt x="2" y="10"/>
                    </a:moveTo>
                    <a:cubicBezTo>
                      <a:pt x="2" y="10"/>
                      <a:pt x="0" y="3"/>
                      <a:pt x="2" y="2"/>
                    </a:cubicBezTo>
                    <a:cubicBezTo>
                      <a:pt x="4" y="0"/>
                      <a:pt x="13" y="7"/>
                      <a:pt x="2" y="1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1" name="Freeform 134">
                <a:extLst>
                  <a:ext uri="{FF2B5EF4-FFF2-40B4-BE49-F238E27FC236}">
                    <a16:creationId xmlns:a16="http://schemas.microsoft.com/office/drawing/2014/main" id="{1DED5ECA-F9AC-97CD-1140-E4F0CBE77D0A}"/>
                  </a:ext>
                </a:extLst>
              </p:cNvPr>
              <p:cNvSpPr>
                <a:spLocks noChangeAspect="1"/>
              </p:cNvSpPr>
              <p:nvPr/>
            </p:nvSpPr>
            <p:spPr bwMode="auto">
              <a:xfrm>
                <a:off x="2429" y="2121"/>
                <a:ext cx="68" cy="51"/>
              </a:xfrm>
              <a:custGeom>
                <a:avLst/>
                <a:gdLst>
                  <a:gd name="T0" fmla="*/ 7 w 10"/>
                  <a:gd name="T1" fmla="*/ 7 h 7"/>
                  <a:gd name="T2" fmla="*/ 5 w 10"/>
                  <a:gd name="T3" fmla="*/ 1 h 7"/>
                  <a:gd name="T4" fmla="*/ 7 w 10"/>
                  <a:gd name="T5" fmla="*/ 7 h 7"/>
                </a:gdLst>
                <a:ahLst/>
                <a:cxnLst>
                  <a:cxn ang="0">
                    <a:pos x="T0" y="T1"/>
                  </a:cxn>
                  <a:cxn ang="0">
                    <a:pos x="T2" y="T3"/>
                  </a:cxn>
                  <a:cxn ang="0">
                    <a:pos x="T4" y="T5"/>
                  </a:cxn>
                </a:cxnLst>
                <a:rect l="0" t="0" r="r" b="b"/>
                <a:pathLst>
                  <a:path w="10" h="7">
                    <a:moveTo>
                      <a:pt x="7" y="7"/>
                    </a:moveTo>
                    <a:cubicBezTo>
                      <a:pt x="7" y="7"/>
                      <a:pt x="0" y="2"/>
                      <a:pt x="5" y="1"/>
                    </a:cubicBezTo>
                    <a:cubicBezTo>
                      <a:pt x="10" y="0"/>
                      <a:pt x="9" y="4"/>
                      <a:pt x="7"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2" name="Freeform 135">
                <a:extLst>
                  <a:ext uri="{FF2B5EF4-FFF2-40B4-BE49-F238E27FC236}">
                    <a16:creationId xmlns:a16="http://schemas.microsoft.com/office/drawing/2014/main" id="{A7C02E99-6D09-7B22-1E31-A5C03C6DDE8A}"/>
                  </a:ext>
                </a:extLst>
              </p:cNvPr>
              <p:cNvSpPr>
                <a:spLocks noChangeAspect="1"/>
              </p:cNvSpPr>
              <p:nvPr/>
            </p:nvSpPr>
            <p:spPr bwMode="auto">
              <a:xfrm>
                <a:off x="2448" y="2072"/>
                <a:ext cx="43" cy="37"/>
              </a:xfrm>
              <a:custGeom>
                <a:avLst/>
                <a:gdLst>
                  <a:gd name="T0" fmla="*/ 4 w 6"/>
                  <a:gd name="T1" fmla="*/ 5 h 5"/>
                  <a:gd name="T2" fmla="*/ 2 w 6"/>
                  <a:gd name="T3" fmla="*/ 1 h 5"/>
                  <a:gd name="T4" fmla="*/ 4 w 6"/>
                  <a:gd name="T5" fmla="*/ 5 h 5"/>
                </a:gdLst>
                <a:ahLst/>
                <a:cxnLst>
                  <a:cxn ang="0">
                    <a:pos x="T0" y="T1"/>
                  </a:cxn>
                  <a:cxn ang="0">
                    <a:pos x="T2" y="T3"/>
                  </a:cxn>
                  <a:cxn ang="0">
                    <a:pos x="T4" y="T5"/>
                  </a:cxn>
                </a:cxnLst>
                <a:rect l="0" t="0" r="r" b="b"/>
                <a:pathLst>
                  <a:path w="6" h="5">
                    <a:moveTo>
                      <a:pt x="4" y="5"/>
                    </a:moveTo>
                    <a:cubicBezTo>
                      <a:pt x="4" y="5"/>
                      <a:pt x="0" y="2"/>
                      <a:pt x="2" y="1"/>
                    </a:cubicBezTo>
                    <a:cubicBezTo>
                      <a:pt x="4" y="0"/>
                      <a:pt x="6" y="3"/>
                      <a:pt x="4"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3" name="Freeform 136">
                <a:extLst>
                  <a:ext uri="{FF2B5EF4-FFF2-40B4-BE49-F238E27FC236}">
                    <a16:creationId xmlns:a16="http://schemas.microsoft.com/office/drawing/2014/main" id="{04BF6C9F-2504-442C-83B4-D65761857CD6}"/>
                  </a:ext>
                </a:extLst>
              </p:cNvPr>
              <p:cNvSpPr>
                <a:spLocks noChangeAspect="1"/>
              </p:cNvSpPr>
              <p:nvPr/>
            </p:nvSpPr>
            <p:spPr bwMode="auto">
              <a:xfrm>
                <a:off x="2359" y="2115"/>
                <a:ext cx="76" cy="57"/>
              </a:xfrm>
              <a:custGeom>
                <a:avLst/>
                <a:gdLst>
                  <a:gd name="T0" fmla="*/ 5 w 11"/>
                  <a:gd name="T1" fmla="*/ 8 h 8"/>
                  <a:gd name="T2" fmla="*/ 9 w 11"/>
                  <a:gd name="T3" fmla="*/ 2 h 8"/>
                  <a:gd name="T4" fmla="*/ 5 w 11"/>
                  <a:gd name="T5" fmla="*/ 8 h 8"/>
                </a:gdLst>
                <a:ahLst/>
                <a:cxnLst>
                  <a:cxn ang="0">
                    <a:pos x="T0" y="T1"/>
                  </a:cxn>
                  <a:cxn ang="0">
                    <a:pos x="T2" y="T3"/>
                  </a:cxn>
                  <a:cxn ang="0">
                    <a:pos x="T4" y="T5"/>
                  </a:cxn>
                </a:cxnLst>
                <a:rect l="0" t="0" r="r" b="b"/>
                <a:pathLst>
                  <a:path w="11" h="8">
                    <a:moveTo>
                      <a:pt x="5" y="8"/>
                    </a:moveTo>
                    <a:cubicBezTo>
                      <a:pt x="5" y="8"/>
                      <a:pt x="11" y="4"/>
                      <a:pt x="9" y="2"/>
                    </a:cubicBezTo>
                    <a:cubicBezTo>
                      <a:pt x="6" y="0"/>
                      <a:pt x="0" y="4"/>
                      <a:pt x="5"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4" name="Freeform 137">
                <a:extLst>
                  <a:ext uri="{FF2B5EF4-FFF2-40B4-BE49-F238E27FC236}">
                    <a16:creationId xmlns:a16="http://schemas.microsoft.com/office/drawing/2014/main" id="{DA15AC76-4E77-423E-A17E-F693C2E630E3}"/>
                  </a:ext>
                </a:extLst>
              </p:cNvPr>
              <p:cNvSpPr>
                <a:spLocks noChangeAspect="1"/>
              </p:cNvSpPr>
              <p:nvPr/>
            </p:nvSpPr>
            <p:spPr bwMode="auto">
              <a:xfrm>
                <a:off x="2386" y="2186"/>
                <a:ext cx="43" cy="77"/>
              </a:xfrm>
              <a:custGeom>
                <a:avLst/>
                <a:gdLst>
                  <a:gd name="T0" fmla="*/ 6 w 6"/>
                  <a:gd name="T1" fmla="*/ 11 h 11"/>
                  <a:gd name="T2" fmla="*/ 6 w 6"/>
                  <a:gd name="T3" fmla="*/ 5 h 11"/>
                  <a:gd name="T4" fmla="*/ 2 w 6"/>
                  <a:gd name="T5" fmla="*/ 2 h 11"/>
                  <a:gd name="T6" fmla="*/ 6 w 6"/>
                  <a:gd name="T7" fmla="*/ 11 h 11"/>
                </a:gdLst>
                <a:ahLst/>
                <a:cxnLst>
                  <a:cxn ang="0">
                    <a:pos x="T0" y="T1"/>
                  </a:cxn>
                  <a:cxn ang="0">
                    <a:pos x="T2" y="T3"/>
                  </a:cxn>
                  <a:cxn ang="0">
                    <a:pos x="T4" y="T5"/>
                  </a:cxn>
                  <a:cxn ang="0">
                    <a:pos x="T6" y="T7"/>
                  </a:cxn>
                </a:cxnLst>
                <a:rect l="0" t="0" r="r" b="b"/>
                <a:pathLst>
                  <a:path w="6" h="11">
                    <a:moveTo>
                      <a:pt x="6" y="11"/>
                    </a:moveTo>
                    <a:cubicBezTo>
                      <a:pt x="6" y="11"/>
                      <a:pt x="6" y="7"/>
                      <a:pt x="6" y="5"/>
                    </a:cubicBezTo>
                    <a:cubicBezTo>
                      <a:pt x="6" y="3"/>
                      <a:pt x="3" y="0"/>
                      <a:pt x="2" y="2"/>
                    </a:cubicBezTo>
                    <a:cubicBezTo>
                      <a:pt x="0" y="5"/>
                      <a:pt x="1" y="9"/>
                      <a:pt x="6" y="11"/>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5" name="Freeform 138">
                <a:extLst>
                  <a:ext uri="{FF2B5EF4-FFF2-40B4-BE49-F238E27FC236}">
                    <a16:creationId xmlns:a16="http://schemas.microsoft.com/office/drawing/2014/main" id="{25886453-CE12-068C-98C3-C80D62F70E8E}"/>
                  </a:ext>
                </a:extLst>
              </p:cNvPr>
              <p:cNvSpPr>
                <a:spLocks noChangeAspect="1"/>
              </p:cNvSpPr>
              <p:nvPr/>
            </p:nvSpPr>
            <p:spPr bwMode="auto">
              <a:xfrm>
                <a:off x="2429" y="2172"/>
                <a:ext cx="89" cy="63"/>
              </a:xfrm>
              <a:custGeom>
                <a:avLst/>
                <a:gdLst>
                  <a:gd name="T0" fmla="*/ 6 w 13"/>
                  <a:gd name="T1" fmla="*/ 9 h 9"/>
                  <a:gd name="T2" fmla="*/ 5 w 13"/>
                  <a:gd name="T3" fmla="*/ 2 h 9"/>
                  <a:gd name="T4" fmla="*/ 6 w 13"/>
                  <a:gd name="T5" fmla="*/ 9 h 9"/>
                </a:gdLst>
                <a:ahLst/>
                <a:cxnLst>
                  <a:cxn ang="0">
                    <a:pos x="T0" y="T1"/>
                  </a:cxn>
                  <a:cxn ang="0">
                    <a:pos x="T2" y="T3"/>
                  </a:cxn>
                  <a:cxn ang="0">
                    <a:pos x="T4" y="T5"/>
                  </a:cxn>
                </a:cxnLst>
                <a:rect l="0" t="0" r="r" b="b"/>
                <a:pathLst>
                  <a:path w="13" h="9">
                    <a:moveTo>
                      <a:pt x="6" y="9"/>
                    </a:moveTo>
                    <a:cubicBezTo>
                      <a:pt x="5" y="9"/>
                      <a:pt x="0" y="3"/>
                      <a:pt x="5" y="2"/>
                    </a:cubicBezTo>
                    <a:cubicBezTo>
                      <a:pt x="10" y="0"/>
                      <a:pt x="13" y="9"/>
                      <a:pt x="6"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6" name="Freeform 139">
                <a:extLst>
                  <a:ext uri="{FF2B5EF4-FFF2-40B4-BE49-F238E27FC236}">
                    <a16:creationId xmlns:a16="http://schemas.microsoft.com/office/drawing/2014/main" id="{CABC01D5-09AD-E8EC-E55C-6F3E1FA31C41}"/>
                  </a:ext>
                </a:extLst>
              </p:cNvPr>
              <p:cNvSpPr>
                <a:spLocks noChangeAspect="1"/>
              </p:cNvSpPr>
              <p:nvPr/>
            </p:nvSpPr>
            <p:spPr bwMode="auto">
              <a:xfrm>
                <a:off x="2496" y="2192"/>
                <a:ext cx="57" cy="37"/>
              </a:xfrm>
              <a:custGeom>
                <a:avLst/>
                <a:gdLst>
                  <a:gd name="T0" fmla="*/ 3 w 8"/>
                  <a:gd name="T1" fmla="*/ 4 h 5"/>
                  <a:gd name="T2" fmla="*/ 2 w 8"/>
                  <a:gd name="T3" fmla="*/ 0 h 5"/>
                  <a:gd name="T4" fmla="*/ 3 w 8"/>
                  <a:gd name="T5" fmla="*/ 4 h 5"/>
                </a:gdLst>
                <a:ahLst/>
                <a:cxnLst>
                  <a:cxn ang="0">
                    <a:pos x="T0" y="T1"/>
                  </a:cxn>
                  <a:cxn ang="0">
                    <a:pos x="T2" y="T3"/>
                  </a:cxn>
                  <a:cxn ang="0">
                    <a:pos x="T4" y="T5"/>
                  </a:cxn>
                </a:cxnLst>
                <a:rect l="0" t="0" r="r" b="b"/>
                <a:pathLst>
                  <a:path w="8" h="5">
                    <a:moveTo>
                      <a:pt x="3" y="4"/>
                    </a:moveTo>
                    <a:cubicBezTo>
                      <a:pt x="3" y="4"/>
                      <a:pt x="0" y="0"/>
                      <a:pt x="2" y="0"/>
                    </a:cubicBezTo>
                    <a:cubicBezTo>
                      <a:pt x="5" y="0"/>
                      <a:pt x="8" y="5"/>
                      <a:pt x="3"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7" name="Freeform 140">
                <a:extLst>
                  <a:ext uri="{FF2B5EF4-FFF2-40B4-BE49-F238E27FC236}">
                    <a16:creationId xmlns:a16="http://schemas.microsoft.com/office/drawing/2014/main" id="{ECA5F24A-53E3-33F4-A6EE-C4C52D145C7B}"/>
                  </a:ext>
                </a:extLst>
              </p:cNvPr>
              <p:cNvSpPr>
                <a:spLocks noChangeAspect="1"/>
              </p:cNvSpPr>
              <p:nvPr/>
            </p:nvSpPr>
            <p:spPr bwMode="auto">
              <a:xfrm>
                <a:off x="2448" y="2234"/>
                <a:ext cx="92" cy="48"/>
              </a:xfrm>
              <a:custGeom>
                <a:avLst/>
                <a:gdLst>
                  <a:gd name="T0" fmla="*/ 7 w 13"/>
                  <a:gd name="T1" fmla="*/ 5 h 7"/>
                  <a:gd name="T2" fmla="*/ 1 w 13"/>
                  <a:gd name="T3" fmla="*/ 4 h 7"/>
                  <a:gd name="T4" fmla="*/ 7 w 13"/>
                  <a:gd name="T5" fmla="*/ 5 h 7"/>
                </a:gdLst>
                <a:ahLst/>
                <a:cxnLst>
                  <a:cxn ang="0">
                    <a:pos x="T0" y="T1"/>
                  </a:cxn>
                  <a:cxn ang="0">
                    <a:pos x="T2" y="T3"/>
                  </a:cxn>
                  <a:cxn ang="0">
                    <a:pos x="T4" y="T5"/>
                  </a:cxn>
                </a:cxnLst>
                <a:rect l="0" t="0" r="r" b="b"/>
                <a:pathLst>
                  <a:path w="13" h="7">
                    <a:moveTo>
                      <a:pt x="7" y="5"/>
                    </a:moveTo>
                    <a:cubicBezTo>
                      <a:pt x="7" y="5"/>
                      <a:pt x="0" y="7"/>
                      <a:pt x="1" y="4"/>
                    </a:cubicBezTo>
                    <a:cubicBezTo>
                      <a:pt x="2" y="0"/>
                      <a:pt x="13" y="2"/>
                      <a:pt x="7"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8" name="Freeform 141">
                <a:extLst>
                  <a:ext uri="{FF2B5EF4-FFF2-40B4-BE49-F238E27FC236}">
                    <a16:creationId xmlns:a16="http://schemas.microsoft.com/office/drawing/2014/main" id="{6F823CCC-6366-16A9-F7F7-64B842592CF2}"/>
                  </a:ext>
                </a:extLst>
              </p:cNvPr>
              <p:cNvSpPr>
                <a:spLocks noChangeAspect="1"/>
              </p:cNvSpPr>
              <p:nvPr/>
            </p:nvSpPr>
            <p:spPr bwMode="auto">
              <a:xfrm>
                <a:off x="2518" y="2234"/>
                <a:ext cx="70" cy="28"/>
              </a:xfrm>
              <a:custGeom>
                <a:avLst/>
                <a:gdLst>
                  <a:gd name="T0" fmla="*/ 4 w 10"/>
                  <a:gd name="T1" fmla="*/ 4 h 4"/>
                  <a:gd name="T2" fmla="*/ 4 w 10"/>
                  <a:gd name="T3" fmla="*/ 1 h 4"/>
                  <a:gd name="T4" fmla="*/ 4 w 10"/>
                  <a:gd name="T5" fmla="*/ 4 h 4"/>
                </a:gdLst>
                <a:ahLst/>
                <a:cxnLst>
                  <a:cxn ang="0">
                    <a:pos x="T0" y="T1"/>
                  </a:cxn>
                  <a:cxn ang="0">
                    <a:pos x="T2" y="T3"/>
                  </a:cxn>
                  <a:cxn ang="0">
                    <a:pos x="T4" y="T5"/>
                  </a:cxn>
                </a:cxnLst>
                <a:rect l="0" t="0" r="r" b="b"/>
                <a:pathLst>
                  <a:path w="10" h="4">
                    <a:moveTo>
                      <a:pt x="4" y="4"/>
                    </a:moveTo>
                    <a:cubicBezTo>
                      <a:pt x="4" y="4"/>
                      <a:pt x="0" y="3"/>
                      <a:pt x="4" y="1"/>
                    </a:cubicBezTo>
                    <a:cubicBezTo>
                      <a:pt x="7" y="0"/>
                      <a:pt x="10" y="3"/>
                      <a:pt x="4"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19" name="Freeform 142">
                <a:extLst>
                  <a:ext uri="{FF2B5EF4-FFF2-40B4-BE49-F238E27FC236}">
                    <a16:creationId xmlns:a16="http://schemas.microsoft.com/office/drawing/2014/main" id="{29BD0A2F-611D-9702-3E5D-0642ABC25CD1}"/>
                  </a:ext>
                </a:extLst>
              </p:cNvPr>
              <p:cNvSpPr>
                <a:spLocks noChangeAspect="1"/>
              </p:cNvSpPr>
              <p:nvPr/>
            </p:nvSpPr>
            <p:spPr bwMode="auto">
              <a:xfrm>
                <a:off x="2572" y="2229"/>
                <a:ext cx="51" cy="26"/>
              </a:xfrm>
              <a:custGeom>
                <a:avLst/>
                <a:gdLst>
                  <a:gd name="T0" fmla="*/ 2 w 7"/>
                  <a:gd name="T1" fmla="*/ 3 h 4"/>
                  <a:gd name="T2" fmla="*/ 3 w 7"/>
                  <a:gd name="T3" fmla="*/ 0 h 4"/>
                  <a:gd name="T4" fmla="*/ 2 w 7"/>
                  <a:gd name="T5" fmla="*/ 3 h 4"/>
                </a:gdLst>
                <a:ahLst/>
                <a:cxnLst>
                  <a:cxn ang="0">
                    <a:pos x="T0" y="T1"/>
                  </a:cxn>
                  <a:cxn ang="0">
                    <a:pos x="T2" y="T3"/>
                  </a:cxn>
                  <a:cxn ang="0">
                    <a:pos x="T4" y="T5"/>
                  </a:cxn>
                </a:cxnLst>
                <a:rect l="0" t="0" r="r" b="b"/>
                <a:pathLst>
                  <a:path w="7" h="4">
                    <a:moveTo>
                      <a:pt x="2" y="3"/>
                    </a:moveTo>
                    <a:cubicBezTo>
                      <a:pt x="2" y="3"/>
                      <a:pt x="0" y="0"/>
                      <a:pt x="3" y="0"/>
                    </a:cubicBezTo>
                    <a:cubicBezTo>
                      <a:pt x="7" y="1"/>
                      <a:pt x="6" y="4"/>
                      <a:pt x="2"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0" name="Freeform 143">
                <a:extLst>
                  <a:ext uri="{FF2B5EF4-FFF2-40B4-BE49-F238E27FC236}">
                    <a16:creationId xmlns:a16="http://schemas.microsoft.com/office/drawing/2014/main" id="{88E08E75-CDAE-3FE1-84B9-69ED9FC994D7}"/>
                  </a:ext>
                </a:extLst>
              </p:cNvPr>
              <p:cNvSpPr>
                <a:spLocks noChangeAspect="1"/>
              </p:cNvSpPr>
              <p:nvPr/>
            </p:nvSpPr>
            <p:spPr bwMode="auto">
              <a:xfrm>
                <a:off x="3126" y="2061"/>
                <a:ext cx="92" cy="40"/>
              </a:xfrm>
              <a:custGeom>
                <a:avLst/>
                <a:gdLst>
                  <a:gd name="T0" fmla="*/ 6 w 13"/>
                  <a:gd name="T1" fmla="*/ 6 h 6"/>
                  <a:gd name="T2" fmla="*/ 1 w 13"/>
                  <a:gd name="T3" fmla="*/ 1 h 6"/>
                  <a:gd name="T4" fmla="*/ 6 w 13"/>
                  <a:gd name="T5" fmla="*/ 6 h 6"/>
                </a:gdLst>
                <a:ahLst/>
                <a:cxnLst>
                  <a:cxn ang="0">
                    <a:pos x="T0" y="T1"/>
                  </a:cxn>
                  <a:cxn ang="0">
                    <a:pos x="T2" y="T3"/>
                  </a:cxn>
                  <a:cxn ang="0">
                    <a:pos x="T4" y="T5"/>
                  </a:cxn>
                </a:cxnLst>
                <a:rect l="0" t="0" r="r" b="b"/>
                <a:pathLst>
                  <a:path w="13" h="6">
                    <a:moveTo>
                      <a:pt x="6" y="6"/>
                    </a:moveTo>
                    <a:cubicBezTo>
                      <a:pt x="6" y="6"/>
                      <a:pt x="0" y="3"/>
                      <a:pt x="1" y="1"/>
                    </a:cubicBezTo>
                    <a:cubicBezTo>
                      <a:pt x="2" y="0"/>
                      <a:pt x="13" y="5"/>
                      <a:pt x="6"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1" name="Freeform 144">
                <a:extLst>
                  <a:ext uri="{FF2B5EF4-FFF2-40B4-BE49-F238E27FC236}">
                    <a16:creationId xmlns:a16="http://schemas.microsoft.com/office/drawing/2014/main" id="{4147FDED-B275-3569-3169-3B2C84B7068F}"/>
                  </a:ext>
                </a:extLst>
              </p:cNvPr>
              <p:cNvSpPr>
                <a:spLocks noChangeAspect="1"/>
              </p:cNvSpPr>
              <p:nvPr/>
            </p:nvSpPr>
            <p:spPr bwMode="auto">
              <a:xfrm>
                <a:off x="3166" y="2044"/>
                <a:ext cx="51" cy="23"/>
              </a:xfrm>
              <a:custGeom>
                <a:avLst/>
                <a:gdLst>
                  <a:gd name="T0" fmla="*/ 3 w 7"/>
                  <a:gd name="T1" fmla="*/ 3 h 3"/>
                  <a:gd name="T2" fmla="*/ 3 w 7"/>
                  <a:gd name="T3" fmla="*/ 0 h 3"/>
                  <a:gd name="T4" fmla="*/ 3 w 7"/>
                  <a:gd name="T5" fmla="*/ 3 h 3"/>
                </a:gdLst>
                <a:ahLst/>
                <a:cxnLst>
                  <a:cxn ang="0">
                    <a:pos x="T0" y="T1"/>
                  </a:cxn>
                  <a:cxn ang="0">
                    <a:pos x="T2" y="T3"/>
                  </a:cxn>
                  <a:cxn ang="0">
                    <a:pos x="T4" y="T5"/>
                  </a:cxn>
                </a:cxnLst>
                <a:rect l="0" t="0" r="r" b="b"/>
                <a:pathLst>
                  <a:path w="7" h="3">
                    <a:moveTo>
                      <a:pt x="3" y="3"/>
                    </a:moveTo>
                    <a:cubicBezTo>
                      <a:pt x="3" y="3"/>
                      <a:pt x="0" y="0"/>
                      <a:pt x="3" y="0"/>
                    </a:cubicBezTo>
                    <a:cubicBezTo>
                      <a:pt x="7" y="0"/>
                      <a:pt x="6" y="2"/>
                      <a:pt x="3"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2" name="Freeform 145">
                <a:extLst>
                  <a:ext uri="{FF2B5EF4-FFF2-40B4-BE49-F238E27FC236}">
                    <a16:creationId xmlns:a16="http://schemas.microsoft.com/office/drawing/2014/main" id="{D0BB6A9B-299C-2166-BFCF-466E2EE53491}"/>
                  </a:ext>
                </a:extLst>
              </p:cNvPr>
              <p:cNvSpPr>
                <a:spLocks noChangeAspect="1"/>
              </p:cNvSpPr>
              <p:nvPr/>
            </p:nvSpPr>
            <p:spPr bwMode="auto">
              <a:xfrm>
                <a:off x="3182" y="2101"/>
                <a:ext cx="89" cy="34"/>
              </a:xfrm>
              <a:custGeom>
                <a:avLst/>
                <a:gdLst>
                  <a:gd name="T0" fmla="*/ 5 w 13"/>
                  <a:gd name="T1" fmla="*/ 5 h 5"/>
                  <a:gd name="T2" fmla="*/ 3 w 13"/>
                  <a:gd name="T3" fmla="*/ 1 h 5"/>
                  <a:gd name="T4" fmla="*/ 5 w 13"/>
                  <a:gd name="T5" fmla="*/ 5 h 5"/>
                </a:gdLst>
                <a:ahLst/>
                <a:cxnLst>
                  <a:cxn ang="0">
                    <a:pos x="T0" y="T1"/>
                  </a:cxn>
                  <a:cxn ang="0">
                    <a:pos x="T2" y="T3"/>
                  </a:cxn>
                  <a:cxn ang="0">
                    <a:pos x="T4" y="T5"/>
                  </a:cxn>
                </a:cxnLst>
                <a:rect l="0" t="0" r="r" b="b"/>
                <a:pathLst>
                  <a:path w="13" h="5">
                    <a:moveTo>
                      <a:pt x="5" y="5"/>
                    </a:moveTo>
                    <a:cubicBezTo>
                      <a:pt x="5" y="5"/>
                      <a:pt x="0" y="3"/>
                      <a:pt x="3" y="1"/>
                    </a:cubicBezTo>
                    <a:cubicBezTo>
                      <a:pt x="6" y="0"/>
                      <a:pt x="13" y="4"/>
                      <a:pt x="5"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3" name="Freeform 146">
                <a:extLst>
                  <a:ext uri="{FF2B5EF4-FFF2-40B4-BE49-F238E27FC236}">
                    <a16:creationId xmlns:a16="http://schemas.microsoft.com/office/drawing/2014/main" id="{6D5C9A3F-6B9B-D48C-33B0-AAAB0102DC02}"/>
                  </a:ext>
                </a:extLst>
              </p:cNvPr>
              <p:cNvSpPr>
                <a:spLocks noChangeAspect="1"/>
              </p:cNvSpPr>
              <p:nvPr/>
            </p:nvSpPr>
            <p:spPr bwMode="auto">
              <a:xfrm>
                <a:off x="3188" y="2044"/>
                <a:ext cx="84" cy="57"/>
              </a:xfrm>
              <a:custGeom>
                <a:avLst/>
                <a:gdLst>
                  <a:gd name="T0" fmla="*/ 10 w 12"/>
                  <a:gd name="T1" fmla="*/ 7 h 8"/>
                  <a:gd name="T2" fmla="*/ 3 w 12"/>
                  <a:gd name="T3" fmla="*/ 4 h 8"/>
                  <a:gd name="T4" fmla="*/ 10 w 12"/>
                  <a:gd name="T5" fmla="*/ 7 h 8"/>
                </a:gdLst>
                <a:ahLst/>
                <a:cxnLst>
                  <a:cxn ang="0">
                    <a:pos x="T0" y="T1"/>
                  </a:cxn>
                  <a:cxn ang="0">
                    <a:pos x="T2" y="T3"/>
                  </a:cxn>
                  <a:cxn ang="0">
                    <a:pos x="T4" y="T5"/>
                  </a:cxn>
                </a:cxnLst>
                <a:rect l="0" t="0" r="r" b="b"/>
                <a:pathLst>
                  <a:path w="12" h="8">
                    <a:moveTo>
                      <a:pt x="10" y="7"/>
                    </a:moveTo>
                    <a:cubicBezTo>
                      <a:pt x="10" y="7"/>
                      <a:pt x="0" y="8"/>
                      <a:pt x="3" y="4"/>
                    </a:cubicBezTo>
                    <a:cubicBezTo>
                      <a:pt x="7" y="0"/>
                      <a:pt x="12" y="5"/>
                      <a:pt x="10"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4" name="Freeform 147">
                <a:extLst>
                  <a:ext uri="{FF2B5EF4-FFF2-40B4-BE49-F238E27FC236}">
                    <a16:creationId xmlns:a16="http://schemas.microsoft.com/office/drawing/2014/main" id="{B9693875-B163-5D97-F80F-FA9D9EEA440F}"/>
                  </a:ext>
                </a:extLst>
              </p:cNvPr>
              <p:cNvSpPr>
                <a:spLocks noChangeAspect="1"/>
              </p:cNvSpPr>
              <p:nvPr/>
            </p:nvSpPr>
            <p:spPr bwMode="auto">
              <a:xfrm>
                <a:off x="3242" y="2024"/>
                <a:ext cx="62" cy="43"/>
              </a:xfrm>
              <a:custGeom>
                <a:avLst/>
                <a:gdLst>
                  <a:gd name="T0" fmla="*/ 9 w 9"/>
                  <a:gd name="T1" fmla="*/ 6 h 6"/>
                  <a:gd name="T2" fmla="*/ 3 w 9"/>
                  <a:gd name="T3" fmla="*/ 3 h 6"/>
                  <a:gd name="T4" fmla="*/ 9 w 9"/>
                  <a:gd name="T5" fmla="*/ 6 h 6"/>
                </a:gdLst>
                <a:ahLst/>
                <a:cxnLst>
                  <a:cxn ang="0">
                    <a:pos x="T0" y="T1"/>
                  </a:cxn>
                  <a:cxn ang="0">
                    <a:pos x="T2" y="T3"/>
                  </a:cxn>
                  <a:cxn ang="0">
                    <a:pos x="T4" y="T5"/>
                  </a:cxn>
                </a:cxnLst>
                <a:rect l="0" t="0" r="r" b="b"/>
                <a:pathLst>
                  <a:path w="9" h="6">
                    <a:moveTo>
                      <a:pt x="9" y="6"/>
                    </a:moveTo>
                    <a:cubicBezTo>
                      <a:pt x="9" y="6"/>
                      <a:pt x="0" y="6"/>
                      <a:pt x="3" y="3"/>
                    </a:cubicBezTo>
                    <a:cubicBezTo>
                      <a:pt x="7" y="0"/>
                      <a:pt x="9" y="6"/>
                      <a:pt x="9"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5" name="Freeform 148">
                <a:extLst>
                  <a:ext uri="{FF2B5EF4-FFF2-40B4-BE49-F238E27FC236}">
                    <a16:creationId xmlns:a16="http://schemas.microsoft.com/office/drawing/2014/main" id="{119E7CE0-3F30-7093-35A5-93642B90636A}"/>
                  </a:ext>
                </a:extLst>
              </p:cNvPr>
              <p:cNvSpPr>
                <a:spLocks noChangeAspect="1"/>
              </p:cNvSpPr>
              <p:nvPr/>
            </p:nvSpPr>
            <p:spPr bwMode="auto">
              <a:xfrm>
                <a:off x="3250" y="2072"/>
                <a:ext cx="70" cy="43"/>
              </a:xfrm>
              <a:custGeom>
                <a:avLst/>
                <a:gdLst>
                  <a:gd name="T0" fmla="*/ 7 w 10"/>
                  <a:gd name="T1" fmla="*/ 6 h 6"/>
                  <a:gd name="T2" fmla="*/ 3 w 10"/>
                  <a:gd name="T3" fmla="*/ 2 h 6"/>
                  <a:gd name="T4" fmla="*/ 7 w 10"/>
                  <a:gd name="T5" fmla="*/ 6 h 6"/>
                </a:gdLst>
                <a:ahLst/>
                <a:cxnLst>
                  <a:cxn ang="0">
                    <a:pos x="T0" y="T1"/>
                  </a:cxn>
                  <a:cxn ang="0">
                    <a:pos x="T2" y="T3"/>
                  </a:cxn>
                  <a:cxn ang="0">
                    <a:pos x="T4" y="T5"/>
                  </a:cxn>
                </a:cxnLst>
                <a:rect l="0" t="0" r="r" b="b"/>
                <a:pathLst>
                  <a:path w="10" h="6">
                    <a:moveTo>
                      <a:pt x="7" y="6"/>
                    </a:moveTo>
                    <a:cubicBezTo>
                      <a:pt x="7" y="6"/>
                      <a:pt x="0" y="5"/>
                      <a:pt x="3" y="2"/>
                    </a:cubicBezTo>
                    <a:cubicBezTo>
                      <a:pt x="7" y="0"/>
                      <a:pt x="10" y="5"/>
                      <a:pt x="7"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6" name="Freeform 149">
                <a:extLst>
                  <a:ext uri="{FF2B5EF4-FFF2-40B4-BE49-F238E27FC236}">
                    <a16:creationId xmlns:a16="http://schemas.microsoft.com/office/drawing/2014/main" id="{7E96D098-69C1-FD90-4667-2E90B605A8B2}"/>
                  </a:ext>
                </a:extLst>
              </p:cNvPr>
              <p:cNvSpPr>
                <a:spLocks noChangeAspect="1"/>
              </p:cNvSpPr>
              <p:nvPr/>
            </p:nvSpPr>
            <p:spPr bwMode="auto">
              <a:xfrm>
                <a:off x="3258" y="2121"/>
                <a:ext cx="68" cy="43"/>
              </a:xfrm>
              <a:custGeom>
                <a:avLst/>
                <a:gdLst>
                  <a:gd name="T0" fmla="*/ 4 w 10"/>
                  <a:gd name="T1" fmla="*/ 4 h 6"/>
                  <a:gd name="T2" fmla="*/ 0 w 10"/>
                  <a:gd name="T3" fmla="*/ 2 h 6"/>
                  <a:gd name="T4" fmla="*/ 9 w 10"/>
                  <a:gd name="T5" fmla="*/ 3 h 6"/>
                  <a:gd name="T6" fmla="*/ 4 w 10"/>
                  <a:gd name="T7" fmla="*/ 4 h 6"/>
                </a:gdLst>
                <a:ahLst/>
                <a:cxnLst>
                  <a:cxn ang="0">
                    <a:pos x="T0" y="T1"/>
                  </a:cxn>
                  <a:cxn ang="0">
                    <a:pos x="T2" y="T3"/>
                  </a:cxn>
                  <a:cxn ang="0">
                    <a:pos x="T4" y="T5"/>
                  </a:cxn>
                  <a:cxn ang="0">
                    <a:pos x="T6" y="T7"/>
                  </a:cxn>
                </a:cxnLst>
                <a:rect l="0" t="0" r="r" b="b"/>
                <a:pathLst>
                  <a:path w="10" h="6">
                    <a:moveTo>
                      <a:pt x="4" y="4"/>
                    </a:moveTo>
                    <a:cubicBezTo>
                      <a:pt x="0" y="2"/>
                      <a:pt x="0" y="2"/>
                      <a:pt x="0" y="2"/>
                    </a:cubicBezTo>
                    <a:cubicBezTo>
                      <a:pt x="0" y="2"/>
                      <a:pt x="9" y="0"/>
                      <a:pt x="9" y="3"/>
                    </a:cubicBezTo>
                    <a:cubicBezTo>
                      <a:pt x="10" y="6"/>
                      <a:pt x="4" y="6"/>
                      <a:pt x="4"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7" name="Freeform 150">
                <a:extLst>
                  <a:ext uri="{FF2B5EF4-FFF2-40B4-BE49-F238E27FC236}">
                    <a16:creationId xmlns:a16="http://schemas.microsoft.com/office/drawing/2014/main" id="{8FB5C749-F64C-F8FC-AD51-A2CDF04AF3DD}"/>
                  </a:ext>
                </a:extLst>
              </p:cNvPr>
              <p:cNvSpPr>
                <a:spLocks noChangeAspect="1"/>
              </p:cNvSpPr>
              <p:nvPr/>
            </p:nvSpPr>
            <p:spPr bwMode="auto">
              <a:xfrm>
                <a:off x="3355" y="2132"/>
                <a:ext cx="70" cy="40"/>
              </a:xfrm>
              <a:custGeom>
                <a:avLst/>
                <a:gdLst>
                  <a:gd name="T0" fmla="*/ 3 w 10"/>
                  <a:gd name="T1" fmla="*/ 6 h 6"/>
                  <a:gd name="T2" fmla="*/ 1 w 10"/>
                  <a:gd name="T3" fmla="*/ 3 h 6"/>
                  <a:gd name="T4" fmla="*/ 3 w 10"/>
                  <a:gd name="T5" fmla="*/ 6 h 6"/>
                </a:gdLst>
                <a:ahLst/>
                <a:cxnLst>
                  <a:cxn ang="0">
                    <a:pos x="T0" y="T1"/>
                  </a:cxn>
                  <a:cxn ang="0">
                    <a:pos x="T2" y="T3"/>
                  </a:cxn>
                  <a:cxn ang="0">
                    <a:pos x="T4" y="T5"/>
                  </a:cxn>
                </a:cxnLst>
                <a:rect l="0" t="0" r="r" b="b"/>
                <a:pathLst>
                  <a:path w="10" h="6">
                    <a:moveTo>
                      <a:pt x="3" y="6"/>
                    </a:moveTo>
                    <a:cubicBezTo>
                      <a:pt x="3" y="6"/>
                      <a:pt x="0" y="5"/>
                      <a:pt x="1" y="3"/>
                    </a:cubicBezTo>
                    <a:cubicBezTo>
                      <a:pt x="2" y="0"/>
                      <a:pt x="10" y="6"/>
                      <a:pt x="3"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8" name="Freeform 151">
                <a:extLst>
                  <a:ext uri="{FF2B5EF4-FFF2-40B4-BE49-F238E27FC236}">
                    <a16:creationId xmlns:a16="http://schemas.microsoft.com/office/drawing/2014/main" id="{75E6978C-3116-3471-3A34-48DBBE761DF6}"/>
                  </a:ext>
                </a:extLst>
              </p:cNvPr>
              <p:cNvSpPr>
                <a:spLocks noChangeAspect="1"/>
              </p:cNvSpPr>
              <p:nvPr/>
            </p:nvSpPr>
            <p:spPr bwMode="auto">
              <a:xfrm>
                <a:off x="3304" y="2101"/>
                <a:ext cx="78" cy="34"/>
              </a:xfrm>
              <a:custGeom>
                <a:avLst/>
                <a:gdLst>
                  <a:gd name="T0" fmla="*/ 5 w 11"/>
                  <a:gd name="T1" fmla="*/ 5 h 5"/>
                  <a:gd name="T2" fmla="*/ 4 w 11"/>
                  <a:gd name="T3" fmla="*/ 1 h 5"/>
                  <a:gd name="T4" fmla="*/ 5 w 11"/>
                  <a:gd name="T5" fmla="*/ 5 h 5"/>
                </a:gdLst>
                <a:ahLst/>
                <a:cxnLst>
                  <a:cxn ang="0">
                    <a:pos x="T0" y="T1"/>
                  </a:cxn>
                  <a:cxn ang="0">
                    <a:pos x="T2" y="T3"/>
                  </a:cxn>
                  <a:cxn ang="0">
                    <a:pos x="T4" y="T5"/>
                  </a:cxn>
                </a:cxnLst>
                <a:rect l="0" t="0" r="r" b="b"/>
                <a:pathLst>
                  <a:path w="11" h="5">
                    <a:moveTo>
                      <a:pt x="5" y="5"/>
                    </a:moveTo>
                    <a:cubicBezTo>
                      <a:pt x="5" y="5"/>
                      <a:pt x="0" y="2"/>
                      <a:pt x="4" y="1"/>
                    </a:cubicBezTo>
                    <a:cubicBezTo>
                      <a:pt x="9" y="0"/>
                      <a:pt x="11" y="5"/>
                      <a:pt x="5"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29" name="Freeform 152">
                <a:extLst>
                  <a:ext uri="{FF2B5EF4-FFF2-40B4-BE49-F238E27FC236}">
                    <a16:creationId xmlns:a16="http://schemas.microsoft.com/office/drawing/2014/main" id="{497892FE-24E7-DEFC-4729-B41D7522B279}"/>
                  </a:ext>
                </a:extLst>
              </p:cNvPr>
              <p:cNvSpPr>
                <a:spLocks noChangeAspect="1"/>
              </p:cNvSpPr>
              <p:nvPr/>
            </p:nvSpPr>
            <p:spPr bwMode="auto">
              <a:xfrm>
                <a:off x="3339" y="2061"/>
                <a:ext cx="73" cy="60"/>
              </a:xfrm>
              <a:custGeom>
                <a:avLst/>
                <a:gdLst>
                  <a:gd name="T0" fmla="*/ 10 w 10"/>
                  <a:gd name="T1" fmla="*/ 7 h 9"/>
                  <a:gd name="T2" fmla="*/ 4 w 10"/>
                  <a:gd name="T3" fmla="*/ 5 h 9"/>
                  <a:gd name="T4" fmla="*/ 10 w 10"/>
                  <a:gd name="T5" fmla="*/ 7 h 9"/>
                </a:gdLst>
                <a:ahLst/>
                <a:cxnLst>
                  <a:cxn ang="0">
                    <a:pos x="T0" y="T1"/>
                  </a:cxn>
                  <a:cxn ang="0">
                    <a:pos x="T2" y="T3"/>
                  </a:cxn>
                  <a:cxn ang="0">
                    <a:pos x="T4" y="T5"/>
                  </a:cxn>
                </a:cxnLst>
                <a:rect l="0" t="0" r="r" b="b"/>
                <a:pathLst>
                  <a:path w="10" h="9">
                    <a:moveTo>
                      <a:pt x="10" y="7"/>
                    </a:moveTo>
                    <a:cubicBezTo>
                      <a:pt x="10" y="7"/>
                      <a:pt x="0" y="9"/>
                      <a:pt x="4" y="5"/>
                    </a:cubicBezTo>
                    <a:cubicBezTo>
                      <a:pt x="9" y="0"/>
                      <a:pt x="9" y="7"/>
                      <a:pt x="10"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0" name="Freeform 153">
                <a:extLst>
                  <a:ext uri="{FF2B5EF4-FFF2-40B4-BE49-F238E27FC236}">
                    <a16:creationId xmlns:a16="http://schemas.microsoft.com/office/drawing/2014/main" id="{DCB4773D-DDC9-F92C-4F3E-8BCB8E9EEC2A}"/>
                  </a:ext>
                </a:extLst>
              </p:cNvPr>
              <p:cNvSpPr>
                <a:spLocks noChangeAspect="1"/>
              </p:cNvSpPr>
              <p:nvPr/>
            </p:nvSpPr>
            <p:spPr bwMode="auto">
              <a:xfrm>
                <a:off x="3320" y="2044"/>
                <a:ext cx="57" cy="28"/>
              </a:xfrm>
              <a:custGeom>
                <a:avLst/>
                <a:gdLst>
                  <a:gd name="T0" fmla="*/ 3 w 8"/>
                  <a:gd name="T1" fmla="*/ 4 h 4"/>
                  <a:gd name="T2" fmla="*/ 4 w 8"/>
                  <a:gd name="T3" fmla="*/ 1 h 4"/>
                  <a:gd name="T4" fmla="*/ 3 w 8"/>
                  <a:gd name="T5" fmla="*/ 4 h 4"/>
                </a:gdLst>
                <a:ahLst/>
                <a:cxnLst>
                  <a:cxn ang="0">
                    <a:pos x="T0" y="T1"/>
                  </a:cxn>
                  <a:cxn ang="0">
                    <a:pos x="T2" y="T3"/>
                  </a:cxn>
                  <a:cxn ang="0">
                    <a:pos x="T4" y="T5"/>
                  </a:cxn>
                </a:cxnLst>
                <a:rect l="0" t="0" r="r" b="b"/>
                <a:pathLst>
                  <a:path w="8" h="4">
                    <a:moveTo>
                      <a:pt x="3" y="4"/>
                    </a:moveTo>
                    <a:cubicBezTo>
                      <a:pt x="3" y="4"/>
                      <a:pt x="0" y="1"/>
                      <a:pt x="4" y="1"/>
                    </a:cubicBezTo>
                    <a:cubicBezTo>
                      <a:pt x="8" y="0"/>
                      <a:pt x="8" y="3"/>
                      <a:pt x="3"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1" name="Freeform 154">
                <a:extLst>
                  <a:ext uri="{FF2B5EF4-FFF2-40B4-BE49-F238E27FC236}">
                    <a16:creationId xmlns:a16="http://schemas.microsoft.com/office/drawing/2014/main" id="{C1C2B10D-39C8-F6D9-8CA7-7B987A83BDBA}"/>
                  </a:ext>
                </a:extLst>
              </p:cNvPr>
              <p:cNvSpPr>
                <a:spLocks noChangeAspect="1"/>
              </p:cNvSpPr>
              <p:nvPr/>
            </p:nvSpPr>
            <p:spPr bwMode="auto">
              <a:xfrm>
                <a:off x="3150" y="2632"/>
                <a:ext cx="86" cy="57"/>
              </a:xfrm>
              <a:custGeom>
                <a:avLst/>
                <a:gdLst>
                  <a:gd name="T0" fmla="*/ 5 w 12"/>
                  <a:gd name="T1" fmla="*/ 8 h 8"/>
                  <a:gd name="T2" fmla="*/ 2 w 12"/>
                  <a:gd name="T3" fmla="*/ 2 h 8"/>
                  <a:gd name="T4" fmla="*/ 5 w 12"/>
                  <a:gd name="T5" fmla="*/ 8 h 8"/>
                </a:gdLst>
                <a:ahLst/>
                <a:cxnLst>
                  <a:cxn ang="0">
                    <a:pos x="T0" y="T1"/>
                  </a:cxn>
                  <a:cxn ang="0">
                    <a:pos x="T2" y="T3"/>
                  </a:cxn>
                  <a:cxn ang="0">
                    <a:pos x="T4" y="T5"/>
                  </a:cxn>
                </a:cxnLst>
                <a:rect l="0" t="0" r="r" b="b"/>
                <a:pathLst>
                  <a:path w="12" h="8">
                    <a:moveTo>
                      <a:pt x="5" y="8"/>
                    </a:moveTo>
                    <a:cubicBezTo>
                      <a:pt x="5" y="8"/>
                      <a:pt x="0" y="4"/>
                      <a:pt x="2" y="2"/>
                    </a:cubicBezTo>
                    <a:cubicBezTo>
                      <a:pt x="4" y="0"/>
                      <a:pt x="12" y="8"/>
                      <a:pt x="5"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2" name="Freeform 155">
                <a:extLst>
                  <a:ext uri="{FF2B5EF4-FFF2-40B4-BE49-F238E27FC236}">
                    <a16:creationId xmlns:a16="http://schemas.microsoft.com/office/drawing/2014/main" id="{C83E4FF0-AE11-A8D2-C0EE-AD8F8887ACF1}"/>
                  </a:ext>
                </a:extLst>
              </p:cNvPr>
              <p:cNvSpPr>
                <a:spLocks noChangeAspect="1"/>
              </p:cNvSpPr>
              <p:nvPr/>
            </p:nvSpPr>
            <p:spPr bwMode="auto">
              <a:xfrm>
                <a:off x="3218" y="2623"/>
                <a:ext cx="32" cy="34"/>
              </a:xfrm>
              <a:custGeom>
                <a:avLst/>
                <a:gdLst>
                  <a:gd name="T0" fmla="*/ 0 w 5"/>
                  <a:gd name="T1" fmla="*/ 5 h 5"/>
                  <a:gd name="T2" fmla="*/ 3 w 5"/>
                  <a:gd name="T3" fmla="*/ 3 h 5"/>
                  <a:gd name="T4" fmla="*/ 0 w 5"/>
                  <a:gd name="T5" fmla="*/ 5 h 5"/>
                </a:gdLst>
                <a:ahLst/>
                <a:cxnLst>
                  <a:cxn ang="0">
                    <a:pos x="T0" y="T1"/>
                  </a:cxn>
                  <a:cxn ang="0">
                    <a:pos x="T2" y="T3"/>
                  </a:cxn>
                  <a:cxn ang="0">
                    <a:pos x="T4" y="T5"/>
                  </a:cxn>
                </a:cxnLst>
                <a:rect l="0" t="0" r="r" b="b"/>
                <a:pathLst>
                  <a:path w="5" h="5">
                    <a:moveTo>
                      <a:pt x="0" y="5"/>
                    </a:moveTo>
                    <a:cubicBezTo>
                      <a:pt x="0" y="5"/>
                      <a:pt x="0" y="0"/>
                      <a:pt x="3" y="3"/>
                    </a:cubicBezTo>
                    <a:cubicBezTo>
                      <a:pt x="5" y="5"/>
                      <a:pt x="0" y="5"/>
                      <a:pt x="0"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3" name="Freeform 156">
                <a:extLst>
                  <a:ext uri="{FF2B5EF4-FFF2-40B4-BE49-F238E27FC236}">
                    <a16:creationId xmlns:a16="http://schemas.microsoft.com/office/drawing/2014/main" id="{F09BC687-72EA-4276-7FF7-41491D539A34}"/>
                  </a:ext>
                </a:extLst>
              </p:cNvPr>
              <p:cNvSpPr>
                <a:spLocks noChangeAspect="1"/>
              </p:cNvSpPr>
              <p:nvPr/>
            </p:nvSpPr>
            <p:spPr bwMode="auto">
              <a:xfrm>
                <a:off x="3131" y="2675"/>
                <a:ext cx="65" cy="45"/>
              </a:xfrm>
              <a:custGeom>
                <a:avLst/>
                <a:gdLst>
                  <a:gd name="T0" fmla="*/ 8 w 9"/>
                  <a:gd name="T1" fmla="*/ 7 h 7"/>
                  <a:gd name="T2" fmla="*/ 3 w 9"/>
                  <a:gd name="T3" fmla="*/ 4 h 7"/>
                  <a:gd name="T4" fmla="*/ 8 w 9"/>
                  <a:gd name="T5" fmla="*/ 7 h 7"/>
                </a:gdLst>
                <a:ahLst/>
                <a:cxnLst>
                  <a:cxn ang="0">
                    <a:pos x="T0" y="T1"/>
                  </a:cxn>
                  <a:cxn ang="0">
                    <a:pos x="T2" y="T3"/>
                  </a:cxn>
                  <a:cxn ang="0">
                    <a:pos x="T4" y="T5"/>
                  </a:cxn>
                </a:cxnLst>
                <a:rect l="0" t="0" r="r" b="b"/>
                <a:pathLst>
                  <a:path w="9" h="7">
                    <a:moveTo>
                      <a:pt x="8" y="7"/>
                    </a:moveTo>
                    <a:cubicBezTo>
                      <a:pt x="8" y="7"/>
                      <a:pt x="0" y="7"/>
                      <a:pt x="3" y="4"/>
                    </a:cubicBezTo>
                    <a:cubicBezTo>
                      <a:pt x="6" y="0"/>
                      <a:pt x="9" y="6"/>
                      <a:pt x="8"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4" name="Freeform 157">
                <a:extLst>
                  <a:ext uri="{FF2B5EF4-FFF2-40B4-BE49-F238E27FC236}">
                    <a16:creationId xmlns:a16="http://schemas.microsoft.com/office/drawing/2014/main" id="{30451A3F-D42A-634D-46DE-50BC09C8DE24}"/>
                  </a:ext>
                </a:extLst>
              </p:cNvPr>
              <p:cNvSpPr>
                <a:spLocks noChangeAspect="1"/>
              </p:cNvSpPr>
              <p:nvPr/>
            </p:nvSpPr>
            <p:spPr bwMode="auto">
              <a:xfrm>
                <a:off x="3196" y="2694"/>
                <a:ext cx="54" cy="20"/>
              </a:xfrm>
              <a:custGeom>
                <a:avLst/>
                <a:gdLst>
                  <a:gd name="T0" fmla="*/ 3 w 8"/>
                  <a:gd name="T1" fmla="*/ 3 h 3"/>
                  <a:gd name="T2" fmla="*/ 3 w 8"/>
                  <a:gd name="T3" fmla="*/ 0 h 3"/>
                  <a:gd name="T4" fmla="*/ 3 w 8"/>
                  <a:gd name="T5" fmla="*/ 3 h 3"/>
                </a:gdLst>
                <a:ahLst/>
                <a:cxnLst>
                  <a:cxn ang="0">
                    <a:pos x="T0" y="T1"/>
                  </a:cxn>
                  <a:cxn ang="0">
                    <a:pos x="T2" y="T3"/>
                  </a:cxn>
                  <a:cxn ang="0">
                    <a:pos x="T4" y="T5"/>
                  </a:cxn>
                </a:cxnLst>
                <a:rect l="0" t="0" r="r" b="b"/>
                <a:pathLst>
                  <a:path w="8" h="3">
                    <a:moveTo>
                      <a:pt x="3" y="3"/>
                    </a:moveTo>
                    <a:cubicBezTo>
                      <a:pt x="3" y="3"/>
                      <a:pt x="0" y="0"/>
                      <a:pt x="3" y="0"/>
                    </a:cubicBezTo>
                    <a:cubicBezTo>
                      <a:pt x="6" y="0"/>
                      <a:pt x="8" y="2"/>
                      <a:pt x="3"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5" name="Freeform 158">
                <a:extLst>
                  <a:ext uri="{FF2B5EF4-FFF2-40B4-BE49-F238E27FC236}">
                    <a16:creationId xmlns:a16="http://schemas.microsoft.com/office/drawing/2014/main" id="{3EF58928-FBBE-C762-F134-F3F93900E089}"/>
                  </a:ext>
                </a:extLst>
              </p:cNvPr>
              <p:cNvSpPr>
                <a:spLocks noChangeAspect="1"/>
              </p:cNvSpPr>
              <p:nvPr/>
            </p:nvSpPr>
            <p:spPr bwMode="auto">
              <a:xfrm>
                <a:off x="3250" y="2652"/>
                <a:ext cx="84" cy="43"/>
              </a:xfrm>
              <a:custGeom>
                <a:avLst/>
                <a:gdLst>
                  <a:gd name="T0" fmla="*/ 6 w 12"/>
                  <a:gd name="T1" fmla="*/ 6 h 6"/>
                  <a:gd name="T2" fmla="*/ 2 w 12"/>
                  <a:gd name="T3" fmla="*/ 2 h 6"/>
                  <a:gd name="T4" fmla="*/ 6 w 12"/>
                  <a:gd name="T5" fmla="*/ 6 h 6"/>
                </a:gdLst>
                <a:ahLst/>
                <a:cxnLst>
                  <a:cxn ang="0">
                    <a:pos x="T0" y="T1"/>
                  </a:cxn>
                  <a:cxn ang="0">
                    <a:pos x="T2" y="T3"/>
                  </a:cxn>
                  <a:cxn ang="0">
                    <a:pos x="T4" y="T5"/>
                  </a:cxn>
                </a:cxnLst>
                <a:rect l="0" t="0" r="r" b="b"/>
                <a:pathLst>
                  <a:path w="12" h="6">
                    <a:moveTo>
                      <a:pt x="6" y="6"/>
                    </a:moveTo>
                    <a:cubicBezTo>
                      <a:pt x="6" y="6"/>
                      <a:pt x="0" y="4"/>
                      <a:pt x="2" y="2"/>
                    </a:cubicBezTo>
                    <a:cubicBezTo>
                      <a:pt x="4" y="0"/>
                      <a:pt x="12" y="6"/>
                      <a:pt x="6"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6" name="Freeform 159">
                <a:extLst>
                  <a:ext uri="{FF2B5EF4-FFF2-40B4-BE49-F238E27FC236}">
                    <a16:creationId xmlns:a16="http://schemas.microsoft.com/office/drawing/2014/main" id="{E8D36306-EC91-1585-17BD-DF0D81FA74AA}"/>
                  </a:ext>
                </a:extLst>
              </p:cNvPr>
              <p:cNvSpPr>
                <a:spLocks noChangeAspect="1"/>
              </p:cNvSpPr>
              <p:nvPr/>
            </p:nvSpPr>
            <p:spPr bwMode="auto">
              <a:xfrm>
                <a:off x="3299" y="2675"/>
                <a:ext cx="92" cy="68"/>
              </a:xfrm>
              <a:custGeom>
                <a:avLst/>
                <a:gdLst>
                  <a:gd name="T0" fmla="*/ 4 w 13"/>
                  <a:gd name="T1" fmla="*/ 7 h 10"/>
                  <a:gd name="T2" fmla="*/ 6 w 13"/>
                  <a:gd name="T3" fmla="*/ 1 h 10"/>
                  <a:gd name="T4" fmla="*/ 4 w 13"/>
                  <a:gd name="T5" fmla="*/ 7 h 10"/>
                </a:gdLst>
                <a:ahLst/>
                <a:cxnLst>
                  <a:cxn ang="0">
                    <a:pos x="T0" y="T1"/>
                  </a:cxn>
                  <a:cxn ang="0">
                    <a:pos x="T2" y="T3"/>
                  </a:cxn>
                  <a:cxn ang="0">
                    <a:pos x="T4" y="T5"/>
                  </a:cxn>
                </a:cxnLst>
                <a:rect l="0" t="0" r="r" b="b"/>
                <a:pathLst>
                  <a:path w="13" h="10">
                    <a:moveTo>
                      <a:pt x="4" y="7"/>
                    </a:moveTo>
                    <a:cubicBezTo>
                      <a:pt x="4" y="7"/>
                      <a:pt x="0" y="0"/>
                      <a:pt x="6" y="1"/>
                    </a:cubicBezTo>
                    <a:cubicBezTo>
                      <a:pt x="13" y="2"/>
                      <a:pt x="7" y="10"/>
                      <a:pt x="4"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7" name="Freeform 160">
                <a:extLst>
                  <a:ext uri="{FF2B5EF4-FFF2-40B4-BE49-F238E27FC236}">
                    <a16:creationId xmlns:a16="http://schemas.microsoft.com/office/drawing/2014/main" id="{59F5E1B1-0F6E-9CBC-B72B-F1C0A1F90DCD}"/>
                  </a:ext>
                </a:extLst>
              </p:cNvPr>
              <p:cNvSpPr>
                <a:spLocks noChangeAspect="1"/>
              </p:cNvSpPr>
              <p:nvPr/>
            </p:nvSpPr>
            <p:spPr bwMode="auto">
              <a:xfrm>
                <a:off x="3350" y="2709"/>
                <a:ext cx="41" cy="63"/>
              </a:xfrm>
              <a:custGeom>
                <a:avLst/>
                <a:gdLst>
                  <a:gd name="T0" fmla="*/ 1 w 6"/>
                  <a:gd name="T1" fmla="*/ 9 h 9"/>
                  <a:gd name="T2" fmla="*/ 3 w 6"/>
                  <a:gd name="T3" fmla="*/ 0 h 9"/>
                  <a:gd name="T4" fmla="*/ 1 w 6"/>
                  <a:gd name="T5" fmla="*/ 9 h 9"/>
                </a:gdLst>
                <a:ahLst/>
                <a:cxnLst>
                  <a:cxn ang="0">
                    <a:pos x="T0" y="T1"/>
                  </a:cxn>
                  <a:cxn ang="0">
                    <a:pos x="T2" y="T3"/>
                  </a:cxn>
                  <a:cxn ang="0">
                    <a:pos x="T4" y="T5"/>
                  </a:cxn>
                </a:cxnLst>
                <a:rect l="0" t="0" r="r" b="b"/>
                <a:pathLst>
                  <a:path w="6" h="9">
                    <a:moveTo>
                      <a:pt x="1" y="9"/>
                    </a:moveTo>
                    <a:cubicBezTo>
                      <a:pt x="1" y="9"/>
                      <a:pt x="0" y="0"/>
                      <a:pt x="3" y="0"/>
                    </a:cubicBezTo>
                    <a:cubicBezTo>
                      <a:pt x="6" y="0"/>
                      <a:pt x="6" y="9"/>
                      <a:pt x="1"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8" name="Freeform 161">
                <a:extLst>
                  <a:ext uri="{FF2B5EF4-FFF2-40B4-BE49-F238E27FC236}">
                    <a16:creationId xmlns:a16="http://schemas.microsoft.com/office/drawing/2014/main" id="{C980550C-5A5C-6C69-6D71-F7F743CD3C57}"/>
                  </a:ext>
                </a:extLst>
              </p:cNvPr>
              <p:cNvSpPr>
                <a:spLocks noChangeAspect="1"/>
              </p:cNvSpPr>
              <p:nvPr/>
            </p:nvSpPr>
            <p:spPr bwMode="auto">
              <a:xfrm>
                <a:off x="3250" y="2694"/>
                <a:ext cx="84" cy="57"/>
              </a:xfrm>
              <a:custGeom>
                <a:avLst/>
                <a:gdLst>
                  <a:gd name="T0" fmla="*/ 6 w 12"/>
                  <a:gd name="T1" fmla="*/ 8 h 8"/>
                  <a:gd name="T2" fmla="*/ 0 w 12"/>
                  <a:gd name="T3" fmla="*/ 3 h 8"/>
                  <a:gd name="T4" fmla="*/ 6 w 12"/>
                  <a:gd name="T5" fmla="*/ 8 h 8"/>
                </a:gdLst>
                <a:ahLst/>
                <a:cxnLst>
                  <a:cxn ang="0">
                    <a:pos x="T0" y="T1"/>
                  </a:cxn>
                  <a:cxn ang="0">
                    <a:pos x="T2" y="T3"/>
                  </a:cxn>
                  <a:cxn ang="0">
                    <a:pos x="T4" y="T5"/>
                  </a:cxn>
                </a:cxnLst>
                <a:rect l="0" t="0" r="r" b="b"/>
                <a:pathLst>
                  <a:path w="12" h="8">
                    <a:moveTo>
                      <a:pt x="6" y="8"/>
                    </a:moveTo>
                    <a:cubicBezTo>
                      <a:pt x="6" y="8"/>
                      <a:pt x="0" y="6"/>
                      <a:pt x="0" y="3"/>
                    </a:cubicBezTo>
                    <a:cubicBezTo>
                      <a:pt x="0" y="0"/>
                      <a:pt x="12" y="6"/>
                      <a:pt x="6"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39" name="Freeform 162">
                <a:extLst>
                  <a:ext uri="{FF2B5EF4-FFF2-40B4-BE49-F238E27FC236}">
                    <a16:creationId xmlns:a16="http://schemas.microsoft.com/office/drawing/2014/main" id="{23C2E6E1-677E-AACE-C02B-741F7B31D62D}"/>
                  </a:ext>
                </a:extLst>
              </p:cNvPr>
              <p:cNvSpPr>
                <a:spLocks noChangeAspect="1"/>
              </p:cNvSpPr>
              <p:nvPr/>
            </p:nvSpPr>
            <p:spPr bwMode="auto">
              <a:xfrm>
                <a:off x="3320" y="2720"/>
                <a:ext cx="19" cy="57"/>
              </a:xfrm>
              <a:custGeom>
                <a:avLst/>
                <a:gdLst>
                  <a:gd name="T0" fmla="*/ 0 w 3"/>
                  <a:gd name="T1" fmla="*/ 6 h 8"/>
                  <a:gd name="T2" fmla="*/ 1 w 3"/>
                  <a:gd name="T3" fmla="*/ 2 h 8"/>
                  <a:gd name="T4" fmla="*/ 0 w 3"/>
                  <a:gd name="T5" fmla="*/ 6 h 8"/>
                </a:gdLst>
                <a:ahLst/>
                <a:cxnLst>
                  <a:cxn ang="0">
                    <a:pos x="T0" y="T1"/>
                  </a:cxn>
                  <a:cxn ang="0">
                    <a:pos x="T2" y="T3"/>
                  </a:cxn>
                  <a:cxn ang="0">
                    <a:pos x="T4" y="T5"/>
                  </a:cxn>
                </a:cxnLst>
                <a:rect l="0" t="0" r="r" b="b"/>
                <a:pathLst>
                  <a:path w="3" h="8">
                    <a:moveTo>
                      <a:pt x="0" y="6"/>
                    </a:moveTo>
                    <a:cubicBezTo>
                      <a:pt x="0" y="6"/>
                      <a:pt x="0" y="0"/>
                      <a:pt x="1" y="2"/>
                    </a:cubicBezTo>
                    <a:cubicBezTo>
                      <a:pt x="3" y="4"/>
                      <a:pt x="2" y="8"/>
                      <a:pt x="0"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0" name="Freeform 163">
                <a:extLst>
                  <a:ext uri="{FF2B5EF4-FFF2-40B4-BE49-F238E27FC236}">
                    <a16:creationId xmlns:a16="http://schemas.microsoft.com/office/drawing/2014/main" id="{0366A7CD-2942-3C61-D294-B86DF65B90D3}"/>
                  </a:ext>
                </a:extLst>
              </p:cNvPr>
              <p:cNvSpPr>
                <a:spLocks noChangeAspect="1"/>
              </p:cNvSpPr>
              <p:nvPr/>
            </p:nvSpPr>
            <p:spPr bwMode="auto">
              <a:xfrm>
                <a:off x="3339" y="2777"/>
                <a:ext cx="51" cy="37"/>
              </a:xfrm>
              <a:custGeom>
                <a:avLst/>
                <a:gdLst>
                  <a:gd name="T0" fmla="*/ 4 w 7"/>
                  <a:gd name="T1" fmla="*/ 5 h 5"/>
                  <a:gd name="T2" fmla="*/ 0 w 7"/>
                  <a:gd name="T3" fmla="*/ 2 h 5"/>
                  <a:gd name="T4" fmla="*/ 4 w 7"/>
                  <a:gd name="T5" fmla="*/ 5 h 5"/>
                </a:gdLst>
                <a:ahLst/>
                <a:cxnLst>
                  <a:cxn ang="0">
                    <a:pos x="T0" y="T1"/>
                  </a:cxn>
                  <a:cxn ang="0">
                    <a:pos x="T2" y="T3"/>
                  </a:cxn>
                  <a:cxn ang="0">
                    <a:pos x="T4" y="T5"/>
                  </a:cxn>
                </a:cxnLst>
                <a:rect l="0" t="0" r="r" b="b"/>
                <a:pathLst>
                  <a:path w="7" h="5">
                    <a:moveTo>
                      <a:pt x="4" y="5"/>
                    </a:moveTo>
                    <a:cubicBezTo>
                      <a:pt x="0" y="2"/>
                      <a:pt x="0" y="2"/>
                      <a:pt x="0" y="2"/>
                    </a:cubicBezTo>
                    <a:cubicBezTo>
                      <a:pt x="0" y="2"/>
                      <a:pt x="7" y="0"/>
                      <a:pt x="4"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1" name="Freeform 164">
                <a:extLst>
                  <a:ext uri="{FF2B5EF4-FFF2-40B4-BE49-F238E27FC236}">
                    <a16:creationId xmlns:a16="http://schemas.microsoft.com/office/drawing/2014/main" id="{03F93F09-A92D-ABE8-0103-5A6C2C093A5E}"/>
                  </a:ext>
                </a:extLst>
              </p:cNvPr>
              <p:cNvSpPr>
                <a:spLocks noChangeAspect="1"/>
              </p:cNvSpPr>
              <p:nvPr/>
            </p:nvSpPr>
            <p:spPr bwMode="auto">
              <a:xfrm>
                <a:off x="3091" y="3098"/>
                <a:ext cx="41" cy="48"/>
              </a:xfrm>
              <a:custGeom>
                <a:avLst/>
                <a:gdLst>
                  <a:gd name="T0" fmla="*/ 3 w 6"/>
                  <a:gd name="T1" fmla="*/ 7 h 7"/>
                  <a:gd name="T2" fmla="*/ 2 w 6"/>
                  <a:gd name="T3" fmla="*/ 3 h 7"/>
                  <a:gd name="T4" fmla="*/ 6 w 6"/>
                  <a:gd name="T5" fmla="*/ 3 h 7"/>
                  <a:gd name="T6" fmla="*/ 3 w 6"/>
                  <a:gd name="T7" fmla="*/ 7 h 7"/>
                </a:gdLst>
                <a:ahLst/>
                <a:cxnLst>
                  <a:cxn ang="0">
                    <a:pos x="T0" y="T1"/>
                  </a:cxn>
                  <a:cxn ang="0">
                    <a:pos x="T2" y="T3"/>
                  </a:cxn>
                  <a:cxn ang="0">
                    <a:pos x="T4" y="T5"/>
                  </a:cxn>
                  <a:cxn ang="0">
                    <a:pos x="T6" y="T7"/>
                  </a:cxn>
                </a:cxnLst>
                <a:rect l="0" t="0" r="r" b="b"/>
                <a:pathLst>
                  <a:path w="6" h="7">
                    <a:moveTo>
                      <a:pt x="3" y="7"/>
                    </a:moveTo>
                    <a:cubicBezTo>
                      <a:pt x="3" y="7"/>
                      <a:pt x="0" y="6"/>
                      <a:pt x="2" y="3"/>
                    </a:cubicBezTo>
                    <a:cubicBezTo>
                      <a:pt x="3" y="0"/>
                      <a:pt x="6" y="1"/>
                      <a:pt x="6" y="3"/>
                    </a:cubicBezTo>
                    <a:cubicBezTo>
                      <a:pt x="6" y="6"/>
                      <a:pt x="3" y="7"/>
                      <a:pt x="3"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2" name="Freeform 165">
                <a:extLst>
                  <a:ext uri="{FF2B5EF4-FFF2-40B4-BE49-F238E27FC236}">
                    <a16:creationId xmlns:a16="http://schemas.microsoft.com/office/drawing/2014/main" id="{F70B3458-2184-9AAB-2FE9-9937058F3BBC}"/>
                  </a:ext>
                </a:extLst>
              </p:cNvPr>
              <p:cNvSpPr>
                <a:spLocks noChangeAspect="1"/>
              </p:cNvSpPr>
              <p:nvPr/>
            </p:nvSpPr>
            <p:spPr bwMode="auto">
              <a:xfrm>
                <a:off x="3145" y="3104"/>
                <a:ext cx="51" cy="51"/>
              </a:xfrm>
              <a:custGeom>
                <a:avLst/>
                <a:gdLst>
                  <a:gd name="T0" fmla="*/ 3 w 7"/>
                  <a:gd name="T1" fmla="*/ 7 h 7"/>
                  <a:gd name="T2" fmla="*/ 1 w 7"/>
                  <a:gd name="T3" fmla="*/ 3 h 7"/>
                  <a:gd name="T4" fmla="*/ 3 w 7"/>
                  <a:gd name="T5" fmla="*/ 7 h 7"/>
                </a:gdLst>
                <a:ahLst/>
                <a:cxnLst>
                  <a:cxn ang="0">
                    <a:pos x="T0" y="T1"/>
                  </a:cxn>
                  <a:cxn ang="0">
                    <a:pos x="T2" y="T3"/>
                  </a:cxn>
                  <a:cxn ang="0">
                    <a:pos x="T4" y="T5"/>
                  </a:cxn>
                </a:cxnLst>
                <a:rect l="0" t="0" r="r" b="b"/>
                <a:pathLst>
                  <a:path w="7" h="7">
                    <a:moveTo>
                      <a:pt x="3" y="7"/>
                    </a:moveTo>
                    <a:cubicBezTo>
                      <a:pt x="3" y="7"/>
                      <a:pt x="0" y="7"/>
                      <a:pt x="1" y="3"/>
                    </a:cubicBezTo>
                    <a:cubicBezTo>
                      <a:pt x="2" y="0"/>
                      <a:pt x="7" y="4"/>
                      <a:pt x="3"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3" name="Freeform 166">
                <a:extLst>
                  <a:ext uri="{FF2B5EF4-FFF2-40B4-BE49-F238E27FC236}">
                    <a16:creationId xmlns:a16="http://schemas.microsoft.com/office/drawing/2014/main" id="{6C546B11-0857-12A6-7B03-0D6180024C90}"/>
                  </a:ext>
                </a:extLst>
              </p:cNvPr>
              <p:cNvSpPr>
                <a:spLocks noChangeAspect="1"/>
              </p:cNvSpPr>
              <p:nvPr/>
            </p:nvSpPr>
            <p:spPr bwMode="auto">
              <a:xfrm>
                <a:off x="3131" y="3155"/>
                <a:ext cx="30" cy="57"/>
              </a:xfrm>
              <a:custGeom>
                <a:avLst/>
                <a:gdLst>
                  <a:gd name="T0" fmla="*/ 1 w 4"/>
                  <a:gd name="T1" fmla="*/ 7 h 8"/>
                  <a:gd name="T2" fmla="*/ 2 w 4"/>
                  <a:gd name="T3" fmla="*/ 0 h 8"/>
                  <a:gd name="T4" fmla="*/ 1 w 4"/>
                  <a:gd name="T5" fmla="*/ 7 h 8"/>
                </a:gdLst>
                <a:ahLst/>
                <a:cxnLst>
                  <a:cxn ang="0">
                    <a:pos x="T0" y="T1"/>
                  </a:cxn>
                  <a:cxn ang="0">
                    <a:pos x="T2" y="T3"/>
                  </a:cxn>
                  <a:cxn ang="0">
                    <a:pos x="T4" y="T5"/>
                  </a:cxn>
                </a:cxnLst>
                <a:rect l="0" t="0" r="r" b="b"/>
                <a:pathLst>
                  <a:path w="4" h="8">
                    <a:moveTo>
                      <a:pt x="1" y="7"/>
                    </a:moveTo>
                    <a:cubicBezTo>
                      <a:pt x="1" y="7"/>
                      <a:pt x="0" y="0"/>
                      <a:pt x="2" y="0"/>
                    </a:cubicBezTo>
                    <a:cubicBezTo>
                      <a:pt x="4" y="1"/>
                      <a:pt x="3" y="8"/>
                      <a:pt x="1"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4" name="Freeform 167">
                <a:extLst>
                  <a:ext uri="{FF2B5EF4-FFF2-40B4-BE49-F238E27FC236}">
                    <a16:creationId xmlns:a16="http://schemas.microsoft.com/office/drawing/2014/main" id="{A2BB4AF0-F0A7-843C-281D-C1F35A937333}"/>
                  </a:ext>
                </a:extLst>
              </p:cNvPr>
              <p:cNvSpPr>
                <a:spLocks noChangeAspect="1"/>
              </p:cNvSpPr>
              <p:nvPr/>
            </p:nvSpPr>
            <p:spPr bwMode="auto">
              <a:xfrm>
                <a:off x="3166" y="3169"/>
                <a:ext cx="51" cy="43"/>
              </a:xfrm>
              <a:custGeom>
                <a:avLst/>
                <a:gdLst>
                  <a:gd name="T0" fmla="*/ 4 w 7"/>
                  <a:gd name="T1" fmla="*/ 6 h 6"/>
                  <a:gd name="T2" fmla="*/ 1 w 7"/>
                  <a:gd name="T3" fmla="*/ 2 h 6"/>
                  <a:gd name="T4" fmla="*/ 4 w 7"/>
                  <a:gd name="T5" fmla="*/ 6 h 6"/>
                </a:gdLst>
                <a:ahLst/>
                <a:cxnLst>
                  <a:cxn ang="0">
                    <a:pos x="T0" y="T1"/>
                  </a:cxn>
                  <a:cxn ang="0">
                    <a:pos x="T2" y="T3"/>
                  </a:cxn>
                  <a:cxn ang="0">
                    <a:pos x="T4" y="T5"/>
                  </a:cxn>
                </a:cxnLst>
                <a:rect l="0" t="0" r="r" b="b"/>
                <a:pathLst>
                  <a:path w="7" h="6">
                    <a:moveTo>
                      <a:pt x="4" y="6"/>
                    </a:moveTo>
                    <a:cubicBezTo>
                      <a:pt x="3" y="6"/>
                      <a:pt x="0" y="4"/>
                      <a:pt x="1" y="2"/>
                    </a:cubicBezTo>
                    <a:cubicBezTo>
                      <a:pt x="2" y="0"/>
                      <a:pt x="7" y="6"/>
                      <a:pt x="4"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5" name="Freeform 168">
                <a:extLst>
                  <a:ext uri="{FF2B5EF4-FFF2-40B4-BE49-F238E27FC236}">
                    <a16:creationId xmlns:a16="http://schemas.microsoft.com/office/drawing/2014/main" id="{ED6B9C2A-A86B-8D8F-17B6-1DE434304192}"/>
                  </a:ext>
                </a:extLst>
              </p:cNvPr>
              <p:cNvSpPr>
                <a:spLocks noChangeAspect="1"/>
              </p:cNvSpPr>
              <p:nvPr/>
            </p:nvSpPr>
            <p:spPr bwMode="auto">
              <a:xfrm>
                <a:off x="3196" y="3141"/>
                <a:ext cx="27" cy="34"/>
              </a:xfrm>
              <a:custGeom>
                <a:avLst/>
                <a:gdLst>
                  <a:gd name="T0" fmla="*/ 3 w 4"/>
                  <a:gd name="T1" fmla="*/ 5 h 5"/>
                  <a:gd name="T2" fmla="*/ 2 w 4"/>
                  <a:gd name="T3" fmla="*/ 2 h 5"/>
                  <a:gd name="T4" fmla="*/ 3 w 4"/>
                  <a:gd name="T5" fmla="*/ 5 h 5"/>
                </a:gdLst>
                <a:ahLst/>
                <a:cxnLst>
                  <a:cxn ang="0">
                    <a:pos x="T0" y="T1"/>
                  </a:cxn>
                  <a:cxn ang="0">
                    <a:pos x="T2" y="T3"/>
                  </a:cxn>
                  <a:cxn ang="0">
                    <a:pos x="T4" y="T5"/>
                  </a:cxn>
                </a:cxnLst>
                <a:rect l="0" t="0" r="r" b="b"/>
                <a:pathLst>
                  <a:path w="4" h="5">
                    <a:moveTo>
                      <a:pt x="3" y="5"/>
                    </a:moveTo>
                    <a:cubicBezTo>
                      <a:pt x="3" y="5"/>
                      <a:pt x="0" y="3"/>
                      <a:pt x="2" y="2"/>
                    </a:cubicBezTo>
                    <a:cubicBezTo>
                      <a:pt x="4" y="0"/>
                      <a:pt x="3" y="5"/>
                      <a:pt x="3"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6" name="Freeform 169">
                <a:extLst>
                  <a:ext uri="{FF2B5EF4-FFF2-40B4-BE49-F238E27FC236}">
                    <a16:creationId xmlns:a16="http://schemas.microsoft.com/office/drawing/2014/main" id="{48C948E7-C216-AF5C-B952-BCED4608418B}"/>
                  </a:ext>
                </a:extLst>
              </p:cNvPr>
              <p:cNvSpPr>
                <a:spLocks noChangeAspect="1"/>
              </p:cNvSpPr>
              <p:nvPr/>
            </p:nvSpPr>
            <p:spPr bwMode="auto">
              <a:xfrm>
                <a:off x="3207" y="3160"/>
                <a:ext cx="70" cy="71"/>
              </a:xfrm>
              <a:custGeom>
                <a:avLst/>
                <a:gdLst>
                  <a:gd name="T0" fmla="*/ 5 w 10"/>
                  <a:gd name="T1" fmla="*/ 10 h 10"/>
                  <a:gd name="T2" fmla="*/ 3 w 10"/>
                  <a:gd name="T3" fmla="*/ 2 h 10"/>
                  <a:gd name="T4" fmla="*/ 5 w 10"/>
                  <a:gd name="T5" fmla="*/ 10 h 10"/>
                </a:gdLst>
                <a:ahLst/>
                <a:cxnLst>
                  <a:cxn ang="0">
                    <a:pos x="T0" y="T1"/>
                  </a:cxn>
                  <a:cxn ang="0">
                    <a:pos x="T2" y="T3"/>
                  </a:cxn>
                  <a:cxn ang="0">
                    <a:pos x="T4" y="T5"/>
                  </a:cxn>
                </a:cxnLst>
                <a:rect l="0" t="0" r="r" b="b"/>
                <a:pathLst>
                  <a:path w="10" h="10">
                    <a:moveTo>
                      <a:pt x="5" y="10"/>
                    </a:moveTo>
                    <a:cubicBezTo>
                      <a:pt x="5" y="10"/>
                      <a:pt x="0" y="4"/>
                      <a:pt x="3" y="2"/>
                    </a:cubicBezTo>
                    <a:cubicBezTo>
                      <a:pt x="7" y="0"/>
                      <a:pt x="10" y="9"/>
                      <a:pt x="5" y="1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7" name="Freeform 170">
                <a:extLst>
                  <a:ext uri="{FF2B5EF4-FFF2-40B4-BE49-F238E27FC236}">
                    <a16:creationId xmlns:a16="http://schemas.microsoft.com/office/drawing/2014/main" id="{4431F6E6-3E19-995E-96C3-B8E10A2C7278}"/>
                  </a:ext>
                </a:extLst>
              </p:cNvPr>
              <p:cNvSpPr>
                <a:spLocks noChangeAspect="1"/>
              </p:cNvSpPr>
              <p:nvPr/>
            </p:nvSpPr>
            <p:spPr bwMode="auto">
              <a:xfrm>
                <a:off x="3207" y="3251"/>
                <a:ext cx="51" cy="48"/>
              </a:xfrm>
              <a:custGeom>
                <a:avLst/>
                <a:gdLst>
                  <a:gd name="T0" fmla="*/ 3 w 7"/>
                  <a:gd name="T1" fmla="*/ 5 h 7"/>
                  <a:gd name="T2" fmla="*/ 2 w 7"/>
                  <a:gd name="T3" fmla="*/ 0 h 7"/>
                  <a:gd name="T4" fmla="*/ 3 w 7"/>
                  <a:gd name="T5" fmla="*/ 5 h 7"/>
                </a:gdLst>
                <a:ahLst/>
                <a:cxnLst>
                  <a:cxn ang="0">
                    <a:pos x="T0" y="T1"/>
                  </a:cxn>
                  <a:cxn ang="0">
                    <a:pos x="T2" y="T3"/>
                  </a:cxn>
                  <a:cxn ang="0">
                    <a:pos x="T4" y="T5"/>
                  </a:cxn>
                </a:cxnLst>
                <a:rect l="0" t="0" r="r" b="b"/>
                <a:pathLst>
                  <a:path w="7" h="7">
                    <a:moveTo>
                      <a:pt x="3" y="5"/>
                    </a:moveTo>
                    <a:cubicBezTo>
                      <a:pt x="3" y="5"/>
                      <a:pt x="0" y="1"/>
                      <a:pt x="2" y="0"/>
                    </a:cubicBezTo>
                    <a:cubicBezTo>
                      <a:pt x="5" y="0"/>
                      <a:pt x="7" y="7"/>
                      <a:pt x="3"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8" name="Freeform 171">
                <a:extLst>
                  <a:ext uri="{FF2B5EF4-FFF2-40B4-BE49-F238E27FC236}">
                    <a16:creationId xmlns:a16="http://schemas.microsoft.com/office/drawing/2014/main" id="{353C2EBC-7ACA-6AC0-C44A-0259EFB5D2E7}"/>
                  </a:ext>
                </a:extLst>
              </p:cNvPr>
              <p:cNvSpPr>
                <a:spLocks noChangeAspect="1"/>
              </p:cNvSpPr>
              <p:nvPr/>
            </p:nvSpPr>
            <p:spPr bwMode="auto">
              <a:xfrm>
                <a:off x="3250" y="3243"/>
                <a:ext cx="35" cy="37"/>
              </a:xfrm>
              <a:custGeom>
                <a:avLst/>
                <a:gdLst>
                  <a:gd name="T0" fmla="*/ 2 w 5"/>
                  <a:gd name="T1" fmla="*/ 4 h 5"/>
                  <a:gd name="T2" fmla="*/ 2 w 5"/>
                  <a:gd name="T3" fmla="*/ 0 h 5"/>
                  <a:gd name="T4" fmla="*/ 2 w 5"/>
                  <a:gd name="T5" fmla="*/ 4 h 5"/>
                </a:gdLst>
                <a:ahLst/>
                <a:cxnLst>
                  <a:cxn ang="0">
                    <a:pos x="T0" y="T1"/>
                  </a:cxn>
                  <a:cxn ang="0">
                    <a:pos x="T2" y="T3"/>
                  </a:cxn>
                  <a:cxn ang="0">
                    <a:pos x="T4" y="T5"/>
                  </a:cxn>
                </a:cxnLst>
                <a:rect l="0" t="0" r="r" b="b"/>
                <a:pathLst>
                  <a:path w="5" h="5">
                    <a:moveTo>
                      <a:pt x="2" y="4"/>
                    </a:moveTo>
                    <a:cubicBezTo>
                      <a:pt x="2" y="4"/>
                      <a:pt x="0" y="0"/>
                      <a:pt x="2" y="0"/>
                    </a:cubicBezTo>
                    <a:cubicBezTo>
                      <a:pt x="5" y="0"/>
                      <a:pt x="5" y="5"/>
                      <a:pt x="2"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49" name="Freeform 172">
                <a:extLst>
                  <a:ext uri="{FF2B5EF4-FFF2-40B4-BE49-F238E27FC236}">
                    <a16:creationId xmlns:a16="http://schemas.microsoft.com/office/drawing/2014/main" id="{64D81583-6F29-B4E4-C697-EA6AD24685DD}"/>
                  </a:ext>
                </a:extLst>
              </p:cNvPr>
              <p:cNvSpPr>
                <a:spLocks noChangeAspect="1"/>
              </p:cNvSpPr>
              <p:nvPr/>
            </p:nvSpPr>
            <p:spPr bwMode="auto">
              <a:xfrm>
                <a:off x="3277" y="3231"/>
                <a:ext cx="57" cy="48"/>
              </a:xfrm>
              <a:custGeom>
                <a:avLst/>
                <a:gdLst>
                  <a:gd name="T0" fmla="*/ 4 w 8"/>
                  <a:gd name="T1" fmla="*/ 5 h 7"/>
                  <a:gd name="T2" fmla="*/ 4 w 8"/>
                  <a:gd name="T3" fmla="*/ 0 h 7"/>
                  <a:gd name="T4" fmla="*/ 4 w 8"/>
                  <a:gd name="T5" fmla="*/ 5 h 7"/>
                </a:gdLst>
                <a:ahLst/>
                <a:cxnLst>
                  <a:cxn ang="0">
                    <a:pos x="T0" y="T1"/>
                  </a:cxn>
                  <a:cxn ang="0">
                    <a:pos x="T2" y="T3"/>
                  </a:cxn>
                  <a:cxn ang="0">
                    <a:pos x="T4" y="T5"/>
                  </a:cxn>
                </a:cxnLst>
                <a:rect l="0" t="0" r="r" b="b"/>
                <a:pathLst>
                  <a:path w="8" h="7">
                    <a:moveTo>
                      <a:pt x="4" y="5"/>
                    </a:moveTo>
                    <a:cubicBezTo>
                      <a:pt x="4" y="5"/>
                      <a:pt x="0" y="0"/>
                      <a:pt x="4" y="0"/>
                    </a:cubicBezTo>
                    <a:cubicBezTo>
                      <a:pt x="7" y="0"/>
                      <a:pt x="8" y="7"/>
                      <a:pt x="4"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0" name="Freeform 173">
                <a:extLst>
                  <a:ext uri="{FF2B5EF4-FFF2-40B4-BE49-F238E27FC236}">
                    <a16:creationId xmlns:a16="http://schemas.microsoft.com/office/drawing/2014/main" id="{DA708832-3C01-A7A9-35D7-0B6CBC988523}"/>
                  </a:ext>
                </a:extLst>
              </p:cNvPr>
              <p:cNvSpPr>
                <a:spLocks noChangeAspect="1"/>
              </p:cNvSpPr>
              <p:nvPr/>
            </p:nvSpPr>
            <p:spPr bwMode="auto">
              <a:xfrm>
                <a:off x="3250" y="3294"/>
                <a:ext cx="43" cy="34"/>
              </a:xfrm>
              <a:custGeom>
                <a:avLst/>
                <a:gdLst>
                  <a:gd name="T0" fmla="*/ 5 w 6"/>
                  <a:gd name="T1" fmla="*/ 5 h 5"/>
                  <a:gd name="T2" fmla="*/ 3 w 6"/>
                  <a:gd name="T3" fmla="*/ 2 h 5"/>
                  <a:gd name="T4" fmla="*/ 5 w 6"/>
                  <a:gd name="T5" fmla="*/ 5 h 5"/>
                </a:gdLst>
                <a:ahLst/>
                <a:cxnLst>
                  <a:cxn ang="0">
                    <a:pos x="T0" y="T1"/>
                  </a:cxn>
                  <a:cxn ang="0">
                    <a:pos x="T2" y="T3"/>
                  </a:cxn>
                  <a:cxn ang="0">
                    <a:pos x="T4" y="T5"/>
                  </a:cxn>
                </a:cxnLst>
                <a:rect l="0" t="0" r="r" b="b"/>
                <a:pathLst>
                  <a:path w="6" h="5">
                    <a:moveTo>
                      <a:pt x="5" y="5"/>
                    </a:moveTo>
                    <a:cubicBezTo>
                      <a:pt x="5" y="5"/>
                      <a:pt x="0" y="4"/>
                      <a:pt x="3" y="2"/>
                    </a:cubicBezTo>
                    <a:cubicBezTo>
                      <a:pt x="6" y="0"/>
                      <a:pt x="6" y="2"/>
                      <a:pt x="5"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1" name="Freeform 174">
                <a:extLst>
                  <a:ext uri="{FF2B5EF4-FFF2-40B4-BE49-F238E27FC236}">
                    <a16:creationId xmlns:a16="http://schemas.microsoft.com/office/drawing/2014/main" id="{A913C962-D597-70FE-5F07-FEDEBDDE3B7C}"/>
                  </a:ext>
                </a:extLst>
              </p:cNvPr>
              <p:cNvSpPr>
                <a:spLocks noChangeAspect="1"/>
              </p:cNvSpPr>
              <p:nvPr/>
            </p:nvSpPr>
            <p:spPr bwMode="auto">
              <a:xfrm>
                <a:off x="3293" y="3288"/>
                <a:ext cx="32" cy="40"/>
              </a:xfrm>
              <a:custGeom>
                <a:avLst/>
                <a:gdLst>
                  <a:gd name="T0" fmla="*/ 3 w 5"/>
                  <a:gd name="T1" fmla="*/ 6 h 6"/>
                  <a:gd name="T2" fmla="*/ 3 w 5"/>
                  <a:gd name="T3" fmla="*/ 0 h 6"/>
                  <a:gd name="T4" fmla="*/ 3 w 5"/>
                  <a:gd name="T5" fmla="*/ 6 h 6"/>
                </a:gdLst>
                <a:ahLst/>
                <a:cxnLst>
                  <a:cxn ang="0">
                    <a:pos x="T0" y="T1"/>
                  </a:cxn>
                  <a:cxn ang="0">
                    <a:pos x="T2" y="T3"/>
                  </a:cxn>
                  <a:cxn ang="0">
                    <a:pos x="T4" y="T5"/>
                  </a:cxn>
                </a:cxnLst>
                <a:rect l="0" t="0" r="r" b="b"/>
                <a:pathLst>
                  <a:path w="5" h="6">
                    <a:moveTo>
                      <a:pt x="3" y="6"/>
                    </a:moveTo>
                    <a:cubicBezTo>
                      <a:pt x="3" y="6"/>
                      <a:pt x="5" y="0"/>
                      <a:pt x="3" y="0"/>
                    </a:cubicBezTo>
                    <a:cubicBezTo>
                      <a:pt x="0" y="0"/>
                      <a:pt x="1" y="5"/>
                      <a:pt x="3"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2" name="Freeform 175">
                <a:extLst>
                  <a:ext uri="{FF2B5EF4-FFF2-40B4-BE49-F238E27FC236}">
                    <a16:creationId xmlns:a16="http://schemas.microsoft.com/office/drawing/2014/main" id="{398F7380-7B44-E22D-A5E5-05D250711770}"/>
                  </a:ext>
                </a:extLst>
              </p:cNvPr>
              <p:cNvSpPr>
                <a:spLocks noChangeAspect="1"/>
              </p:cNvSpPr>
              <p:nvPr/>
            </p:nvSpPr>
            <p:spPr bwMode="auto">
              <a:xfrm>
                <a:off x="3172" y="3212"/>
                <a:ext cx="51" cy="31"/>
              </a:xfrm>
              <a:custGeom>
                <a:avLst/>
                <a:gdLst>
                  <a:gd name="T0" fmla="*/ 5 w 7"/>
                  <a:gd name="T1" fmla="*/ 5 h 5"/>
                  <a:gd name="T2" fmla="*/ 1 w 7"/>
                  <a:gd name="T3" fmla="*/ 2 h 5"/>
                  <a:gd name="T4" fmla="*/ 5 w 7"/>
                  <a:gd name="T5" fmla="*/ 5 h 5"/>
                </a:gdLst>
                <a:ahLst/>
                <a:cxnLst>
                  <a:cxn ang="0">
                    <a:pos x="T0" y="T1"/>
                  </a:cxn>
                  <a:cxn ang="0">
                    <a:pos x="T2" y="T3"/>
                  </a:cxn>
                  <a:cxn ang="0">
                    <a:pos x="T4" y="T5"/>
                  </a:cxn>
                </a:cxnLst>
                <a:rect l="0" t="0" r="r" b="b"/>
                <a:pathLst>
                  <a:path w="7" h="5">
                    <a:moveTo>
                      <a:pt x="5" y="5"/>
                    </a:moveTo>
                    <a:cubicBezTo>
                      <a:pt x="5" y="5"/>
                      <a:pt x="2" y="4"/>
                      <a:pt x="1" y="2"/>
                    </a:cubicBezTo>
                    <a:cubicBezTo>
                      <a:pt x="0" y="0"/>
                      <a:pt x="7" y="1"/>
                      <a:pt x="5"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3" name="Freeform 176">
                <a:extLst>
                  <a:ext uri="{FF2B5EF4-FFF2-40B4-BE49-F238E27FC236}">
                    <a16:creationId xmlns:a16="http://schemas.microsoft.com/office/drawing/2014/main" id="{12B1A7E4-50AB-2F1A-759B-FDBE3E74C1C7}"/>
                  </a:ext>
                </a:extLst>
              </p:cNvPr>
              <p:cNvSpPr>
                <a:spLocks noChangeAspect="1"/>
              </p:cNvSpPr>
              <p:nvPr/>
            </p:nvSpPr>
            <p:spPr bwMode="auto">
              <a:xfrm>
                <a:off x="2496" y="3416"/>
                <a:ext cx="86" cy="51"/>
              </a:xfrm>
              <a:custGeom>
                <a:avLst/>
                <a:gdLst>
                  <a:gd name="T0" fmla="*/ 3 w 12"/>
                  <a:gd name="T1" fmla="*/ 7 h 8"/>
                  <a:gd name="T2" fmla="*/ 3 w 12"/>
                  <a:gd name="T3" fmla="*/ 1 h 8"/>
                  <a:gd name="T4" fmla="*/ 9 w 12"/>
                  <a:gd name="T5" fmla="*/ 8 h 8"/>
                </a:gdLst>
                <a:ahLst/>
                <a:cxnLst>
                  <a:cxn ang="0">
                    <a:pos x="T0" y="T1"/>
                  </a:cxn>
                  <a:cxn ang="0">
                    <a:pos x="T2" y="T3"/>
                  </a:cxn>
                  <a:cxn ang="0">
                    <a:pos x="T4" y="T5"/>
                  </a:cxn>
                </a:cxnLst>
                <a:rect l="0" t="0" r="r" b="b"/>
                <a:pathLst>
                  <a:path w="12" h="8">
                    <a:moveTo>
                      <a:pt x="3" y="7"/>
                    </a:moveTo>
                    <a:cubicBezTo>
                      <a:pt x="3" y="7"/>
                      <a:pt x="0" y="2"/>
                      <a:pt x="3" y="1"/>
                    </a:cubicBezTo>
                    <a:cubicBezTo>
                      <a:pt x="7" y="0"/>
                      <a:pt x="12" y="3"/>
                      <a:pt x="9" y="8"/>
                    </a:cubicBezTo>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4" name="Freeform 177">
                <a:extLst>
                  <a:ext uri="{FF2B5EF4-FFF2-40B4-BE49-F238E27FC236}">
                    <a16:creationId xmlns:a16="http://schemas.microsoft.com/office/drawing/2014/main" id="{4BF57054-90DF-37CF-8DF6-48E7C93B3CCD}"/>
                  </a:ext>
                </a:extLst>
              </p:cNvPr>
              <p:cNvSpPr>
                <a:spLocks noChangeAspect="1"/>
              </p:cNvSpPr>
              <p:nvPr/>
            </p:nvSpPr>
            <p:spPr bwMode="auto">
              <a:xfrm>
                <a:off x="2588" y="3422"/>
                <a:ext cx="54" cy="68"/>
              </a:xfrm>
              <a:custGeom>
                <a:avLst/>
                <a:gdLst>
                  <a:gd name="T0" fmla="*/ 5 w 8"/>
                  <a:gd name="T1" fmla="*/ 0 h 10"/>
                  <a:gd name="T2" fmla="*/ 3 w 8"/>
                  <a:gd name="T3" fmla="*/ 7 h 10"/>
                  <a:gd name="T4" fmla="*/ 5 w 8"/>
                  <a:gd name="T5" fmla="*/ 0 h 10"/>
                </a:gdLst>
                <a:ahLst/>
                <a:cxnLst>
                  <a:cxn ang="0">
                    <a:pos x="T0" y="T1"/>
                  </a:cxn>
                  <a:cxn ang="0">
                    <a:pos x="T2" y="T3"/>
                  </a:cxn>
                  <a:cxn ang="0">
                    <a:pos x="T4" y="T5"/>
                  </a:cxn>
                </a:cxnLst>
                <a:rect l="0" t="0" r="r" b="b"/>
                <a:pathLst>
                  <a:path w="8" h="10">
                    <a:moveTo>
                      <a:pt x="5" y="0"/>
                    </a:moveTo>
                    <a:cubicBezTo>
                      <a:pt x="5" y="0"/>
                      <a:pt x="0" y="4"/>
                      <a:pt x="3" y="7"/>
                    </a:cubicBezTo>
                    <a:cubicBezTo>
                      <a:pt x="6" y="10"/>
                      <a:pt x="8" y="2"/>
                      <a:pt x="5" y="0"/>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5" name="Freeform 178">
                <a:extLst>
                  <a:ext uri="{FF2B5EF4-FFF2-40B4-BE49-F238E27FC236}">
                    <a16:creationId xmlns:a16="http://schemas.microsoft.com/office/drawing/2014/main" id="{8F9894F7-C165-C44F-B27D-B7C13DF3B4B0}"/>
                  </a:ext>
                </a:extLst>
              </p:cNvPr>
              <p:cNvSpPr>
                <a:spLocks noChangeAspect="1"/>
              </p:cNvSpPr>
              <p:nvPr/>
            </p:nvSpPr>
            <p:spPr bwMode="auto">
              <a:xfrm>
                <a:off x="2637" y="3436"/>
                <a:ext cx="51" cy="60"/>
              </a:xfrm>
              <a:custGeom>
                <a:avLst/>
                <a:gdLst>
                  <a:gd name="T0" fmla="*/ 0 w 7"/>
                  <a:gd name="T1" fmla="*/ 7 h 9"/>
                  <a:gd name="T2" fmla="*/ 5 w 7"/>
                  <a:gd name="T3" fmla="*/ 2 h 9"/>
                  <a:gd name="T4" fmla="*/ 5 w 7"/>
                  <a:gd name="T5" fmla="*/ 9 h 9"/>
                </a:gdLst>
                <a:ahLst/>
                <a:cxnLst>
                  <a:cxn ang="0">
                    <a:pos x="T0" y="T1"/>
                  </a:cxn>
                  <a:cxn ang="0">
                    <a:pos x="T2" y="T3"/>
                  </a:cxn>
                  <a:cxn ang="0">
                    <a:pos x="T4" y="T5"/>
                  </a:cxn>
                </a:cxnLst>
                <a:rect l="0" t="0" r="r" b="b"/>
                <a:pathLst>
                  <a:path w="7" h="9">
                    <a:moveTo>
                      <a:pt x="0" y="7"/>
                    </a:moveTo>
                    <a:cubicBezTo>
                      <a:pt x="0" y="7"/>
                      <a:pt x="3" y="0"/>
                      <a:pt x="5" y="2"/>
                    </a:cubicBezTo>
                    <a:cubicBezTo>
                      <a:pt x="7" y="4"/>
                      <a:pt x="5" y="9"/>
                      <a:pt x="5" y="9"/>
                    </a:cubicBezTo>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6" name="Freeform 179">
                <a:extLst>
                  <a:ext uri="{FF2B5EF4-FFF2-40B4-BE49-F238E27FC236}">
                    <a16:creationId xmlns:a16="http://schemas.microsoft.com/office/drawing/2014/main" id="{CB6D4E8F-9553-0D8D-F6B4-B16DCF597531}"/>
                  </a:ext>
                </a:extLst>
              </p:cNvPr>
              <p:cNvSpPr>
                <a:spLocks noChangeAspect="1"/>
              </p:cNvSpPr>
              <p:nvPr/>
            </p:nvSpPr>
            <p:spPr bwMode="auto">
              <a:xfrm>
                <a:off x="2440" y="3405"/>
                <a:ext cx="57" cy="37"/>
              </a:xfrm>
              <a:custGeom>
                <a:avLst/>
                <a:gdLst>
                  <a:gd name="T0" fmla="*/ 4 w 8"/>
                  <a:gd name="T1" fmla="*/ 5 h 5"/>
                  <a:gd name="T2" fmla="*/ 3 w 8"/>
                  <a:gd name="T3" fmla="*/ 1 h 5"/>
                  <a:gd name="T4" fmla="*/ 4 w 8"/>
                  <a:gd name="T5" fmla="*/ 5 h 5"/>
                </a:gdLst>
                <a:ahLst/>
                <a:cxnLst>
                  <a:cxn ang="0">
                    <a:pos x="T0" y="T1"/>
                  </a:cxn>
                  <a:cxn ang="0">
                    <a:pos x="T2" y="T3"/>
                  </a:cxn>
                  <a:cxn ang="0">
                    <a:pos x="T4" y="T5"/>
                  </a:cxn>
                </a:cxnLst>
                <a:rect l="0" t="0" r="r" b="b"/>
                <a:pathLst>
                  <a:path w="8" h="5">
                    <a:moveTo>
                      <a:pt x="4" y="5"/>
                    </a:moveTo>
                    <a:cubicBezTo>
                      <a:pt x="4" y="5"/>
                      <a:pt x="0" y="2"/>
                      <a:pt x="3" y="1"/>
                    </a:cubicBezTo>
                    <a:cubicBezTo>
                      <a:pt x="6" y="0"/>
                      <a:pt x="8" y="4"/>
                      <a:pt x="4"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7" name="Freeform 180">
                <a:extLst>
                  <a:ext uri="{FF2B5EF4-FFF2-40B4-BE49-F238E27FC236}">
                    <a16:creationId xmlns:a16="http://schemas.microsoft.com/office/drawing/2014/main" id="{134307C9-EC24-38A7-EF9F-AAE5898942AC}"/>
                  </a:ext>
                </a:extLst>
              </p:cNvPr>
              <p:cNvSpPr>
                <a:spLocks noChangeAspect="1"/>
              </p:cNvSpPr>
              <p:nvPr/>
            </p:nvSpPr>
            <p:spPr bwMode="auto">
              <a:xfrm>
                <a:off x="2372" y="3320"/>
                <a:ext cx="68" cy="51"/>
              </a:xfrm>
              <a:custGeom>
                <a:avLst/>
                <a:gdLst>
                  <a:gd name="T0" fmla="*/ 6 w 10"/>
                  <a:gd name="T1" fmla="*/ 7 h 7"/>
                  <a:gd name="T2" fmla="*/ 2 w 10"/>
                  <a:gd name="T3" fmla="*/ 2 h 7"/>
                  <a:gd name="T4" fmla="*/ 6 w 10"/>
                  <a:gd name="T5" fmla="*/ 7 h 7"/>
                </a:gdLst>
                <a:ahLst/>
                <a:cxnLst>
                  <a:cxn ang="0">
                    <a:pos x="T0" y="T1"/>
                  </a:cxn>
                  <a:cxn ang="0">
                    <a:pos x="T2" y="T3"/>
                  </a:cxn>
                  <a:cxn ang="0">
                    <a:pos x="T4" y="T5"/>
                  </a:cxn>
                </a:cxnLst>
                <a:rect l="0" t="0" r="r" b="b"/>
                <a:pathLst>
                  <a:path w="10" h="7">
                    <a:moveTo>
                      <a:pt x="6" y="7"/>
                    </a:moveTo>
                    <a:cubicBezTo>
                      <a:pt x="6" y="7"/>
                      <a:pt x="0" y="5"/>
                      <a:pt x="2" y="2"/>
                    </a:cubicBezTo>
                    <a:cubicBezTo>
                      <a:pt x="4" y="0"/>
                      <a:pt x="10" y="7"/>
                      <a:pt x="6"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8" name="Freeform 181">
                <a:extLst>
                  <a:ext uri="{FF2B5EF4-FFF2-40B4-BE49-F238E27FC236}">
                    <a16:creationId xmlns:a16="http://schemas.microsoft.com/office/drawing/2014/main" id="{7F44FEE6-AF5F-F382-A8B1-299D78E34C71}"/>
                  </a:ext>
                </a:extLst>
              </p:cNvPr>
              <p:cNvSpPr>
                <a:spLocks noChangeAspect="1"/>
              </p:cNvSpPr>
              <p:nvPr/>
            </p:nvSpPr>
            <p:spPr bwMode="auto">
              <a:xfrm>
                <a:off x="2518" y="3314"/>
                <a:ext cx="70" cy="63"/>
              </a:xfrm>
              <a:custGeom>
                <a:avLst/>
                <a:gdLst>
                  <a:gd name="T0" fmla="*/ 5 w 10"/>
                  <a:gd name="T1" fmla="*/ 6 h 9"/>
                  <a:gd name="T2" fmla="*/ 2 w 10"/>
                  <a:gd name="T3" fmla="*/ 2 h 9"/>
                  <a:gd name="T4" fmla="*/ 10 w 10"/>
                  <a:gd name="T5" fmla="*/ 5 h 9"/>
                  <a:gd name="T6" fmla="*/ 5 w 10"/>
                  <a:gd name="T7" fmla="*/ 6 h 9"/>
                </a:gdLst>
                <a:ahLst/>
                <a:cxnLst>
                  <a:cxn ang="0">
                    <a:pos x="T0" y="T1"/>
                  </a:cxn>
                  <a:cxn ang="0">
                    <a:pos x="T2" y="T3"/>
                  </a:cxn>
                  <a:cxn ang="0">
                    <a:pos x="T4" y="T5"/>
                  </a:cxn>
                  <a:cxn ang="0">
                    <a:pos x="T6" y="T7"/>
                  </a:cxn>
                </a:cxnLst>
                <a:rect l="0" t="0" r="r" b="b"/>
                <a:pathLst>
                  <a:path w="10" h="9">
                    <a:moveTo>
                      <a:pt x="5" y="6"/>
                    </a:moveTo>
                    <a:cubicBezTo>
                      <a:pt x="5" y="6"/>
                      <a:pt x="0" y="5"/>
                      <a:pt x="2" y="2"/>
                    </a:cubicBezTo>
                    <a:cubicBezTo>
                      <a:pt x="4" y="0"/>
                      <a:pt x="10" y="0"/>
                      <a:pt x="10" y="5"/>
                    </a:cubicBezTo>
                    <a:cubicBezTo>
                      <a:pt x="9" y="9"/>
                      <a:pt x="5" y="6"/>
                      <a:pt x="5"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59" name="Freeform 182">
                <a:extLst>
                  <a:ext uri="{FF2B5EF4-FFF2-40B4-BE49-F238E27FC236}">
                    <a16:creationId xmlns:a16="http://schemas.microsoft.com/office/drawing/2014/main" id="{4CEE949E-4852-9ADF-0023-052DC4844EB0}"/>
                  </a:ext>
                </a:extLst>
              </p:cNvPr>
              <p:cNvSpPr>
                <a:spLocks noChangeAspect="1"/>
              </p:cNvSpPr>
              <p:nvPr/>
            </p:nvSpPr>
            <p:spPr bwMode="auto">
              <a:xfrm>
                <a:off x="2540" y="3371"/>
                <a:ext cx="62" cy="51"/>
              </a:xfrm>
              <a:custGeom>
                <a:avLst/>
                <a:gdLst>
                  <a:gd name="T0" fmla="*/ 4 w 9"/>
                  <a:gd name="T1" fmla="*/ 7 h 7"/>
                  <a:gd name="T2" fmla="*/ 2 w 9"/>
                  <a:gd name="T3" fmla="*/ 2 h 7"/>
                  <a:gd name="T4" fmla="*/ 4 w 9"/>
                  <a:gd name="T5" fmla="*/ 7 h 7"/>
                </a:gdLst>
                <a:ahLst/>
                <a:cxnLst>
                  <a:cxn ang="0">
                    <a:pos x="T0" y="T1"/>
                  </a:cxn>
                  <a:cxn ang="0">
                    <a:pos x="T2" y="T3"/>
                  </a:cxn>
                  <a:cxn ang="0">
                    <a:pos x="T4" y="T5"/>
                  </a:cxn>
                </a:cxnLst>
                <a:rect l="0" t="0" r="r" b="b"/>
                <a:pathLst>
                  <a:path w="9" h="7">
                    <a:moveTo>
                      <a:pt x="4" y="7"/>
                    </a:moveTo>
                    <a:cubicBezTo>
                      <a:pt x="4" y="7"/>
                      <a:pt x="0" y="4"/>
                      <a:pt x="2" y="2"/>
                    </a:cubicBezTo>
                    <a:cubicBezTo>
                      <a:pt x="5" y="0"/>
                      <a:pt x="9" y="3"/>
                      <a:pt x="4"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0" name="Freeform 183">
                <a:extLst>
                  <a:ext uri="{FF2B5EF4-FFF2-40B4-BE49-F238E27FC236}">
                    <a16:creationId xmlns:a16="http://schemas.microsoft.com/office/drawing/2014/main" id="{5BF0DC07-93EA-F24F-205F-0A0FD36A925B}"/>
                  </a:ext>
                </a:extLst>
              </p:cNvPr>
              <p:cNvSpPr>
                <a:spLocks noChangeAspect="1"/>
              </p:cNvSpPr>
              <p:nvPr/>
            </p:nvSpPr>
            <p:spPr bwMode="auto">
              <a:xfrm>
                <a:off x="2610" y="3351"/>
                <a:ext cx="41" cy="34"/>
              </a:xfrm>
              <a:custGeom>
                <a:avLst/>
                <a:gdLst>
                  <a:gd name="T0" fmla="*/ 2 w 6"/>
                  <a:gd name="T1" fmla="*/ 5 h 5"/>
                  <a:gd name="T2" fmla="*/ 0 w 6"/>
                  <a:gd name="T3" fmla="*/ 2 h 5"/>
                  <a:gd name="T4" fmla="*/ 2 w 6"/>
                  <a:gd name="T5" fmla="*/ 5 h 5"/>
                </a:gdLst>
                <a:ahLst/>
                <a:cxnLst>
                  <a:cxn ang="0">
                    <a:pos x="T0" y="T1"/>
                  </a:cxn>
                  <a:cxn ang="0">
                    <a:pos x="T2" y="T3"/>
                  </a:cxn>
                  <a:cxn ang="0">
                    <a:pos x="T4" y="T5"/>
                  </a:cxn>
                </a:cxnLst>
                <a:rect l="0" t="0" r="r" b="b"/>
                <a:pathLst>
                  <a:path w="6" h="5">
                    <a:moveTo>
                      <a:pt x="2" y="5"/>
                    </a:moveTo>
                    <a:cubicBezTo>
                      <a:pt x="2" y="5"/>
                      <a:pt x="0" y="5"/>
                      <a:pt x="0" y="2"/>
                    </a:cubicBezTo>
                    <a:cubicBezTo>
                      <a:pt x="0" y="0"/>
                      <a:pt x="6" y="1"/>
                      <a:pt x="2"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1" name="Freeform 184">
                <a:extLst>
                  <a:ext uri="{FF2B5EF4-FFF2-40B4-BE49-F238E27FC236}">
                    <a16:creationId xmlns:a16="http://schemas.microsoft.com/office/drawing/2014/main" id="{2925162E-51DC-585D-D99F-9313CC7CB198}"/>
                  </a:ext>
                </a:extLst>
              </p:cNvPr>
              <p:cNvSpPr>
                <a:spLocks noChangeAspect="1"/>
              </p:cNvSpPr>
              <p:nvPr/>
            </p:nvSpPr>
            <p:spPr bwMode="auto">
              <a:xfrm>
                <a:off x="2642" y="3391"/>
                <a:ext cx="43" cy="23"/>
              </a:xfrm>
              <a:custGeom>
                <a:avLst/>
                <a:gdLst>
                  <a:gd name="T0" fmla="*/ 3 w 6"/>
                  <a:gd name="T1" fmla="*/ 3 h 3"/>
                  <a:gd name="T2" fmla="*/ 3 w 6"/>
                  <a:gd name="T3" fmla="*/ 1 h 3"/>
                  <a:gd name="T4" fmla="*/ 3 w 6"/>
                  <a:gd name="T5" fmla="*/ 3 h 3"/>
                </a:gdLst>
                <a:ahLst/>
                <a:cxnLst>
                  <a:cxn ang="0">
                    <a:pos x="T0" y="T1"/>
                  </a:cxn>
                  <a:cxn ang="0">
                    <a:pos x="T2" y="T3"/>
                  </a:cxn>
                  <a:cxn ang="0">
                    <a:pos x="T4" y="T5"/>
                  </a:cxn>
                </a:cxnLst>
                <a:rect l="0" t="0" r="r" b="b"/>
                <a:pathLst>
                  <a:path w="6" h="3">
                    <a:moveTo>
                      <a:pt x="3" y="3"/>
                    </a:moveTo>
                    <a:cubicBezTo>
                      <a:pt x="3" y="3"/>
                      <a:pt x="0" y="1"/>
                      <a:pt x="3" y="1"/>
                    </a:cubicBezTo>
                    <a:cubicBezTo>
                      <a:pt x="6" y="0"/>
                      <a:pt x="6" y="2"/>
                      <a:pt x="3"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2" name="Freeform 185">
                <a:extLst>
                  <a:ext uri="{FF2B5EF4-FFF2-40B4-BE49-F238E27FC236}">
                    <a16:creationId xmlns:a16="http://schemas.microsoft.com/office/drawing/2014/main" id="{AD8FA80E-D360-F794-3ABB-B2C1C2BD0BBE}"/>
                  </a:ext>
                </a:extLst>
              </p:cNvPr>
              <p:cNvSpPr>
                <a:spLocks noChangeAspect="1"/>
              </p:cNvSpPr>
              <p:nvPr/>
            </p:nvSpPr>
            <p:spPr bwMode="auto">
              <a:xfrm>
                <a:off x="2469" y="3356"/>
                <a:ext cx="70" cy="48"/>
              </a:xfrm>
              <a:custGeom>
                <a:avLst/>
                <a:gdLst>
                  <a:gd name="T0" fmla="*/ 5 w 10"/>
                  <a:gd name="T1" fmla="*/ 7 h 7"/>
                  <a:gd name="T2" fmla="*/ 5 w 10"/>
                  <a:gd name="T3" fmla="*/ 1 h 7"/>
                  <a:gd name="T4" fmla="*/ 5 w 10"/>
                  <a:gd name="T5" fmla="*/ 7 h 7"/>
                </a:gdLst>
                <a:ahLst/>
                <a:cxnLst>
                  <a:cxn ang="0">
                    <a:pos x="T0" y="T1"/>
                  </a:cxn>
                  <a:cxn ang="0">
                    <a:pos x="T2" y="T3"/>
                  </a:cxn>
                  <a:cxn ang="0">
                    <a:pos x="T4" y="T5"/>
                  </a:cxn>
                </a:cxnLst>
                <a:rect l="0" t="0" r="r" b="b"/>
                <a:pathLst>
                  <a:path w="10" h="7">
                    <a:moveTo>
                      <a:pt x="5" y="7"/>
                    </a:moveTo>
                    <a:cubicBezTo>
                      <a:pt x="5" y="7"/>
                      <a:pt x="0" y="2"/>
                      <a:pt x="5" y="1"/>
                    </a:cubicBezTo>
                    <a:cubicBezTo>
                      <a:pt x="9" y="0"/>
                      <a:pt x="10" y="7"/>
                      <a:pt x="5"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3" name="Freeform 186">
                <a:extLst>
                  <a:ext uri="{FF2B5EF4-FFF2-40B4-BE49-F238E27FC236}">
                    <a16:creationId xmlns:a16="http://schemas.microsoft.com/office/drawing/2014/main" id="{2DB66776-D78D-FCA7-57E8-ACDD7692DB58}"/>
                  </a:ext>
                </a:extLst>
              </p:cNvPr>
              <p:cNvSpPr>
                <a:spLocks noChangeAspect="1"/>
              </p:cNvSpPr>
              <p:nvPr/>
            </p:nvSpPr>
            <p:spPr bwMode="auto">
              <a:xfrm>
                <a:off x="2469" y="3308"/>
                <a:ext cx="41" cy="68"/>
              </a:xfrm>
              <a:custGeom>
                <a:avLst/>
                <a:gdLst>
                  <a:gd name="T0" fmla="*/ 0 w 6"/>
                  <a:gd name="T1" fmla="*/ 6 h 10"/>
                  <a:gd name="T2" fmla="*/ 3 w 6"/>
                  <a:gd name="T3" fmla="*/ 0 h 10"/>
                  <a:gd name="T4" fmla="*/ 0 w 6"/>
                  <a:gd name="T5" fmla="*/ 6 h 10"/>
                </a:gdLst>
                <a:ahLst/>
                <a:cxnLst>
                  <a:cxn ang="0">
                    <a:pos x="T0" y="T1"/>
                  </a:cxn>
                  <a:cxn ang="0">
                    <a:pos x="T2" y="T3"/>
                  </a:cxn>
                  <a:cxn ang="0">
                    <a:pos x="T4" y="T5"/>
                  </a:cxn>
                </a:cxnLst>
                <a:rect l="0" t="0" r="r" b="b"/>
                <a:pathLst>
                  <a:path w="6" h="10">
                    <a:moveTo>
                      <a:pt x="0" y="6"/>
                    </a:moveTo>
                    <a:cubicBezTo>
                      <a:pt x="0" y="6"/>
                      <a:pt x="0" y="0"/>
                      <a:pt x="3" y="0"/>
                    </a:cubicBezTo>
                    <a:cubicBezTo>
                      <a:pt x="6" y="1"/>
                      <a:pt x="2" y="10"/>
                      <a:pt x="0"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4" name="Freeform 187">
                <a:extLst>
                  <a:ext uri="{FF2B5EF4-FFF2-40B4-BE49-F238E27FC236}">
                    <a16:creationId xmlns:a16="http://schemas.microsoft.com/office/drawing/2014/main" id="{A50E6A01-52C9-9EA1-68D5-1B7ED0AB719F}"/>
                  </a:ext>
                </a:extLst>
              </p:cNvPr>
              <p:cNvSpPr>
                <a:spLocks noChangeAspect="1"/>
              </p:cNvSpPr>
              <p:nvPr/>
            </p:nvSpPr>
            <p:spPr bwMode="auto">
              <a:xfrm>
                <a:off x="2413" y="3371"/>
                <a:ext cx="57" cy="57"/>
              </a:xfrm>
              <a:custGeom>
                <a:avLst/>
                <a:gdLst>
                  <a:gd name="T0" fmla="*/ 2 w 8"/>
                  <a:gd name="T1" fmla="*/ 5 h 8"/>
                  <a:gd name="T2" fmla="*/ 4 w 8"/>
                  <a:gd name="T3" fmla="*/ 0 h 8"/>
                  <a:gd name="T4" fmla="*/ 2 w 8"/>
                  <a:gd name="T5" fmla="*/ 5 h 8"/>
                </a:gdLst>
                <a:ahLst/>
                <a:cxnLst>
                  <a:cxn ang="0">
                    <a:pos x="T0" y="T1"/>
                  </a:cxn>
                  <a:cxn ang="0">
                    <a:pos x="T2" y="T3"/>
                  </a:cxn>
                  <a:cxn ang="0">
                    <a:pos x="T4" y="T5"/>
                  </a:cxn>
                </a:cxnLst>
                <a:rect l="0" t="0" r="r" b="b"/>
                <a:pathLst>
                  <a:path w="8" h="8">
                    <a:moveTo>
                      <a:pt x="2" y="5"/>
                    </a:moveTo>
                    <a:cubicBezTo>
                      <a:pt x="2" y="5"/>
                      <a:pt x="0" y="0"/>
                      <a:pt x="4" y="0"/>
                    </a:cubicBezTo>
                    <a:cubicBezTo>
                      <a:pt x="8" y="0"/>
                      <a:pt x="6" y="8"/>
                      <a:pt x="2"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5" name="Freeform 188">
                <a:extLst>
                  <a:ext uri="{FF2B5EF4-FFF2-40B4-BE49-F238E27FC236}">
                    <a16:creationId xmlns:a16="http://schemas.microsoft.com/office/drawing/2014/main" id="{0E6B28B7-54AE-1CDA-854D-4826C529AD51}"/>
                  </a:ext>
                </a:extLst>
              </p:cNvPr>
              <p:cNvSpPr>
                <a:spLocks noChangeAspect="1"/>
              </p:cNvSpPr>
              <p:nvPr/>
            </p:nvSpPr>
            <p:spPr bwMode="auto">
              <a:xfrm>
                <a:off x="2434" y="3078"/>
                <a:ext cx="76" cy="48"/>
              </a:xfrm>
              <a:custGeom>
                <a:avLst/>
                <a:gdLst>
                  <a:gd name="T0" fmla="*/ 6 w 11"/>
                  <a:gd name="T1" fmla="*/ 7 h 7"/>
                  <a:gd name="T2" fmla="*/ 8 w 11"/>
                  <a:gd name="T3" fmla="*/ 4 h 7"/>
                  <a:gd name="T4" fmla="*/ 7 w 11"/>
                  <a:gd name="T5" fmla="*/ 0 h 7"/>
                  <a:gd name="T6" fmla="*/ 6 w 11"/>
                  <a:gd name="T7" fmla="*/ 7 h 7"/>
                </a:gdLst>
                <a:ahLst/>
                <a:cxnLst>
                  <a:cxn ang="0">
                    <a:pos x="T0" y="T1"/>
                  </a:cxn>
                  <a:cxn ang="0">
                    <a:pos x="T2" y="T3"/>
                  </a:cxn>
                  <a:cxn ang="0">
                    <a:pos x="T4" y="T5"/>
                  </a:cxn>
                  <a:cxn ang="0">
                    <a:pos x="T6" y="T7"/>
                  </a:cxn>
                </a:cxnLst>
                <a:rect l="0" t="0" r="r" b="b"/>
                <a:pathLst>
                  <a:path w="11" h="7">
                    <a:moveTo>
                      <a:pt x="6" y="7"/>
                    </a:moveTo>
                    <a:cubicBezTo>
                      <a:pt x="6" y="7"/>
                      <a:pt x="7" y="5"/>
                      <a:pt x="8" y="4"/>
                    </a:cubicBezTo>
                    <a:cubicBezTo>
                      <a:pt x="9" y="4"/>
                      <a:pt x="11" y="0"/>
                      <a:pt x="7" y="0"/>
                    </a:cubicBezTo>
                    <a:cubicBezTo>
                      <a:pt x="3" y="0"/>
                      <a:pt x="0" y="5"/>
                      <a:pt x="6"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6" name="Freeform 189">
                <a:extLst>
                  <a:ext uri="{FF2B5EF4-FFF2-40B4-BE49-F238E27FC236}">
                    <a16:creationId xmlns:a16="http://schemas.microsoft.com/office/drawing/2014/main" id="{0D223833-DEA7-123B-0E4F-72B71F4785BE}"/>
                  </a:ext>
                </a:extLst>
              </p:cNvPr>
              <p:cNvSpPr>
                <a:spLocks noChangeAspect="1"/>
              </p:cNvSpPr>
              <p:nvPr/>
            </p:nvSpPr>
            <p:spPr bwMode="auto">
              <a:xfrm>
                <a:off x="2510" y="3058"/>
                <a:ext cx="73" cy="40"/>
              </a:xfrm>
              <a:custGeom>
                <a:avLst/>
                <a:gdLst>
                  <a:gd name="T0" fmla="*/ 4 w 10"/>
                  <a:gd name="T1" fmla="*/ 6 h 6"/>
                  <a:gd name="T2" fmla="*/ 2 w 10"/>
                  <a:gd name="T3" fmla="*/ 2 h 6"/>
                  <a:gd name="T4" fmla="*/ 4 w 10"/>
                  <a:gd name="T5" fmla="*/ 6 h 6"/>
                </a:gdLst>
                <a:ahLst/>
                <a:cxnLst>
                  <a:cxn ang="0">
                    <a:pos x="T0" y="T1"/>
                  </a:cxn>
                  <a:cxn ang="0">
                    <a:pos x="T2" y="T3"/>
                  </a:cxn>
                  <a:cxn ang="0">
                    <a:pos x="T4" y="T5"/>
                  </a:cxn>
                </a:cxnLst>
                <a:rect l="0" t="0" r="r" b="b"/>
                <a:pathLst>
                  <a:path w="10" h="6">
                    <a:moveTo>
                      <a:pt x="4" y="6"/>
                    </a:moveTo>
                    <a:cubicBezTo>
                      <a:pt x="4" y="6"/>
                      <a:pt x="0" y="4"/>
                      <a:pt x="2" y="2"/>
                    </a:cubicBezTo>
                    <a:cubicBezTo>
                      <a:pt x="3" y="0"/>
                      <a:pt x="10" y="5"/>
                      <a:pt x="4"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7" name="Freeform 190">
                <a:extLst>
                  <a:ext uri="{FF2B5EF4-FFF2-40B4-BE49-F238E27FC236}">
                    <a16:creationId xmlns:a16="http://schemas.microsoft.com/office/drawing/2014/main" id="{3B2D075C-AD3E-3033-C3E4-74CFB35B42B8}"/>
                  </a:ext>
                </a:extLst>
              </p:cNvPr>
              <p:cNvSpPr>
                <a:spLocks noChangeAspect="1"/>
              </p:cNvSpPr>
              <p:nvPr/>
            </p:nvSpPr>
            <p:spPr bwMode="auto">
              <a:xfrm>
                <a:off x="2567" y="3038"/>
                <a:ext cx="62" cy="77"/>
              </a:xfrm>
              <a:custGeom>
                <a:avLst/>
                <a:gdLst>
                  <a:gd name="T0" fmla="*/ 6 w 9"/>
                  <a:gd name="T1" fmla="*/ 11 h 11"/>
                  <a:gd name="T2" fmla="*/ 2 w 9"/>
                  <a:gd name="T3" fmla="*/ 6 h 11"/>
                  <a:gd name="T4" fmla="*/ 6 w 9"/>
                  <a:gd name="T5" fmla="*/ 11 h 11"/>
                </a:gdLst>
                <a:ahLst/>
                <a:cxnLst>
                  <a:cxn ang="0">
                    <a:pos x="T0" y="T1"/>
                  </a:cxn>
                  <a:cxn ang="0">
                    <a:pos x="T2" y="T3"/>
                  </a:cxn>
                  <a:cxn ang="0">
                    <a:pos x="T4" y="T5"/>
                  </a:cxn>
                </a:cxnLst>
                <a:rect l="0" t="0" r="r" b="b"/>
                <a:pathLst>
                  <a:path w="9" h="11">
                    <a:moveTo>
                      <a:pt x="6" y="11"/>
                    </a:moveTo>
                    <a:cubicBezTo>
                      <a:pt x="6" y="11"/>
                      <a:pt x="0" y="11"/>
                      <a:pt x="2" y="6"/>
                    </a:cubicBezTo>
                    <a:cubicBezTo>
                      <a:pt x="4" y="0"/>
                      <a:pt x="9" y="9"/>
                      <a:pt x="6" y="11"/>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8" name="Freeform 191">
                <a:extLst>
                  <a:ext uri="{FF2B5EF4-FFF2-40B4-BE49-F238E27FC236}">
                    <a16:creationId xmlns:a16="http://schemas.microsoft.com/office/drawing/2014/main" id="{D9046A7C-6824-7118-FB96-9CFACA9C4BCB}"/>
                  </a:ext>
                </a:extLst>
              </p:cNvPr>
              <p:cNvSpPr>
                <a:spLocks noChangeAspect="1"/>
              </p:cNvSpPr>
              <p:nvPr/>
            </p:nvSpPr>
            <p:spPr bwMode="auto">
              <a:xfrm>
                <a:off x="2629" y="3044"/>
                <a:ext cx="57" cy="82"/>
              </a:xfrm>
              <a:custGeom>
                <a:avLst/>
                <a:gdLst>
                  <a:gd name="T0" fmla="*/ 3 w 8"/>
                  <a:gd name="T1" fmla="*/ 12 h 12"/>
                  <a:gd name="T2" fmla="*/ 2 w 8"/>
                  <a:gd name="T3" fmla="*/ 4 h 12"/>
                  <a:gd name="T4" fmla="*/ 8 w 8"/>
                  <a:gd name="T5" fmla="*/ 5 h 12"/>
                  <a:gd name="T6" fmla="*/ 6 w 8"/>
                  <a:gd name="T7" fmla="*/ 10 h 12"/>
                  <a:gd name="T8" fmla="*/ 3 w 8"/>
                  <a:gd name="T9" fmla="*/ 12 h 12"/>
                </a:gdLst>
                <a:ahLst/>
                <a:cxnLst>
                  <a:cxn ang="0">
                    <a:pos x="T0" y="T1"/>
                  </a:cxn>
                  <a:cxn ang="0">
                    <a:pos x="T2" y="T3"/>
                  </a:cxn>
                  <a:cxn ang="0">
                    <a:pos x="T4" y="T5"/>
                  </a:cxn>
                  <a:cxn ang="0">
                    <a:pos x="T6" y="T7"/>
                  </a:cxn>
                  <a:cxn ang="0">
                    <a:pos x="T8" y="T9"/>
                  </a:cxn>
                </a:cxnLst>
                <a:rect l="0" t="0" r="r" b="b"/>
                <a:pathLst>
                  <a:path w="8" h="12">
                    <a:moveTo>
                      <a:pt x="3" y="12"/>
                    </a:moveTo>
                    <a:cubicBezTo>
                      <a:pt x="3" y="12"/>
                      <a:pt x="0" y="8"/>
                      <a:pt x="2" y="4"/>
                    </a:cubicBezTo>
                    <a:cubicBezTo>
                      <a:pt x="4" y="0"/>
                      <a:pt x="8" y="1"/>
                      <a:pt x="8" y="5"/>
                    </a:cubicBezTo>
                    <a:cubicBezTo>
                      <a:pt x="7" y="8"/>
                      <a:pt x="4" y="8"/>
                      <a:pt x="6" y="10"/>
                    </a:cubicBezTo>
                    <a:cubicBezTo>
                      <a:pt x="7" y="12"/>
                      <a:pt x="3" y="12"/>
                      <a:pt x="3" y="12"/>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69" name="Freeform 192">
                <a:extLst>
                  <a:ext uri="{FF2B5EF4-FFF2-40B4-BE49-F238E27FC236}">
                    <a16:creationId xmlns:a16="http://schemas.microsoft.com/office/drawing/2014/main" id="{E2E71CA1-D62D-03F6-A4FA-992BB7D06D4D}"/>
                  </a:ext>
                </a:extLst>
              </p:cNvPr>
              <p:cNvSpPr>
                <a:spLocks noChangeAspect="1"/>
              </p:cNvSpPr>
              <p:nvPr/>
            </p:nvSpPr>
            <p:spPr bwMode="auto">
              <a:xfrm>
                <a:off x="2572" y="3001"/>
                <a:ext cx="86" cy="57"/>
              </a:xfrm>
              <a:custGeom>
                <a:avLst/>
                <a:gdLst>
                  <a:gd name="T0" fmla="*/ 7 w 12"/>
                  <a:gd name="T1" fmla="*/ 8 h 8"/>
                  <a:gd name="T2" fmla="*/ 2 w 12"/>
                  <a:gd name="T3" fmla="*/ 4 h 8"/>
                  <a:gd name="T4" fmla="*/ 7 w 12"/>
                  <a:gd name="T5" fmla="*/ 8 h 8"/>
                </a:gdLst>
                <a:ahLst/>
                <a:cxnLst>
                  <a:cxn ang="0">
                    <a:pos x="T0" y="T1"/>
                  </a:cxn>
                  <a:cxn ang="0">
                    <a:pos x="T2" y="T3"/>
                  </a:cxn>
                  <a:cxn ang="0">
                    <a:pos x="T4" y="T5"/>
                  </a:cxn>
                </a:cxnLst>
                <a:rect l="0" t="0" r="r" b="b"/>
                <a:pathLst>
                  <a:path w="12" h="8">
                    <a:moveTo>
                      <a:pt x="7" y="8"/>
                    </a:moveTo>
                    <a:cubicBezTo>
                      <a:pt x="7" y="8"/>
                      <a:pt x="0" y="7"/>
                      <a:pt x="2" y="4"/>
                    </a:cubicBezTo>
                    <a:cubicBezTo>
                      <a:pt x="4" y="0"/>
                      <a:pt x="12" y="4"/>
                      <a:pt x="7"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0" name="Freeform 193">
                <a:extLst>
                  <a:ext uri="{FF2B5EF4-FFF2-40B4-BE49-F238E27FC236}">
                    <a16:creationId xmlns:a16="http://schemas.microsoft.com/office/drawing/2014/main" id="{4DF4CB3A-3621-6157-1613-9621413F6540}"/>
                  </a:ext>
                </a:extLst>
              </p:cNvPr>
              <p:cNvSpPr>
                <a:spLocks noChangeAspect="1"/>
              </p:cNvSpPr>
              <p:nvPr/>
            </p:nvSpPr>
            <p:spPr bwMode="auto">
              <a:xfrm>
                <a:off x="2650" y="2993"/>
                <a:ext cx="49" cy="34"/>
              </a:xfrm>
              <a:custGeom>
                <a:avLst/>
                <a:gdLst>
                  <a:gd name="T0" fmla="*/ 2 w 7"/>
                  <a:gd name="T1" fmla="*/ 5 h 5"/>
                  <a:gd name="T2" fmla="*/ 4 w 7"/>
                  <a:gd name="T3" fmla="*/ 0 h 5"/>
                  <a:gd name="T4" fmla="*/ 2 w 7"/>
                  <a:gd name="T5" fmla="*/ 5 h 5"/>
                </a:gdLst>
                <a:ahLst/>
                <a:cxnLst>
                  <a:cxn ang="0">
                    <a:pos x="T0" y="T1"/>
                  </a:cxn>
                  <a:cxn ang="0">
                    <a:pos x="T2" y="T3"/>
                  </a:cxn>
                  <a:cxn ang="0">
                    <a:pos x="T4" y="T5"/>
                  </a:cxn>
                </a:cxnLst>
                <a:rect l="0" t="0" r="r" b="b"/>
                <a:pathLst>
                  <a:path w="7" h="5">
                    <a:moveTo>
                      <a:pt x="2" y="5"/>
                    </a:moveTo>
                    <a:cubicBezTo>
                      <a:pt x="2" y="5"/>
                      <a:pt x="0" y="0"/>
                      <a:pt x="4" y="0"/>
                    </a:cubicBezTo>
                    <a:cubicBezTo>
                      <a:pt x="7" y="0"/>
                      <a:pt x="5" y="5"/>
                      <a:pt x="2"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1" name="Freeform 194">
                <a:extLst>
                  <a:ext uri="{FF2B5EF4-FFF2-40B4-BE49-F238E27FC236}">
                    <a16:creationId xmlns:a16="http://schemas.microsoft.com/office/drawing/2014/main" id="{D4568E33-F7CC-600F-4503-94DB6F00017A}"/>
                  </a:ext>
                </a:extLst>
              </p:cNvPr>
              <p:cNvSpPr>
                <a:spLocks noChangeAspect="1"/>
              </p:cNvSpPr>
              <p:nvPr/>
            </p:nvSpPr>
            <p:spPr bwMode="auto">
              <a:xfrm>
                <a:off x="2602" y="2939"/>
                <a:ext cx="78" cy="88"/>
              </a:xfrm>
              <a:custGeom>
                <a:avLst/>
                <a:gdLst>
                  <a:gd name="T0" fmla="*/ 0 w 11"/>
                  <a:gd name="T1" fmla="*/ 5 h 13"/>
                  <a:gd name="T2" fmla="*/ 7 w 11"/>
                  <a:gd name="T3" fmla="*/ 1 h 13"/>
                  <a:gd name="T4" fmla="*/ 0 w 11"/>
                  <a:gd name="T5" fmla="*/ 5 h 13"/>
                </a:gdLst>
                <a:ahLst/>
                <a:cxnLst>
                  <a:cxn ang="0">
                    <a:pos x="T0" y="T1"/>
                  </a:cxn>
                  <a:cxn ang="0">
                    <a:pos x="T2" y="T3"/>
                  </a:cxn>
                  <a:cxn ang="0">
                    <a:pos x="T4" y="T5"/>
                  </a:cxn>
                </a:cxnLst>
                <a:rect l="0" t="0" r="r" b="b"/>
                <a:pathLst>
                  <a:path w="11" h="13">
                    <a:moveTo>
                      <a:pt x="0" y="5"/>
                    </a:moveTo>
                    <a:cubicBezTo>
                      <a:pt x="0" y="5"/>
                      <a:pt x="4" y="0"/>
                      <a:pt x="7" y="1"/>
                    </a:cubicBezTo>
                    <a:cubicBezTo>
                      <a:pt x="11" y="2"/>
                      <a:pt x="4" y="13"/>
                      <a:pt x="0"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2" name="Freeform 195">
                <a:extLst>
                  <a:ext uri="{FF2B5EF4-FFF2-40B4-BE49-F238E27FC236}">
                    <a16:creationId xmlns:a16="http://schemas.microsoft.com/office/drawing/2014/main" id="{82B04382-59BA-1589-1FBC-D5530C99BF31}"/>
                  </a:ext>
                </a:extLst>
              </p:cNvPr>
              <p:cNvSpPr>
                <a:spLocks noChangeAspect="1"/>
              </p:cNvSpPr>
              <p:nvPr/>
            </p:nvSpPr>
            <p:spPr bwMode="auto">
              <a:xfrm>
                <a:off x="2553" y="2973"/>
                <a:ext cx="41" cy="20"/>
              </a:xfrm>
              <a:custGeom>
                <a:avLst/>
                <a:gdLst>
                  <a:gd name="T0" fmla="*/ 3 w 6"/>
                  <a:gd name="T1" fmla="*/ 3 h 3"/>
                  <a:gd name="T2" fmla="*/ 3 w 6"/>
                  <a:gd name="T3" fmla="*/ 0 h 3"/>
                  <a:gd name="T4" fmla="*/ 3 w 6"/>
                  <a:gd name="T5" fmla="*/ 3 h 3"/>
                </a:gdLst>
                <a:ahLst/>
                <a:cxnLst>
                  <a:cxn ang="0">
                    <a:pos x="T0" y="T1"/>
                  </a:cxn>
                  <a:cxn ang="0">
                    <a:pos x="T2" y="T3"/>
                  </a:cxn>
                  <a:cxn ang="0">
                    <a:pos x="T4" y="T5"/>
                  </a:cxn>
                </a:cxnLst>
                <a:rect l="0" t="0" r="r" b="b"/>
                <a:pathLst>
                  <a:path w="6" h="3">
                    <a:moveTo>
                      <a:pt x="3" y="3"/>
                    </a:moveTo>
                    <a:cubicBezTo>
                      <a:pt x="3" y="3"/>
                      <a:pt x="0" y="1"/>
                      <a:pt x="3" y="0"/>
                    </a:cubicBezTo>
                    <a:cubicBezTo>
                      <a:pt x="6" y="0"/>
                      <a:pt x="6" y="3"/>
                      <a:pt x="3"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3" name="Freeform 196">
                <a:extLst>
                  <a:ext uri="{FF2B5EF4-FFF2-40B4-BE49-F238E27FC236}">
                    <a16:creationId xmlns:a16="http://schemas.microsoft.com/office/drawing/2014/main" id="{E770C7EA-BB32-F3A5-B9B8-440DC93FC78E}"/>
                  </a:ext>
                </a:extLst>
              </p:cNvPr>
              <p:cNvSpPr>
                <a:spLocks noChangeAspect="1"/>
              </p:cNvSpPr>
              <p:nvPr/>
            </p:nvSpPr>
            <p:spPr bwMode="auto">
              <a:xfrm>
                <a:off x="2548" y="2896"/>
                <a:ext cx="81" cy="48"/>
              </a:xfrm>
              <a:custGeom>
                <a:avLst/>
                <a:gdLst>
                  <a:gd name="T0" fmla="*/ 7 w 12"/>
                  <a:gd name="T1" fmla="*/ 7 h 7"/>
                  <a:gd name="T2" fmla="*/ 2 w 12"/>
                  <a:gd name="T3" fmla="*/ 4 h 7"/>
                  <a:gd name="T4" fmla="*/ 7 w 12"/>
                  <a:gd name="T5" fmla="*/ 7 h 7"/>
                </a:gdLst>
                <a:ahLst/>
                <a:cxnLst>
                  <a:cxn ang="0">
                    <a:pos x="T0" y="T1"/>
                  </a:cxn>
                  <a:cxn ang="0">
                    <a:pos x="T2" y="T3"/>
                  </a:cxn>
                  <a:cxn ang="0">
                    <a:pos x="T4" y="T5"/>
                  </a:cxn>
                </a:cxnLst>
                <a:rect l="0" t="0" r="r" b="b"/>
                <a:pathLst>
                  <a:path w="12" h="7">
                    <a:moveTo>
                      <a:pt x="7" y="7"/>
                    </a:moveTo>
                    <a:cubicBezTo>
                      <a:pt x="7" y="7"/>
                      <a:pt x="0" y="7"/>
                      <a:pt x="2" y="4"/>
                    </a:cubicBezTo>
                    <a:cubicBezTo>
                      <a:pt x="5" y="0"/>
                      <a:pt x="12" y="6"/>
                      <a:pt x="7"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4" name="Freeform 197">
                <a:extLst>
                  <a:ext uri="{FF2B5EF4-FFF2-40B4-BE49-F238E27FC236}">
                    <a16:creationId xmlns:a16="http://schemas.microsoft.com/office/drawing/2014/main" id="{3D85DA9A-FEF0-9BF5-AE0E-AC3F458AD5A5}"/>
                  </a:ext>
                </a:extLst>
              </p:cNvPr>
              <p:cNvSpPr>
                <a:spLocks noChangeAspect="1"/>
              </p:cNvSpPr>
              <p:nvPr/>
            </p:nvSpPr>
            <p:spPr bwMode="auto">
              <a:xfrm>
                <a:off x="2456" y="2882"/>
                <a:ext cx="76" cy="57"/>
              </a:xfrm>
              <a:custGeom>
                <a:avLst/>
                <a:gdLst>
                  <a:gd name="T0" fmla="*/ 9 w 11"/>
                  <a:gd name="T1" fmla="*/ 8 h 8"/>
                  <a:gd name="T2" fmla="*/ 5 w 11"/>
                  <a:gd name="T3" fmla="*/ 4 h 8"/>
                  <a:gd name="T4" fmla="*/ 9 w 11"/>
                  <a:gd name="T5" fmla="*/ 8 h 8"/>
                </a:gdLst>
                <a:ahLst/>
                <a:cxnLst>
                  <a:cxn ang="0">
                    <a:pos x="T0" y="T1"/>
                  </a:cxn>
                  <a:cxn ang="0">
                    <a:pos x="T2" y="T3"/>
                  </a:cxn>
                  <a:cxn ang="0">
                    <a:pos x="T4" y="T5"/>
                  </a:cxn>
                </a:cxnLst>
                <a:rect l="0" t="0" r="r" b="b"/>
                <a:pathLst>
                  <a:path w="11" h="8">
                    <a:moveTo>
                      <a:pt x="9" y="8"/>
                    </a:moveTo>
                    <a:cubicBezTo>
                      <a:pt x="9" y="8"/>
                      <a:pt x="0" y="8"/>
                      <a:pt x="5" y="4"/>
                    </a:cubicBezTo>
                    <a:cubicBezTo>
                      <a:pt x="10" y="0"/>
                      <a:pt x="11" y="6"/>
                      <a:pt x="9"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5" name="Freeform 198">
                <a:extLst>
                  <a:ext uri="{FF2B5EF4-FFF2-40B4-BE49-F238E27FC236}">
                    <a16:creationId xmlns:a16="http://schemas.microsoft.com/office/drawing/2014/main" id="{E29096A3-725E-6F16-6157-BFADA70004AA}"/>
                  </a:ext>
                </a:extLst>
              </p:cNvPr>
              <p:cNvSpPr>
                <a:spLocks noChangeAspect="1"/>
              </p:cNvSpPr>
              <p:nvPr/>
            </p:nvSpPr>
            <p:spPr bwMode="auto">
              <a:xfrm>
                <a:off x="2399" y="2896"/>
                <a:ext cx="65" cy="48"/>
              </a:xfrm>
              <a:custGeom>
                <a:avLst/>
                <a:gdLst>
                  <a:gd name="T0" fmla="*/ 7 w 9"/>
                  <a:gd name="T1" fmla="*/ 7 h 7"/>
                  <a:gd name="T2" fmla="*/ 1 w 9"/>
                  <a:gd name="T3" fmla="*/ 3 h 7"/>
                  <a:gd name="T4" fmla="*/ 7 w 9"/>
                  <a:gd name="T5" fmla="*/ 7 h 7"/>
                </a:gdLst>
                <a:ahLst/>
                <a:cxnLst>
                  <a:cxn ang="0">
                    <a:pos x="T0" y="T1"/>
                  </a:cxn>
                  <a:cxn ang="0">
                    <a:pos x="T2" y="T3"/>
                  </a:cxn>
                  <a:cxn ang="0">
                    <a:pos x="T4" y="T5"/>
                  </a:cxn>
                </a:cxnLst>
                <a:rect l="0" t="0" r="r" b="b"/>
                <a:pathLst>
                  <a:path w="9" h="7">
                    <a:moveTo>
                      <a:pt x="7" y="7"/>
                    </a:moveTo>
                    <a:cubicBezTo>
                      <a:pt x="7" y="7"/>
                      <a:pt x="0" y="6"/>
                      <a:pt x="1" y="3"/>
                    </a:cubicBezTo>
                    <a:cubicBezTo>
                      <a:pt x="2" y="0"/>
                      <a:pt x="9" y="3"/>
                      <a:pt x="7"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6" name="Freeform 199">
                <a:extLst>
                  <a:ext uri="{FF2B5EF4-FFF2-40B4-BE49-F238E27FC236}">
                    <a16:creationId xmlns:a16="http://schemas.microsoft.com/office/drawing/2014/main" id="{DD29C072-1796-40FC-5B60-1A0EC445C53A}"/>
                  </a:ext>
                </a:extLst>
              </p:cNvPr>
              <p:cNvSpPr>
                <a:spLocks noChangeAspect="1"/>
              </p:cNvSpPr>
              <p:nvPr/>
            </p:nvSpPr>
            <p:spPr bwMode="auto">
              <a:xfrm>
                <a:off x="2413" y="2967"/>
                <a:ext cx="43" cy="34"/>
              </a:xfrm>
              <a:custGeom>
                <a:avLst/>
                <a:gdLst>
                  <a:gd name="T0" fmla="*/ 2 w 6"/>
                  <a:gd name="T1" fmla="*/ 4 h 5"/>
                  <a:gd name="T2" fmla="*/ 3 w 6"/>
                  <a:gd name="T3" fmla="*/ 0 h 5"/>
                  <a:gd name="T4" fmla="*/ 2 w 6"/>
                  <a:gd name="T5" fmla="*/ 4 h 5"/>
                </a:gdLst>
                <a:ahLst/>
                <a:cxnLst>
                  <a:cxn ang="0">
                    <a:pos x="T0" y="T1"/>
                  </a:cxn>
                  <a:cxn ang="0">
                    <a:pos x="T2" y="T3"/>
                  </a:cxn>
                  <a:cxn ang="0">
                    <a:pos x="T4" y="T5"/>
                  </a:cxn>
                </a:cxnLst>
                <a:rect l="0" t="0" r="r" b="b"/>
                <a:pathLst>
                  <a:path w="6" h="5">
                    <a:moveTo>
                      <a:pt x="2" y="4"/>
                    </a:moveTo>
                    <a:cubicBezTo>
                      <a:pt x="2" y="4"/>
                      <a:pt x="0" y="0"/>
                      <a:pt x="3" y="0"/>
                    </a:cubicBezTo>
                    <a:cubicBezTo>
                      <a:pt x="6" y="0"/>
                      <a:pt x="6" y="5"/>
                      <a:pt x="2"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7" name="Freeform 200">
                <a:extLst>
                  <a:ext uri="{FF2B5EF4-FFF2-40B4-BE49-F238E27FC236}">
                    <a16:creationId xmlns:a16="http://schemas.microsoft.com/office/drawing/2014/main" id="{E0E6C263-3176-98EA-2BE1-CD61B43162FC}"/>
                  </a:ext>
                </a:extLst>
              </p:cNvPr>
              <p:cNvSpPr>
                <a:spLocks noChangeAspect="1"/>
              </p:cNvSpPr>
              <p:nvPr/>
            </p:nvSpPr>
            <p:spPr bwMode="auto">
              <a:xfrm>
                <a:off x="2464" y="2950"/>
                <a:ext cx="138" cy="51"/>
              </a:xfrm>
              <a:custGeom>
                <a:avLst/>
                <a:gdLst>
                  <a:gd name="T0" fmla="*/ 9 w 20"/>
                  <a:gd name="T1" fmla="*/ 7 h 7"/>
                  <a:gd name="T2" fmla="*/ 4 w 20"/>
                  <a:gd name="T3" fmla="*/ 1 h 7"/>
                  <a:gd name="T4" fmla="*/ 9 w 20"/>
                  <a:gd name="T5" fmla="*/ 7 h 7"/>
                </a:gdLst>
                <a:ahLst/>
                <a:cxnLst>
                  <a:cxn ang="0">
                    <a:pos x="T0" y="T1"/>
                  </a:cxn>
                  <a:cxn ang="0">
                    <a:pos x="T2" y="T3"/>
                  </a:cxn>
                  <a:cxn ang="0">
                    <a:pos x="T4" y="T5"/>
                  </a:cxn>
                </a:cxnLst>
                <a:rect l="0" t="0" r="r" b="b"/>
                <a:pathLst>
                  <a:path w="20" h="7">
                    <a:moveTo>
                      <a:pt x="9" y="7"/>
                    </a:moveTo>
                    <a:cubicBezTo>
                      <a:pt x="9" y="7"/>
                      <a:pt x="0" y="3"/>
                      <a:pt x="4" y="1"/>
                    </a:cubicBezTo>
                    <a:cubicBezTo>
                      <a:pt x="7" y="0"/>
                      <a:pt x="20" y="2"/>
                      <a:pt x="9"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8" name="Freeform 201">
                <a:extLst>
                  <a:ext uri="{FF2B5EF4-FFF2-40B4-BE49-F238E27FC236}">
                    <a16:creationId xmlns:a16="http://schemas.microsoft.com/office/drawing/2014/main" id="{4A8C5BAC-DADA-E7A7-1B14-54AF9A889799}"/>
                  </a:ext>
                </a:extLst>
              </p:cNvPr>
              <p:cNvSpPr>
                <a:spLocks noChangeAspect="1"/>
              </p:cNvSpPr>
              <p:nvPr/>
            </p:nvSpPr>
            <p:spPr bwMode="auto">
              <a:xfrm>
                <a:off x="2496" y="3016"/>
                <a:ext cx="76" cy="28"/>
              </a:xfrm>
              <a:custGeom>
                <a:avLst/>
                <a:gdLst>
                  <a:gd name="T0" fmla="*/ 6 w 11"/>
                  <a:gd name="T1" fmla="*/ 3 h 4"/>
                  <a:gd name="T2" fmla="*/ 5 w 11"/>
                  <a:gd name="T3" fmla="*/ 1 h 4"/>
                  <a:gd name="T4" fmla="*/ 6 w 11"/>
                  <a:gd name="T5" fmla="*/ 3 h 4"/>
                </a:gdLst>
                <a:ahLst/>
                <a:cxnLst>
                  <a:cxn ang="0">
                    <a:pos x="T0" y="T1"/>
                  </a:cxn>
                  <a:cxn ang="0">
                    <a:pos x="T2" y="T3"/>
                  </a:cxn>
                  <a:cxn ang="0">
                    <a:pos x="T4" y="T5"/>
                  </a:cxn>
                </a:cxnLst>
                <a:rect l="0" t="0" r="r" b="b"/>
                <a:pathLst>
                  <a:path w="11" h="4">
                    <a:moveTo>
                      <a:pt x="6" y="3"/>
                    </a:moveTo>
                    <a:cubicBezTo>
                      <a:pt x="6" y="3"/>
                      <a:pt x="0" y="1"/>
                      <a:pt x="5" y="1"/>
                    </a:cubicBezTo>
                    <a:cubicBezTo>
                      <a:pt x="11" y="0"/>
                      <a:pt x="10" y="4"/>
                      <a:pt x="6"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79" name="Freeform 202">
                <a:extLst>
                  <a:ext uri="{FF2B5EF4-FFF2-40B4-BE49-F238E27FC236}">
                    <a16:creationId xmlns:a16="http://schemas.microsoft.com/office/drawing/2014/main" id="{EE35EE01-001E-FD3C-F00F-4FD19F3ED44B}"/>
                  </a:ext>
                </a:extLst>
              </p:cNvPr>
              <p:cNvSpPr>
                <a:spLocks noChangeAspect="1"/>
              </p:cNvSpPr>
              <p:nvPr/>
            </p:nvSpPr>
            <p:spPr bwMode="auto">
              <a:xfrm>
                <a:off x="2386" y="3050"/>
                <a:ext cx="70" cy="48"/>
              </a:xfrm>
              <a:custGeom>
                <a:avLst/>
                <a:gdLst>
                  <a:gd name="T0" fmla="*/ 4 w 10"/>
                  <a:gd name="T1" fmla="*/ 7 h 7"/>
                  <a:gd name="T2" fmla="*/ 5 w 10"/>
                  <a:gd name="T3" fmla="*/ 3 h 7"/>
                  <a:gd name="T4" fmla="*/ 4 w 10"/>
                  <a:gd name="T5" fmla="*/ 7 h 7"/>
                </a:gdLst>
                <a:ahLst/>
                <a:cxnLst>
                  <a:cxn ang="0">
                    <a:pos x="T0" y="T1"/>
                  </a:cxn>
                  <a:cxn ang="0">
                    <a:pos x="T2" y="T3"/>
                  </a:cxn>
                  <a:cxn ang="0">
                    <a:pos x="T4" y="T5"/>
                  </a:cxn>
                </a:cxnLst>
                <a:rect l="0" t="0" r="r" b="b"/>
                <a:pathLst>
                  <a:path w="10" h="7">
                    <a:moveTo>
                      <a:pt x="4" y="7"/>
                    </a:moveTo>
                    <a:cubicBezTo>
                      <a:pt x="4" y="7"/>
                      <a:pt x="0" y="6"/>
                      <a:pt x="5" y="3"/>
                    </a:cubicBezTo>
                    <a:cubicBezTo>
                      <a:pt x="9" y="0"/>
                      <a:pt x="10" y="6"/>
                      <a:pt x="4"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0" name="Freeform 203">
                <a:extLst>
                  <a:ext uri="{FF2B5EF4-FFF2-40B4-BE49-F238E27FC236}">
                    <a16:creationId xmlns:a16="http://schemas.microsoft.com/office/drawing/2014/main" id="{C98DCA45-73D6-AA04-F160-0E32F29AEDAF}"/>
                  </a:ext>
                </a:extLst>
              </p:cNvPr>
              <p:cNvSpPr>
                <a:spLocks noChangeAspect="1"/>
              </p:cNvSpPr>
              <p:nvPr/>
            </p:nvSpPr>
            <p:spPr bwMode="auto">
              <a:xfrm>
                <a:off x="2407" y="3016"/>
                <a:ext cx="103" cy="34"/>
              </a:xfrm>
              <a:custGeom>
                <a:avLst/>
                <a:gdLst>
                  <a:gd name="T0" fmla="*/ 9 w 15"/>
                  <a:gd name="T1" fmla="*/ 5 h 5"/>
                  <a:gd name="T2" fmla="*/ 4 w 15"/>
                  <a:gd name="T3" fmla="*/ 1 h 5"/>
                  <a:gd name="T4" fmla="*/ 9 w 15"/>
                  <a:gd name="T5" fmla="*/ 5 h 5"/>
                </a:gdLst>
                <a:ahLst/>
                <a:cxnLst>
                  <a:cxn ang="0">
                    <a:pos x="T0" y="T1"/>
                  </a:cxn>
                  <a:cxn ang="0">
                    <a:pos x="T2" y="T3"/>
                  </a:cxn>
                  <a:cxn ang="0">
                    <a:pos x="T4" y="T5"/>
                  </a:cxn>
                </a:cxnLst>
                <a:rect l="0" t="0" r="r" b="b"/>
                <a:pathLst>
                  <a:path w="15" h="5">
                    <a:moveTo>
                      <a:pt x="9" y="5"/>
                    </a:moveTo>
                    <a:cubicBezTo>
                      <a:pt x="9" y="5"/>
                      <a:pt x="0" y="3"/>
                      <a:pt x="4" y="1"/>
                    </a:cubicBezTo>
                    <a:cubicBezTo>
                      <a:pt x="8" y="0"/>
                      <a:pt x="15" y="5"/>
                      <a:pt x="9"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1" name="Freeform 204">
                <a:extLst>
                  <a:ext uri="{FF2B5EF4-FFF2-40B4-BE49-F238E27FC236}">
                    <a16:creationId xmlns:a16="http://schemas.microsoft.com/office/drawing/2014/main" id="{137DB064-D24A-7498-6A9C-932BA7088CA3}"/>
                  </a:ext>
                </a:extLst>
              </p:cNvPr>
              <p:cNvSpPr>
                <a:spLocks noChangeAspect="1"/>
              </p:cNvSpPr>
              <p:nvPr/>
            </p:nvSpPr>
            <p:spPr bwMode="auto">
              <a:xfrm>
                <a:off x="2421" y="2464"/>
                <a:ext cx="54" cy="54"/>
              </a:xfrm>
              <a:custGeom>
                <a:avLst/>
                <a:gdLst>
                  <a:gd name="T0" fmla="*/ 2 w 8"/>
                  <a:gd name="T1" fmla="*/ 8 h 8"/>
                  <a:gd name="T2" fmla="*/ 7 w 8"/>
                  <a:gd name="T3" fmla="*/ 2 h 8"/>
                  <a:gd name="T4" fmla="*/ 2 w 8"/>
                  <a:gd name="T5" fmla="*/ 8 h 8"/>
                </a:gdLst>
                <a:ahLst/>
                <a:cxnLst>
                  <a:cxn ang="0">
                    <a:pos x="T0" y="T1"/>
                  </a:cxn>
                  <a:cxn ang="0">
                    <a:pos x="T2" y="T3"/>
                  </a:cxn>
                  <a:cxn ang="0">
                    <a:pos x="T4" y="T5"/>
                  </a:cxn>
                </a:cxnLst>
                <a:rect l="0" t="0" r="r" b="b"/>
                <a:pathLst>
                  <a:path w="8" h="8">
                    <a:moveTo>
                      <a:pt x="2" y="8"/>
                    </a:moveTo>
                    <a:cubicBezTo>
                      <a:pt x="2" y="8"/>
                      <a:pt x="8" y="3"/>
                      <a:pt x="7" y="2"/>
                    </a:cubicBezTo>
                    <a:cubicBezTo>
                      <a:pt x="7" y="0"/>
                      <a:pt x="0" y="1"/>
                      <a:pt x="2"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2" name="Freeform 205">
                <a:extLst>
                  <a:ext uri="{FF2B5EF4-FFF2-40B4-BE49-F238E27FC236}">
                    <a16:creationId xmlns:a16="http://schemas.microsoft.com/office/drawing/2014/main" id="{43EF1D4B-24A9-292A-A301-15D7A127CDFB}"/>
                  </a:ext>
                </a:extLst>
              </p:cNvPr>
              <p:cNvSpPr>
                <a:spLocks noChangeAspect="1"/>
              </p:cNvSpPr>
              <p:nvPr/>
            </p:nvSpPr>
            <p:spPr bwMode="auto">
              <a:xfrm>
                <a:off x="2510" y="2470"/>
                <a:ext cx="108" cy="43"/>
              </a:xfrm>
              <a:custGeom>
                <a:avLst/>
                <a:gdLst>
                  <a:gd name="T0" fmla="*/ 1 w 15"/>
                  <a:gd name="T1" fmla="*/ 3 h 6"/>
                  <a:gd name="T2" fmla="*/ 10 w 15"/>
                  <a:gd name="T3" fmla="*/ 6 h 6"/>
                  <a:gd name="T4" fmla="*/ 10 w 15"/>
                  <a:gd name="T5" fmla="*/ 1 h 6"/>
                  <a:gd name="T6" fmla="*/ 1 w 15"/>
                  <a:gd name="T7" fmla="*/ 3 h 6"/>
                </a:gdLst>
                <a:ahLst/>
                <a:cxnLst>
                  <a:cxn ang="0">
                    <a:pos x="T0" y="T1"/>
                  </a:cxn>
                  <a:cxn ang="0">
                    <a:pos x="T2" y="T3"/>
                  </a:cxn>
                  <a:cxn ang="0">
                    <a:pos x="T4" y="T5"/>
                  </a:cxn>
                  <a:cxn ang="0">
                    <a:pos x="T6" y="T7"/>
                  </a:cxn>
                </a:cxnLst>
                <a:rect l="0" t="0" r="r" b="b"/>
                <a:pathLst>
                  <a:path w="15" h="6">
                    <a:moveTo>
                      <a:pt x="1" y="3"/>
                    </a:moveTo>
                    <a:cubicBezTo>
                      <a:pt x="1" y="3"/>
                      <a:pt x="5" y="6"/>
                      <a:pt x="10" y="6"/>
                    </a:cubicBezTo>
                    <a:cubicBezTo>
                      <a:pt x="15" y="6"/>
                      <a:pt x="12" y="1"/>
                      <a:pt x="10" y="1"/>
                    </a:cubicBezTo>
                    <a:cubicBezTo>
                      <a:pt x="8" y="0"/>
                      <a:pt x="0" y="0"/>
                      <a:pt x="1" y="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3" name="Freeform 206">
                <a:extLst>
                  <a:ext uri="{FF2B5EF4-FFF2-40B4-BE49-F238E27FC236}">
                    <a16:creationId xmlns:a16="http://schemas.microsoft.com/office/drawing/2014/main" id="{677946A7-FD4E-8BA7-BEC1-E7132CB0C00B}"/>
                  </a:ext>
                </a:extLst>
              </p:cNvPr>
              <p:cNvSpPr>
                <a:spLocks noChangeAspect="1"/>
              </p:cNvSpPr>
              <p:nvPr/>
            </p:nvSpPr>
            <p:spPr bwMode="auto">
              <a:xfrm>
                <a:off x="2629" y="2459"/>
                <a:ext cx="65" cy="54"/>
              </a:xfrm>
              <a:custGeom>
                <a:avLst/>
                <a:gdLst>
                  <a:gd name="T0" fmla="*/ 0 w 9"/>
                  <a:gd name="T1" fmla="*/ 6 h 8"/>
                  <a:gd name="T2" fmla="*/ 9 w 9"/>
                  <a:gd name="T3" fmla="*/ 4 h 8"/>
                  <a:gd name="T4" fmla="*/ 0 w 9"/>
                  <a:gd name="T5" fmla="*/ 6 h 8"/>
                </a:gdLst>
                <a:ahLst/>
                <a:cxnLst>
                  <a:cxn ang="0">
                    <a:pos x="T0" y="T1"/>
                  </a:cxn>
                  <a:cxn ang="0">
                    <a:pos x="T2" y="T3"/>
                  </a:cxn>
                  <a:cxn ang="0">
                    <a:pos x="T4" y="T5"/>
                  </a:cxn>
                </a:cxnLst>
                <a:rect l="0" t="0" r="r" b="b"/>
                <a:pathLst>
                  <a:path w="9" h="8">
                    <a:moveTo>
                      <a:pt x="0" y="6"/>
                    </a:moveTo>
                    <a:cubicBezTo>
                      <a:pt x="0" y="6"/>
                      <a:pt x="9" y="8"/>
                      <a:pt x="9" y="4"/>
                    </a:cubicBezTo>
                    <a:cubicBezTo>
                      <a:pt x="9" y="0"/>
                      <a:pt x="0" y="2"/>
                      <a:pt x="0"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4" name="Freeform 207">
                <a:extLst>
                  <a:ext uri="{FF2B5EF4-FFF2-40B4-BE49-F238E27FC236}">
                    <a16:creationId xmlns:a16="http://schemas.microsoft.com/office/drawing/2014/main" id="{916CECE7-3E00-9063-A896-BC1186DA40F3}"/>
                  </a:ext>
                </a:extLst>
              </p:cNvPr>
              <p:cNvSpPr>
                <a:spLocks noChangeAspect="1"/>
              </p:cNvSpPr>
              <p:nvPr/>
            </p:nvSpPr>
            <p:spPr bwMode="auto">
              <a:xfrm>
                <a:off x="2475" y="2464"/>
                <a:ext cx="35" cy="26"/>
              </a:xfrm>
              <a:custGeom>
                <a:avLst/>
                <a:gdLst>
                  <a:gd name="T0" fmla="*/ 2 w 5"/>
                  <a:gd name="T1" fmla="*/ 4 h 4"/>
                  <a:gd name="T2" fmla="*/ 2 w 5"/>
                  <a:gd name="T3" fmla="*/ 0 h 4"/>
                  <a:gd name="T4" fmla="*/ 2 w 5"/>
                  <a:gd name="T5" fmla="*/ 4 h 4"/>
                </a:gdLst>
                <a:ahLst/>
                <a:cxnLst>
                  <a:cxn ang="0">
                    <a:pos x="T0" y="T1"/>
                  </a:cxn>
                  <a:cxn ang="0">
                    <a:pos x="T2" y="T3"/>
                  </a:cxn>
                  <a:cxn ang="0">
                    <a:pos x="T4" y="T5"/>
                  </a:cxn>
                </a:cxnLst>
                <a:rect l="0" t="0" r="r" b="b"/>
                <a:pathLst>
                  <a:path w="5" h="4">
                    <a:moveTo>
                      <a:pt x="2" y="4"/>
                    </a:moveTo>
                    <a:cubicBezTo>
                      <a:pt x="2" y="4"/>
                      <a:pt x="0" y="1"/>
                      <a:pt x="2" y="0"/>
                    </a:cubicBezTo>
                    <a:cubicBezTo>
                      <a:pt x="4" y="0"/>
                      <a:pt x="5" y="3"/>
                      <a:pt x="2"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5" name="Freeform 208">
                <a:extLst>
                  <a:ext uri="{FF2B5EF4-FFF2-40B4-BE49-F238E27FC236}">
                    <a16:creationId xmlns:a16="http://schemas.microsoft.com/office/drawing/2014/main" id="{F9809CB2-CB30-3C68-569C-63C39FD655E3}"/>
                  </a:ext>
                </a:extLst>
              </p:cNvPr>
              <p:cNvSpPr>
                <a:spLocks noChangeAspect="1"/>
              </p:cNvSpPr>
              <p:nvPr/>
            </p:nvSpPr>
            <p:spPr bwMode="auto">
              <a:xfrm>
                <a:off x="2429" y="2527"/>
                <a:ext cx="46" cy="54"/>
              </a:xfrm>
              <a:custGeom>
                <a:avLst/>
                <a:gdLst>
                  <a:gd name="T0" fmla="*/ 5 w 7"/>
                  <a:gd name="T1" fmla="*/ 8 h 8"/>
                  <a:gd name="T2" fmla="*/ 2 w 7"/>
                  <a:gd name="T3" fmla="*/ 4 h 8"/>
                  <a:gd name="T4" fmla="*/ 5 w 7"/>
                  <a:gd name="T5" fmla="*/ 8 h 8"/>
                </a:gdLst>
                <a:ahLst/>
                <a:cxnLst>
                  <a:cxn ang="0">
                    <a:pos x="T0" y="T1"/>
                  </a:cxn>
                  <a:cxn ang="0">
                    <a:pos x="T2" y="T3"/>
                  </a:cxn>
                  <a:cxn ang="0">
                    <a:pos x="T4" y="T5"/>
                  </a:cxn>
                </a:cxnLst>
                <a:rect l="0" t="0" r="r" b="b"/>
                <a:pathLst>
                  <a:path w="7" h="8">
                    <a:moveTo>
                      <a:pt x="5" y="8"/>
                    </a:moveTo>
                    <a:cubicBezTo>
                      <a:pt x="5" y="8"/>
                      <a:pt x="0" y="8"/>
                      <a:pt x="2" y="4"/>
                    </a:cubicBezTo>
                    <a:cubicBezTo>
                      <a:pt x="4" y="0"/>
                      <a:pt x="7" y="6"/>
                      <a:pt x="5"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6" name="Freeform 209">
                <a:extLst>
                  <a:ext uri="{FF2B5EF4-FFF2-40B4-BE49-F238E27FC236}">
                    <a16:creationId xmlns:a16="http://schemas.microsoft.com/office/drawing/2014/main" id="{929BC617-75D9-BF2D-6A85-9A5512726166}"/>
                  </a:ext>
                </a:extLst>
              </p:cNvPr>
              <p:cNvSpPr>
                <a:spLocks noChangeAspect="1"/>
              </p:cNvSpPr>
              <p:nvPr/>
            </p:nvSpPr>
            <p:spPr bwMode="auto">
              <a:xfrm>
                <a:off x="2469" y="2484"/>
                <a:ext cx="97" cy="91"/>
              </a:xfrm>
              <a:custGeom>
                <a:avLst/>
                <a:gdLst>
                  <a:gd name="T0" fmla="*/ 0 w 14"/>
                  <a:gd name="T1" fmla="*/ 6 h 13"/>
                  <a:gd name="T2" fmla="*/ 9 w 14"/>
                  <a:gd name="T3" fmla="*/ 10 h 13"/>
                  <a:gd name="T4" fmla="*/ 0 w 14"/>
                  <a:gd name="T5" fmla="*/ 6 h 13"/>
                </a:gdLst>
                <a:ahLst/>
                <a:cxnLst>
                  <a:cxn ang="0">
                    <a:pos x="T0" y="T1"/>
                  </a:cxn>
                  <a:cxn ang="0">
                    <a:pos x="T2" y="T3"/>
                  </a:cxn>
                  <a:cxn ang="0">
                    <a:pos x="T4" y="T5"/>
                  </a:cxn>
                </a:cxnLst>
                <a:rect l="0" t="0" r="r" b="b"/>
                <a:pathLst>
                  <a:path w="14" h="13">
                    <a:moveTo>
                      <a:pt x="0" y="6"/>
                    </a:moveTo>
                    <a:cubicBezTo>
                      <a:pt x="0" y="6"/>
                      <a:pt x="4" y="13"/>
                      <a:pt x="9" y="10"/>
                    </a:cubicBezTo>
                    <a:cubicBezTo>
                      <a:pt x="14" y="6"/>
                      <a:pt x="0" y="0"/>
                      <a:pt x="0"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7" name="Freeform 210">
                <a:extLst>
                  <a:ext uri="{FF2B5EF4-FFF2-40B4-BE49-F238E27FC236}">
                    <a16:creationId xmlns:a16="http://schemas.microsoft.com/office/drawing/2014/main" id="{90993CB3-8286-0113-BD7F-DDA97D741268}"/>
                  </a:ext>
                </a:extLst>
              </p:cNvPr>
              <p:cNvSpPr>
                <a:spLocks noChangeAspect="1"/>
              </p:cNvSpPr>
              <p:nvPr/>
            </p:nvSpPr>
            <p:spPr bwMode="auto">
              <a:xfrm>
                <a:off x="2623" y="2518"/>
                <a:ext cx="92" cy="63"/>
              </a:xfrm>
              <a:custGeom>
                <a:avLst/>
                <a:gdLst>
                  <a:gd name="T0" fmla="*/ 7 w 13"/>
                  <a:gd name="T1" fmla="*/ 7 h 9"/>
                  <a:gd name="T2" fmla="*/ 6 w 13"/>
                  <a:gd name="T3" fmla="*/ 0 h 9"/>
                  <a:gd name="T4" fmla="*/ 7 w 13"/>
                  <a:gd name="T5" fmla="*/ 7 h 9"/>
                </a:gdLst>
                <a:ahLst/>
                <a:cxnLst>
                  <a:cxn ang="0">
                    <a:pos x="T0" y="T1"/>
                  </a:cxn>
                  <a:cxn ang="0">
                    <a:pos x="T2" y="T3"/>
                  </a:cxn>
                  <a:cxn ang="0">
                    <a:pos x="T4" y="T5"/>
                  </a:cxn>
                </a:cxnLst>
                <a:rect l="0" t="0" r="r" b="b"/>
                <a:pathLst>
                  <a:path w="13" h="9">
                    <a:moveTo>
                      <a:pt x="7" y="7"/>
                    </a:moveTo>
                    <a:cubicBezTo>
                      <a:pt x="7" y="7"/>
                      <a:pt x="0" y="0"/>
                      <a:pt x="6" y="0"/>
                    </a:cubicBezTo>
                    <a:cubicBezTo>
                      <a:pt x="13" y="0"/>
                      <a:pt x="10" y="9"/>
                      <a:pt x="7"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8" name="Freeform 211">
                <a:extLst>
                  <a:ext uri="{FF2B5EF4-FFF2-40B4-BE49-F238E27FC236}">
                    <a16:creationId xmlns:a16="http://schemas.microsoft.com/office/drawing/2014/main" id="{DBA53E72-1AB6-0A51-BBAB-18CDE7BF5675}"/>
                  </a:ext>
                </a:extLst>
              </p:cNvPr>
              <p:cNvSpPr>
                <a:spLocks noChangeAspect="1"/>
              </p:cNvSpPr>
              <p:nvPr/>
            </p:nvSpPr>
            <p:spPr bwMode="auto">
              <a:xfrm>
                <a:off x="2594" y="2527"/>
                <a:ext cx="43" cy="14"/>
              </a:xfrm>
              <a:custGeom>
                <a:avLst/>
                <a:gdLst>
                  <a:gd name="T0" fmla="*/ 2 w 6"/>
                  <a:gd name="T1" fmla="*/ 2 h 2"/>
                  <a:gd name="T2" fmla="*/ 3 w 6"/>
                  <a:gd name="T3" fmla="*/ 0 h 2"/>
                  <a:gd name="T4" fmla="*/ 2 w 6"/>
                  <a:gd name="T5" fmla="*/ 2 h 2"/>
                </a:gdLst>
                <a:ahLst/>
                <a:cxnLst>
                  <a:cxn ang="0">
                    <a:pos x="T0" y="T1"/>
                  </a:cxn>
                  <a:cxn ang="0">
                    <a:pos x="T2" y="T3"/>
                  </a:cxn>
                  <a:cxn ang="0">
                    <a:pos x="T4" y="T5"/>
                  </a:cxn>
                </a:cxnLst>
                <a:rect l="0" t="0" r="r" b="b"/>
                <a:pathLst>
                  <a:path w="6" h="2">
                    <a:moveTo>
                      <a:pt x="2" y="2"/>
                    </a:moveTo>
                    <a:cubicBezTo>
                      <a:pt x="2" y="2"/>
                      <a:pt x="0" y="0"/>
                      <a:pt x="3" y="0"/>
                    </a:cubicBezTo>
                    <a:cubicBezTo>
                      <a:pt x="6" y="0"/>
                      <a:pt x="4" y="2"/>
                      <a:pt x="2" y="2"/>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89" name="Freeform 212">
                <a:extLst>
                  <a:ext uri="{FF2B5EF4-FFF2-40B4-BE49-F238E27FC236}">
                    <a16:creationId xmlns:a16="http://schemas.microsoft.com/office/drawing/2014/main" id="{C149EFAE-BE0D-6E05-ED20-A3EFE07887A5}"/>
                  </a:ext>
                </a:extLst>
              </p:cNvPr>
              <p:cNvSpPr>
                <a:spLocks noChangeAspect="1"/>
              </p:cNvSpPr>
              <p:nvPr/>
            </p:nvSpPr>
            <p:spPr bwMode="auto">
              <a:xfrm>
                <a:off x="2548" y="2541"/>
                <a:ext cx="62" cy="48"/>
              </a:xfrm>
              <a:custGeom>
                <a:avLst/>
                <a:gdLst>
                  <a:gd name="T0" fmla="*/ 2 w 9"/>
                  <a:gd name="T1" fmla="*/ 6 h 7"/>
                  <a:gd name="T2" fmla="*/ 3 w 9"/>
                  <a:gd name="T3" fmla="*/ 2 h 7"/>
                  <a:gd name="T4" fmla="*/ 2 w 9"/>
                  <a:gd name="T5" fmla="*/ 6 h 7"/>
                </a:gdLst>
                <a:ahLst/>
                <a:cxnLst>
                  <a:cxn ang="0">
                    <a:pos x="T0" y="T1"/>
                  </a:cxn>
                  <a:cxn ang="0">
                    <a:pos x="T2" y="T3"/>
                  </a:cxn>
                  <a:cxn ang="0">
                    <a:pos x="T4" y="T5"/>
                  </a:cxn>
                </a:cxnLst>
                <a:rect l="0" t="0" r="r" b="b"/>
                <a:pathLst>
                  <a:path w="9" h="7">
                    <a:moveTo>
                      <a:pt x="2" y="6"/>
                    </a:moveTo>
                    <a:cubicBezTo>
                      <a:pt x="2" y="6"/>
                      <a:pt x="0" y="4"/>
                      <a:pt x="3" y="2"/>
                    </a:cubicBezTo>
                    <a:cubicBezTo>
                      <a:pt x="6" y="0"/>
                      <a:pt x="9" y="7"/>
                      <a:pt x="2"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0" name="Freeform 213">
                <a:extLst>
                  <a:ext uri="{FF2B5EF4-FFF2-40B4-BE49-F238E27FC236}">
                    <a16:creationId xmlns:a16="http://schemas.microsoft.com/office/drawing/2014/main" id="{4F434095-3E7B-8A50-E90B-76DD4CF419A1}"/>
                  </a:ext>
                </a:extLst>
              </p:cNvPr>
              <p:cNvSpPr>
                <a:spLocks noChangeAspect="1"/>
              </p:cNvSpPr>
              <p:nvPr/>
            </p:nvSpPr>
            <p:spPr bwMode="auto">
              <a:xfrm>
                <a:off x="2572" y="2555"/>
                <a:ext cx="78" cy="97"/>
              </a:xfrm>
              <a:custGeom>
                <a:avLst/>
                <a:gdLst>
                  <a:gd name="T0" fmla="*/ 9 w 11"/>
                  <a:gd name="T1" fmla="*/ 13 h 14"/>
                  <a:gd name="T2" fmla="*/ 10 w 11"/>
                  <a:gd name="T3" fmla="*/ 6 h 14"/>
                  <a:gd name="T4" fmla="*/ 5 w 11"/>
                  <a:gd name="T5" fmla="*/ 3 h 14"/>
                  <a:gd name="T6" fmla="*/ 9 w 11"/>
                  <a:gd name="T7" fmla="*/ 13 h 14"/>
                </a:gdLst>
                <a:ahLst/>
                <a:cxnLst>
                  <a:cxn ang="0">
                    <a:pos x="T0" y="T1"/>
                  </a:cxn>
                  <a:cxn ang="0">
                    <a:pos x="T2" y="T3"/>
                  </a:cxn>
                  <a:cxn ang="0">
                    <a:pos x="T4" y="T5"/>
                  </a:cxn>
                  <a:cxn ang="0">
                    <a:pos x="T6" y="T7"/>
                  </a:cxn>
                </a:cxnLst>
                <a:rect l="0" t="0" r="r" b="b"/>
                <a:pathLst>
                  <a:path w="11" h="14">
                    <a:moveTo>
                      <a:pt x="9" y="13"/>
                    </a:moveTo>
                    <a:cubicBezTo>
                      <a:pt x="9" y="13"/>
                      <a:pt x="8" y="8"/>
                      <a:pt x="10" y="6"/>
                    </a:cubicBezTo>
                    <a:cubicBezTo>
                      <a:pt x="11" y="4"/>
                      <a:pt x="10" y="0"/>
                      <a:pt x="5" y="3"/>
                    </a:cubicBezTo>
                    <a:cubicBezTo>
                      <a:pt x="0" y="7"/>
                      <a:pt x="6" y="14"/>
                      <a:pt x="9" y="1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1" name="Freeform 214">
                <a:extLst>
                  <a:ext uri="{FF2B5EF4-FFF2-40B4-BE49-F238E27FC236}">
                    <a16:creationId xmlns:a16="http://schemas.microsoft.com/office/drawing/2014/main" id="{1BE27567-0B25-1658-F398-85B7F291284B}"/>
                  </a:ext>
                </a:extLst>
              </p:cNvPr>
              <p:cNvSpPr>
                <a:spLocks noChangeAspect="1"/>
              </p:cNvSpPr>
              <p:nvPr/>
            </p:nvSpPr>
            <p:spPr bwMode="auto">
              <a:xfrm>
                <a:off x="2491" y="2589"/>
                <a:ext cx="57" cy="34"/>
              </a:xfrm>
              <a:custGeom>
                <a:avLst/>
                <a:gdLst>
                  <a:gd name="T0" fmla="*/ 3 w 8"/>
                  <a:gd name="T1" fmla="*/ 4 h 5"/>
                  <a:gd name="T2" fmla="*/ 4 w 8"/>
                  <a:gd name="T3" fmla="*/ 0 h 5"/>
                  <a:gd name="T4" fmla="*/ 3 w 8"/>
                  <a:gd name="T5" fmla="*/ 4 h 5"/>
                </a:gdLst>
                <a:ahLst/>
                <a:cxnLst>
                  <a:cxn ang="0">
                    <a:pos x="T0" y="T1"/>
                  </a:cxn>
                  <a:cxn ang="0">
                    <a:pos x="T2" y="T3"/>
                  </a:cxn>
                  <a:cxn ang="0">
                    <a:pos x="T4" y="T5"/>
                  </a:cxn>
                </a:cxnLst>
                <a:rect l="0" t="0" r="r" b="b"/>
                <a:pathLst>
                  <a:path w="8" h="5">
                    <a:moveTo>
                      <a:pt x="3" y="4"/>
                    </a:moveTo>
                    <a:cubicBezTo>
                      <a:pt x="3" y="4"/>
                      <a:pt x="0" y="0"/>
                      <a:pt x="4" y="0"/>
                    </a:cubicBezTo>
                    <a:cubicBezTo>
                      <a:pt x="8" y="0"/>
                      <a:pt x="5" y="5"/>
                      <a:pt x="3" y="4"/>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2" name="Freeform 215">
                <a:extLst>
                  <a:ext uri="{FF2B5EF4-FFF2-40B4-BE49-F238E27FC236}">
                    <a16:creationId xmlns:a16="http://schemas.microsoft.com/office/drawing/2014/main" id="{12AAA167-C961-7102-6E27-CD5662830C55}"/>
                  </a:ext>
                </a:extLst>
              </p:cNvPr>
              <p:cNvSpPr>
                <a:spLocks noChangeAspect="1"/>
              </p:cNvSpPr>
              <p:nvPr/>
            </p:nvSpPr>
            <p:spPr bwMode="auto">
              <a:xfrm>
                <a:off x="2429" y="2598"/>
                <a:ext cx="62" cy="91"/>
              </a:xfrm>
              <a:custGeom>
                <a:avLst/>
                <a:gdLst>
                  <a:gd name="T0" fmla="*/ 3 w 9"/>
                  <a:gd name="T1" fmla="*/ 13 h 13"/>
                  <a:gd name="T2" fmla="*/ 8 w 9"/>
                  <a:gd name="T3" fmla="*/ 4 h 13"/>
                  <a:gd name="T4" fmla="*/ 3 w 9"/>
                  <a:gd name="T5" fmla="*/ 13 h 13"/>
                </a:gdLst>
                <a:ahLst/>
                <a:cxnLst>
                  <a:cxn ang="0">
                    <a:pos x="T0" y="T1"/>
                  </a:cxn>
                  <a:cxn ang="0">
                    <a:pos x="T2" y="T3"/>
                  </a:cxn>
                  <a:cxn ang="0">
                    <a:pos x="T4" y="T5"/>
                  </a:cxn>
                </a:cxnLst>
                <a:rect l="0" t="0" r="r" b="b"/>
                <a:pathLst>
                  <a:path w="9" h="13">
                    <a:moveTo>
                      <a:pt x="3" y="13"/>
                    </a:moveTo>
                    <a:cubicBezTo>
                      <a:pt x="3" y="13"/>
                      <a:pt x="9" y="9"/>
                      <a:pt x="8" y="4"/>
                    </a:cubicBezTo>
                    <a:cubicBezTo>
                      <a:pt x="8" y="0"/>
                      <a:pt x="0" y="2"/>
                      <a:pt x="3" y="13"/>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3" name="Freeform 216">
                <a:extLst>
                  <a:ext uri="{FF2B5EF4-FFF2-40B4-BE49-F238E27FC236}">
                    <a16:creationId xmlns:a16="http://schemas.microsoft.com/office/drawing/2014/main" id="{31927A04-8FB8-F28B-CD5B-B8C223F28BBD}"/>
                  </a:ext>
                </a:extLst>
              </p:cNvPr>
              <p:cNvSpPr>
                <a:spLocks noChangeAspect="1"/>
              </p:cNvSpPr>
              <p:nvPr/>
            </p:nvSpPr>
            <p:spPr bwMode="auto">
              <a:xfrm>
                <a:off x="2475" y="2638"/>
                <a:ext cx="113" cy="57"/>
              </a:xfrm>
              <a:custGeom>
                <a:avLst/>
                <a:gdLst>
                  <a:gd name="T0" fmla="*/ 9 w 16"/>
                  <a:gd name="T1" fmla="*/ 7 h 8"/>
                  <a:gd name="T2" fmla="*/ 6 w 16"/>
                  <a:gd name="T3" fmla="*/ 3 h 8"/>
                  <a:gd name="T4" fmla="*/ 9 w 16"/>
                  <a:gd name="T5" fmla="*/ 7 h 8"/>
                </a:gdLst>
                <a:ahLst/>
                <a:cxnLst>
                  <a:cxn ang="0">
                    <a:pos x="T0" y="T1"/>
                  </a:cxn>
                  <a:cxn ang="0">
                    <a:pos x="T2" y="T3"/>
                  </a:cxn>
                  <a:cxn ang="0">
                    <a:pos x="T4" y="T5"/>
                  </a:cxn>
                </a:cxnLst>
                <a:rect l="0" t="0" r="r" b="b"/>
                <a:pathLst>
                  <a:path w="16" h="8">
                    <a:moveTo>
                      <a:pt x="9" y="7"/>
                    </a:moveTo>
                    <a:cubicBezTo>
                      <a:pt x="9" y="7"/>
                      <a:pt x="0" y="5"/>
                      <a:pt x="6" y="3"/>
                    </a:cubicBezTo>
                    <a:cubicBezTo>
                      <a:pt x="11" y="0"/>
                      <a:pt x="16" y="8"/>
                      <a:pt x="9" y="7"/>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4" name="Freeform 217">
                <a:extLst>
                  <a:ext uri="{FF2B5EF4-FFF2-40B4-BE49-F238E27FC236}">
                    <a16:creationId xmlns:a16="http://schemas.microsoft.com/office/drawing/2014/main" id="{ED2B5020-E3D4-066C-C10E-6073F309B7D3}"/>
                  </a:ext>
                </a:extLst>
              </p:cNvPr>
              <p:cNvSpPr>
                <a:spLocks noChangeAspect="1"/>
              </p:cNvSpPr>
              <p:nvPr/>
            </p:nvSpPr>
            <p:spPr bwMode="auto">
              <a:xfrm>
                <a:off x="2548" y="2598"/>
                <a:ext cx="54" cy="54"/>
              </a:xfrm>
              <a:custGeom>
                <a:avLst/>
                <a:gdLst>
                  <a:gd name="T0" fmla="*/ 1 w 8"/>
                  <a:gd name="T1" fmla="*/ 6 h 8"/>
                  <a:gd name="T2" fmla="*/ 4 w 8"/>
                  <a:gd name="T3" fmla="*/ 2 h 8"/>
                  <a:gd name="T4" fmla="*/ 1 w 8"/>
                  <a:gd name="T5" fmla="*/ 6 h 8"/>
                </a:gdLst>
                <a:ahLst/>
                <a:cxnLst>
                  <a:cxn ang="0">
                    <a:pos x="T0" y="T1"/>
                  </a:cxn>
                  <a:cxn ang="0">
                    <a:pos x="T2" y="T3"/>
                  </a:cxn>
                  <a:cxn ang="0">
                    <a:pos x="T4" y="T5"/>
                  </a:cxn>
                </a:cxnLst>
                <a:rect l="0" t="0" r="r" b="b"/>
                <a:pathLst>
                  <a:path w="8" h="8">
                    <a:moveTo>
                      <a:pt x="1" y="6"/>
                    </a:moveTo>
                    <a:cubicBezTo>
                      <a:pt x="1" y="6"/>
                      <a:pt x="0" y="0"/>
                      <a:pt x="4" y="2"/>
                    </a:cubicBezTo>
                    <a:cubicBezTo>
                      <a:pt x="8" y="4"/>
                      <a:pt x="4" y="8"/>
                      <a:pt x="1" y="6"/>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5" name="Freeform 218">
                <a:extLst>
                  <a:ext uri="{FF2B5EF4-FFF2-40B4-BE49-F238E27FC236}">
                    <a16:creationId xmlns:a16="http://schemas.microsoft.com/office/drawing/2014/main" id="{28B07FC2-C080-9E04-AA79-F015A4833954}"/>
                  </a:ext>
                </a:extLst>
              </p:cNvPr>
              <p:cNvSpPr>
                <a:spLocks noChangeAspect="1"/>
              </p:cNvSpPr>
              <p:nvPr/>
            </p:nvSpPr>
            <p:spPr bwMode="auto">
              <a:xfrm>
                <a:off x="2588" y="2658"/>
                <a:ext cx="62" cy="57"/>
              </a:xfrm>
              <a:custGeom>
                <a:avLst/>
                <a:gdLst>
                  <a:gd name="T0" fmla="*/ 5 w 9"/>
                  <a:gd name="T1" fmla="*/ 8 h 8"/>
                  <a:gd name="T2" fmla="*/ 0 w 9"/>
                  <a:gd name="T3" fmla="*/ 2 h 8"/>
                  <a:gd name="T4" fmla="*/ 8 w 9"/>
                  <a:gd name="T5" fmla="*/ 4 h 8"/>
                  <a:gd name="T6" fmla="*/ 5 w 9"/>
                  <a:gd name="T7" fmla="*/ 8 h 8"/>
                </a:gdLst>
                <a:ahLst/>
                <a:cxnLst>
                  <a:cxn ang="0">
                    <a:pos x="T0" y="T1"/>
                  </a:cxn>
                  <a:cxn ang="0">
                    <a:pos x="T2" y="T3"/>
                  </a:cxn>
                  <a:cxn ang="0">
                    <a:pos x="T4" y="T5"/>
                  </a:cxn>
                  <a:cxn ang="0">
                    <a:pos x="T6" y="T7"/>
                  </a:cxn>
                </a:cxnLst>
                <a:rect l="0" t="0" r="r" b="b"/>
                <a:pathLst>
                  <a:path w="9" h="8">
                    <a:moveTo>
                      <a:pt x="5" y="8"/>
                    </a:moveTo>
                    <a:cubicBezTo>
                      <a:pt x="0" y="2"/>
                      <a:pt x="0" y="2"/>
                      <a:pt x="0" y="2"/>
                    </a:cubicBezTo>
                    <a:cubicBezTo>
                      <a:pt x="0" y="2"/>
                      <a:pt x="9" y="0"/>
                      <a:pt x="8" y="4"/>
                    </a:cubicBezTo>
                    <a:cubicBezTo>
                      <a:pt x="7" y="8"/>
                      <a:pt x="5" y="8"/>
                      <a:pt x="5" y="8"/>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6" name="Freeform 219">
                <a:extLst>
                  <a:ext uri="{FF2B5EF4-FFF2-40B4-BE49-F238E27FC236}">
                    <a16:creationId xmlns:a16="http://schemas.microsoft.com/office/drawing/2014/main" id="{F545004D-A3F8-7F2D-F40A-6642BC34D011}"/>
                  </a:ext>
                </a:extLst>
              </p:cNvPr>
              <p:cNvSpPr>
                <a:spLocks noChangeAspect="1"/>
              </p:cNvSpPr>
              <p:nvPr/>
            </p:nvSpPr>
            <p:spPr bwMode="auto">
              <a:xfrm>
                <a:off x="2650" y="2643"/>
                <a:ext cx="65" cy="65"/>
              </a:xfrm>
              <a:custGeom>
                <a:avLst/>
                <a:gdLst>
                  <a:gd name="T0" fmla="*/ 3 w 9"/>
                  <a:gd name="T1" fmla="*/ 9 h 9"/>
                  <a:gd name="T2" fmla="*/ 2 w 9"/>
                  <a:gd name="T3" fmla="*/ 1 h 9"/>
                  <a:gd name="T4" fmla="*/ 3 w 9"/>
                  <a:gd name="T5" fmla="*/ 9 h 9"/>
                </a:gdLst>
                <a:ahLst/>
                <a:cxnLst>
                  <a:cxn ang="0">
                    <a:pos x="T0" y="T1"/>
                  </a:cxn>
                  <a:cxn ang="0">
                    <a:pos x="T2" y="T3"/>
                  </a:cxn>
                  <a:cxn ang="0">
                    <a:pos x="T4" y="T5"/>
                  </a:cxn>
                </a:cxnLst>
                <a:rect l="0" t="0" r="r" b="b"/>
                <a:pathLst>
                  <a:path w="9" h="9">
                    <a:moveTo>
                      <a:pt x="3" y="9"/>
                    </a:moveTo>
                    <a:cubicBezTo>
                      <a:pt x="3" y="9"/>
                      <a:pt x="0" y="1"/>
                      <a:pt x="2" y="1"/>
                    </a:cubicBezTo>
                    <a:cubicBezTo>
                      <a:pt x="5" y="0"/>
                      <a:pt x="9" y="9"/>
                      <a:pt x="3" y="9"/>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7" name="Freeform 220">
                <a:extLst>
                  <a:ext uri="{FF2B5EF4-FFF2-40B4-BE49-F238E27FC236}">
                    <a16:creationId xmlns:a16="http://schemas.microsoft.com/office/drawing/2014/main" id="{6A54308B-C1ED-2816-9AF7-510B18A09A09}"/>
                  </a:ext>
                </a:extLst>
              </p:cNvPr>
              <p:cNvSpPr>
                <a:spLocks noChangeAspect="1"/>
              </p:cNvSpPr>
              <p:nvPr/>
            </p:nvSpPr>
            <p:spPr bwMode="auto">
              <a:xfrm>
                <a:off x="2642" y="2589"/>
                <a:ext cx="73" cy="43"/>
              </a:xfrm>
              <a:custGeom>
                <a:avLst/>
                <a:gdLst>
                  <a:gd name="T0" fmla="*/ 5 w 10"/>
                  <a:gd name="T1" fmla="*/ 5 h 6"/>
                  <a:gd name="T2" fmla="*/ 4 w 10"/>
                  <a:gd name="T3" fmla="*/ 1 h 6"/>
                  <a:gd name="T4" fmla="*/ 5 w 10"/>
                  <a:gd name="T5" fmla="*/ 5 h 6"/>
                </a:gdLst>
                <a:ahLst/>
                <a:cxnLst>
                  <a:cxn ang="0">
                    <a:pos x="T0" y="T1"/>
                  </a:cxn>
                  <a:cxn ang="0">
                    <a:pos x="T2" y="T3"/>
                  </a:cxn>
                  <a:cxn ang="0">
                    <a:pos x="T4" y="T5"/>
                  </a:cxn>
                </a:cxnLst>
                <a:rect l="0" t="0" r="r" b="b"/>
                <a:pathLst>
                  <a:path w="10" h="6">
                    <a:moveTo>
                      <a:pt x="5" y="5"/>
                    </a:moveTo>
                    <a:cubicBezTo>
                      <a:pt x="5" y="5"/>
                      <a:pt x="0" y="1"/>
                      <a:pt x="4" y="1"/>
                    </a:cubicBezTo>
                    <a:cubicBezTo>
                      <a:pt x="8" y="0"/>
                      <a:pt x="10" y="6"/>
                      <a:pt x="5" y="5"/>
                    </a:cubicBezTo>
                    <a:close/>
                  </a:path>
                </a:pathLst>
              </a:custGeom>
              <a:noFill/>
              <a:ln w="6350" cap="flat">
                <a:solidFill>
                  <a:srgbClr val="333333"/>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8" name="Freeform 50">
                <a:extLst>
                  <a:ext uri="{FF2B5EF4-FFF2-40B4-BE49-F238E27FC236}">
                    <a16:creationId xmlns:a16="http://schemas.microsoft.com/office/drawing/2014/main" id="{C331620D-AB32-C352-A4A1-F68476BB366D}"/>
                  </a:ext>
                </a:extLst>
              </p:cNvPr>
              <p:cNvSpPr>
                <a:spLocks noChangeAspect="1"/>
              </p:cNvSpPr>
              <p:nvPr/>
            </p:nvSpPr>
            <p:spPr bwMode="auto">
              <a:xfrm>
                <a:off x="2337" y="3175"/>
                <a:ext cx="400" cy="134"/>
              </a:xfrm>
              <a:custGeom>
                <a:avLst/>
                <a:gdLst>
                  <a:gd name="T0" fmla="*/ 2 w 57"/>
                  <a:gd name="T1" fmla="*/ 11 h 19"/>
                  <a:gd name="T2" fmla="*/ 26 w 57"/>
                  <a:gd name="T3" fmla="*/ 12 h 19"/>
                  <a:gd name="T4" fmla="*/ 48 w 57"/>
                  <a:gd name="T5" fmla="*/ 17 h 19"/>
                  <a:gd name="T6" fmla="*/ 56 w 57"/>
                  <a:gd name="T7" fmla="*/ 11 h 19"/>
                  <a:gd name="T8" fmla="*/ 48 w 57"/>
                  <a:gd name="T9" fmla="*/ 3 h 19"/>
                  <a:gd name="T10" fmla="*/ 19 w 57"/>
                  <a:gd name="T11" fmla="*/ 1 h 19"/>
                  <a:gd name="T12" fmla="*/ 2 w 57"/>
                  <a:gd name="T13" fmla="*/ 0 h 19"/>
                  <a:gd name="T14" fmla="*/ 1 w 57"/>
                  <a:gd name="T15" fmla="*/ 4 h 19"/>
                  <a:gd name="T16" fmla="*/ 2 w 57"/>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9">
                    <a:moveTo>
                      <a:pt x="2" y="11"/>
                    </a:moveTo>
                    <a:cubicBezTo>
                      <a:pt x="2" y="11"/>
                      <a:pt x="16" y="12"/>
                      <a:pt x="26" y="12"/>
                    </a:cubicBezTo>
                    <a:cubicBezTo>
                      <a:pt x="35" y="13"/>
                      <a:pt x="48" y="17"/>
                      <a:pt x="48" y="17"/>
                    </a:cubicBezTo>
                    <a:cubicBezTo>
                      <a:pt x="48" y="17"/>
                      <a:pt x="55" y="19"/>
                      <a:pt x="56" y="11"/>
                    </a:cubicBezTo>
                    <a:cubicBezTo>
                      <a:pt x="57" y="2"/>
                      <a:pt x="48" y="3"/>
                      <a:pt x="48" y="3"/>
                    </a:cubicBezTo>
                    <a:cubicBezTo>
                      <a:pt x="41" y="3"/>
                      <a:pt x="26" y="0"/>
                      <a:pt x="19" y="1"/>
                    </a:cubicBezTo>
                    <a:cubicBezTo>
                      <a:pt x="13" y="1"/>
                      <a:pt x="7" y="1"/>
                      <a:pt x="2" y="0"/>
                    </a:cubicBezTo>
                    <a:cubicBezTo>
                      <a:pt x="2" y="0"/>
                      <a:pt x="0" y="0"/>
                      <a:pt x="1" y="4"/>
                    </a:cubicBezTo>
                    <a:cubicBezTo>
                      <a:pt x="1" y="8"/>
                      <a:pt x="2" y="11"/>
                      <a:pt x="2" y="11"/>
                    </a:cubicBezTo>
                    <a:close/>
                  </a:path>
                </a:pathLst>
              </a:custGeom>
              <a:solidFill>
                <a:srgbClr val="99CCFF"/>
              </a:solidFill>
              <a:ln w="6350" cap="flat">
                <a:solidFill>
                  <a:srgbClr val="3366FF"/>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199" name="Freeform 48">
                <a:extLst>
                  <a:ext uri="{FF2B5EF4-FFF2-40B4-BE49-F238E27FC236}">
                    <a16:creationId xmlns:a16="http://schemas.microsoft.com/office/drawing/2014/main" id="{EA584271-8C6A-7298-5AFA-507F44A9FC41}"/>
                  </a:ext>
                </a:extLst>
              </p:cNvPr>
              <p:cNvSpPr>
                <a:spLocks noChangeAspect="1"/>
              </p:cNvSpPr>
              <p:nvPr/>
            </p:nvSpPr>
            <p:spPr bwMode="auto">
              <a:xfrm>
                <a:off x="2364" y="2743"/>
                <a:ext cx="392" cy="131"/>
              </a:xfrm>
              <a:custGeom>
                <a:avLst/>
                <a:gdLst>
                  <a:gd name="T0" fmla="*/ 3 w 56"/>
                  <a:gd name="T1" fmla="*/ 14 h 19"/>
                  <a:gd name="T2" fmla="*/ 20 w 56"/>
                  <a:gd name="T3" fmla="*/ 16 h 19"/>
                  <a:gd name="T4" fmla="*/ 43 w 56"/>
                  <a:gd name="T5" fmla="*/ 18 h 19"/>
                  <a:gd name="T6" fmla="*/ 51 w 56"/>
                  <a:gd name="T7" fmla="*/ 19 h 19"/>
                  <a:gd name="T8" fmla="*/ 55 w 56"/>
                  <a:gd name="T9" fmla="*/ 10 h 19"/>
                  <a:gd name="T10" fmla="*/ 51 w 56"/>
                  <a:gd name="T11" fmla="*/ 2 h 19"/>
                  <a:gd name="T12" fmla="*/ 28 w 56"/>
                  <a:gd name="T13" fmla="*/ 2 h 19"/>
                  <a:gd name="T14" fmla="*/ 6 w 56"/>
                  <a:gd name="T15" fmla="*/ 1 h 19"/>
                  <a:gd name="T16" fmla="*/ 0 w 56"/>
                  <a:gd name="T17" fmla="*/ 8 h 19"/>
                  <a:gd name="T18" fmla="*/ 3 w 56"/>
                  <a:gd name="T1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9">
                    <a:moveTo>
                      <a:pt x="3" y="14"/>
                    </a:moveTo>
                    <a:cubicBezTo>
                      <a:pt x="3" y="14"/>
                      <a:pt x="14" y="14"/>
                      <a:pt x="20" y="16"/>
                    </a:cubicBezTo>
                    <a:cubicBezTo>
                      <a:pt x="27" y="18"/>
                      <a:pt x="36" y="18"/>
                      <a:pt x="43" y="18"/>
                    </a:cubicBezTo>
                    <a:cubicBezTo>
                      <a:pt x="50" y="19"/>
                      <a:pt x="51" y="19"/>
                      <a:pt x="51" y="19"/>
                    </a:cubicBezTo>
                    <a:cubicBezTo>
                      <a:pt x="51" y="19"/>
                      <a:pt x="56" y="16"/>
                      <a:pt x="55" y="10"/>
                    </a:cubicBezTo>
                    <a:cubicBezTo>
                      <a:pt x="55" y="4"/>
                      <a:pt x="51" y="2"/>
                      <a:pt x="51" y="2"/>
                    </a:cubicBezTo>
                    <a:cubicBezTo>
                      <a:pt x="51" y="2"/>
                      <a:pt x="33" y="3"/>
                      <a:pt x="28" y="2"/>
                    </a:cubicBezTo>
                    <a:cubicBezTo>
                      <a:pt x="23" y="2"/>
                      <a:pt x="10" y="2"/>
                      <a:pt x="6" y="1"/>
                    </a:cubicBezTo>
                    <a:cubicBezTo>
                      <a:pt x="2" y="0"/>
                      <a:pt x="0" y="5"/>
                      <a:pt x="0" y="8"/>
                    </a:cubicBezTo>
                    <a:cubicBezTo>
                      <a:pt x="0" y="10"/>
                      <a:pt x="3" y="14"/>
                      <a:pt x="3" y="14"/>
                    </a:cubicBezTo>
                    <a:close/>
                  </a:path>
                </a:pathLst>
              </a:custGeom>
              <a:solidFill>
                <a:srgbClr val="99CCFF"/>
              </a:solidFill>
              <a:ln w="6350" cap="flat">
                <a:solidFill>
                  <a:srgbClr val="3366FF"/>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00" name="Freeform 46">
                <a:extLst>
                  <a:ext uri="{FF2B5EF4-FFF2-40B4-BE49-F238E27FC236}">
                    <a16:creationId xmlns:a16="http://schemas.microsoft.com/office/drawing/2014/main" id="{FEA61FEA-8A57-3BB5-2813-57901E59BE3A}"/>
                  </a:ext>
                </a:extLst>
              </p:cNvPr>
              <p:cNvSpPr>
                <a:spLocks noChangeAspect="1"/>
              </p:cNvSpPr>
              <p:nvPr/>
            </p:nvSpPr>
            <p:spPr bwMode="auto">
              <a:xfrm>
                <a:off x="2359" y="2291"/>
                <a:ext cx="389" cy="131"/>
              </a:xfrm>
              <a:custGeom>
                <a:avLst/>
                <a:gdLst>
                  <a:gd name="T0" fmla="*/ 51 w 56"/>
                  <a:gd name="T1" fmla="*/ 0 h 19"/>
                  <a:gd name="T2" fmla="*/ 56 w 56"/>
                  <a:gd name="T3" fmla="*/ 9 h 19"/>
                  <a:gd name="T4" fmla="*/ 45 w 56"/>
                  <a:gd name="T5" fmla="*/ 19 h 19"/>
                  <a:gd name="T6" fmla="*/ 4 w 56"/>
                  <a:gd name="T7" fmla="*/ 19 h 19"/>
                  <a:gd name="T8" fmla="*/ 0 w 56"/>
                  <a:gd name="T9" fmla="*/ 13 h 19"/>
                  <a:gd name="T10" fmla="*/ 2 w 56"/>
                  <a:gd name="T11" fmla="*/ 5 h 19"/>
                  <a:gd name="T12" fmla="*/ 23 w 56"/>
                  <a:gd name="T13" fmla="*/ 5 h 19"/>
                  <a:gd name="T14" fmla="*/ 51 w 5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9">
                    <a:moveTo>
                      <a:pt x="51" y="0"/>
                    </a:moveTo>
                    <a:cubicBezTo>
                      <a:pt x="51" y="0"/>
                      <a:pt x="56" y="3"/>
                      <a:pt x="56" y="9"/>
                    </a:cubicBezTo>
                    <a:cubicBezTo>
                      <a:pt x="56" y="16"/>
                      <a:pt x="52" y="18"/>
                      <a:pt x="45" y="19"/>
                    </a:cubicBezTo>
                    <a:cubicBezTo>
                      <a:pt x="37" y="19"/>
                      <a:pt x="4" y="19"/>
                      <a:pt x="4" y="19"/>
                    </a:cubicBezTo>
                    <a:cubicBezTo>
                      <a:pt x="4" y="19"/>
                      <a:pt x="1" y="17"/>
                      <a:pt x="0" y="13"/>
                    </a:cubicBezTo>
                    <a:cubicBezTo>
                      <a:pt x="0" y="8"/>
                      <a:pt x="2" y="5"/>
                      <a:pt x="2" y="5"/>
                    </a:cubicBezTo>
                    <a:cubicBezTo>
                      <a:pt x="2" y="5"/>
                      <a:pt x="14" y="5"/>
                      <a:pt x="23" y="5"/>
                    </a:cubicBezTo>
                    <a:cubicBezTo>
                      <a:pt x="33" y="5"/>
                      <a:pt x="44" y="5"/>
                      <a:pt x="51" y="0"/>
                    </a:cubicBezTo>
                    <a:close/>
                  </a:path>
                </a:pathLst>
              </a:custGeom>
              <a:solidFill>
                <a:srgbClr val="99CCFF"/>
              </a:solidFill>
              <a:ln w="6350" cap="flat">
                <a:solidFill>
                  <a:srgbClr val="3366FF"/>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01" name="Freeform 44">
                <a:extLst>
                  <a:ext uri="{FF2B5EF4-FFF2-40B4-BE49-F238E27FC236}">
                    <a16:creationId xmlns:a16="http://schemas.microsoft.com/office/drawing/2014/main" id="{68A39BF8-DFA1-100F-A58E-8DD4357F92B9}"/>
                  </a:ext>
                </a:extLst>
              </p:cNvPr>
              <p:cNvSpPr>
                <a:spLocks noChangeAspect="1"/>
              </p:cNvSpPr>
              <p:nvPr/>
            </p:nvSpPr>
            <p:spPr bwMode="auto">
              <a:xfrm>
                <a:off x="2280" y="1851"/>
                <a:ext cx="389" cy="182"/>
              </a:xfrm>
              <a:custGeom>
                <a:avLst/>
                <a:gdLst>
                  <a:gd name="T0" fmla="*/ 5 w 56"/>
                  <a:gd name="T1" fmla="*/ 26 h 26"/>
                  <a:gd name="T2" fmla="*/ 14 w 56"/>
                  <a:gd name="T3" fmla="*/ 22 h 26"/>
                  <a:gd name="T4" fmla="*/ 45 w 56"/>
                  <a:gd name="T5" fmla="*/ 18 h 26"/>
                  <a:gd name="T6" fmla="*/ 56 w 56"/>
                  <a:gd name="T7" fmla="*/ 9 h 26"/>
                  <a:gd name="T8" fmla="*/ 51 w 56"/>
                  <a:gd name="T9" fmla="*/ 1 h 26"/>
                  <a:gd name="T10" fmla="*/ 39 w 56"/>
                  <a:gd name="T11" fmla="*/ 4 h 26"/>
                  <a:gd name="T12" fmla="*/ 27 w 56"/>
                  <a:gd name="T13" fmla="*/ 7 h 26"/>
                  <a:gd name="T14" fmla="*/ 12 w 56"/>
                  <a:gd name="T15" fmla="*/ 12 h 26"/>
                  <a:gd name="T16" fmla="*/ 1 w 56"/>
                  <a:gd name="T17" fmla="*/ 15 h 26"/>
                  <a:gd name="T18" fmla="*/ 5 w 56"/>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6">
                    <a:moveTo>
                      <a:pt x="5" y="26"/>
                    </a:moveTo>
                    <a:cubicBezTo>
                      <a:pt x="5" y="26"/>
                      <a:pt x="10" y="23"/>
                      <a:pt x="14" y="22"/>
                    </a:cubicBezTo>
                    <a:cubicBezTo>
                      <a:pt x="19" y="21"/>
                      <a:pt x="36" y="20"/>
                      <a:pt x="45" y="18"/>
                    </a:cubicBezTo>
                    <a:cubicBezTo>
                      <a:pt x="54" y="15"/>
                      <a:pt x="56" y="14"/>
                      <a:pt x="56" y="9"/>
                    </a:cubicBezTo>
                    <a:cubicBezTo>
                      <a:pt x="56" y="5"/>
                      <a:pt x="53" y="0"/>
                      <a:pt x="51" y="1"/>
                    </a:cubicBezTo>
                    <a:cubicBezTo>
                      <a:pt x="49" y="1"/>
                      <a:pt x="43" y="4"/>
                      <a:pt x="39" y="4"/>
                    </a:cubicBezTo>
                    <a:cubicBezTo>
                      <a:pt x="35" y="4"/>
                      <a:pt x="31" y="5"/>
                      <a:pt x="27" y="7"/>
                    </a:cubicBezTo>
                    <a:cubicBezTo>
                      <a:pt x="23" y="8"/>
                      <a:pt x="16" y="11"/>
                      <a:pt x="12" y="12"/>
                    </a:cubicBezTo>
                    <a:cubicBezTo>
                      <a:pt x="9" y="13"/>
                      <a:pt x="1" y="15"/>
                      <a:pt x="1" y="15"/>
                    </a:cubicBezTo>
                    <a:cubicBezTo>
                      <a:pt x="1" y="15"/>
                      <a:pt x="0" y="20"/>
                      <a:pt x="5" y="26"/>
                    </a:cubicBezTo>
                    <a:close/>
                  </a:path>
                </a:pathLst>
              </a:custGeom>
              <a:solidFill>
                <a:srgbClr val="99CCFF"/>
              </a:solidFill>
              <a:ln w="6350" cap="flat">
                <a:solidFill>
                  <a:srgbClr val="3366FF"/>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sp>
            <p:nvSpPr>
              <p:cNvPr id="202" name="Freeform 42">
                <a:extLst>
                  <a:ext uri="{FF2B5EF4-FFF2-40B4-BE49-F238E27FC236}">
                    <a16:creationId xmlns:a16="http://schemas.microsoft.com/office/drawing/2014/main" id="{2E157A16-B556-C370-487F-19691832341E}"/>
                  </a:ext>
                </a:extLst>
              </p:cNvPr>
              <p:cNvSpPr>
                <a:spLocks noChangeAspect="1"/>
              </p:cNvSpPr>
              <p:nvPr/>
            </p:nvSpPr>
            <p:spPr bwMode="auto">
              <a:xfrm>
                <a:off x="2156" y="1433"/>
                <a:ext cx="384" cy="207"/>
              </a:xfrm>
              <a:custGeom>
                <a:avLst/>
                <a:gdLst>
                  <a:gd name="T0" fmla="*/ 49 w 55"/>
                  <a:gd name="T1" fmla="*/ 0 h 30"/>
                  <a:gd name="T2" fmla="*/ 55 w 55"/>
                  <a:gd name="T3" fmla="*/ 5 h 30"/>
                  <a:gd name="T4" fmla="*/ 31 w 55"/>
                  <a:gd name="T5" fmla="*/ 23 h 30"/>
                  <a:gd name="T6" fmla="*/ 5 w 55"/>
                  <a:gd name="T7" fmla="*/ 29 h 30"/>
                  <a:gd name="T8" fmla="*/ 2 w 55"/>
                  <a:gd name="T9" fmla="*/ 20 h 30"/>
                  <a:gd name="T10" fmla="*/ 28 w 55"/>
                  <a:gd name="T11" fmla="*/ 11 h 30"/>
                  <a:gd name="T12" fmla="*/ 49 w 5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5" h="30">
                    <a:moveTo>
                      <a:pt x="49" y="0"/>
                    </a:moveTo>
                    <a:cubicBezTo>
                      <a:pt x="49" y="0"/>
                      <a:pt x="55" y="1"/>
                      <a:pt x="55" y="5"/>
                    </a:cubicBezTo>
                    <a:cubicBezTo>
                      <a:pt x="55" y="10"/>
                      <a:pt x="52" y="16"/>
                      <a:pt x="31" y="23"/>
                    </a:cubicBezTo>
                    <a:cubicBezTo>
                      <a:pt x="10" y="30"/>
                      <a:pt x="5" y="29"/>
                      <a:pt x="5" y="29"/>
                    </a:cubicBezTo>
                    <a:cubicBezTo>
                      <a:pt x="5" y="29"/>
                      <a:pt x="0" y="25"/>
                      <a:pt x="2" y="20"/>
                    </a:cubicBezTo>
                    <a:cubicBezTo>
                      <a:pt x="2" y="20"/>
                      <a:pt x="19" y="14"/>
                      <a:pt x="28" y="11"/>
                    </a:cubicBezTo>
                    <a:cubicBezTo>
                      <a:pt x="37" y="7"/>
                      <a:pt x="48" y="3"/>
                      <a:pt x="49" y="0"/>
                    </a:cubicBezTo>
                    <a:close/>
                  </a:path>
                </a:pathLst>
              </a:custGeom>
              <a:solidFill>
                <a:srgbClr val="99CCFF"/>
              </a:solidFill>
              <a:ln w="6350" cap="flat">
                <a:solidFill>
                  <a:srgbClr val="3366FF"/>
                </a:solidFill>
                <a:prstDash val="solid"/>
                <a:miter lim="800000"/>
                <a:headEnd/>
                <a:tailEnd/>
              </a:ln>
            </p:spPr>
            <p:txBody>
              <a:bodyPr/>
              <a:lstStyle/>
              <a:p>
                <a:pPr defTabSz="914426" fontAlgn="base">
                  <a:spcBef>
                    <a:spcPct val="0"/>
                  </a:spcBef>
                  <a:spcAft>
                    <a:spcPct val="0"/>
                  </a:spcAft>
                  <a:buClrTx/>
                  <a:defRPr/>
                </a:pPr>
                <a:endParaRPr lang="en-US" sz="1001" kern="1200">
                  <a:latin typeface="Arial" panose="020B0604020202020204" pitchFamily="34" charset="0"/>
                  <a:ea typeface="ＭＳ Ｐゴシック" charset="0"/>
                </a:endParaRPr>
              </a:p>
            </p:txBody>
          </p:sp>
        </p:grpSp>
        <p:grpSp>
          <p:nvGrpSpPr>
            <p:cNvPr id="39946" name="Group 63">
              <a:extLst>
                <a:ext uri="{FF2B5EF4-FFF2-40B4-BE49-F238E27FC236}">
                  <a16:creationId xmlns:a16="http://schemas.microsoft.com/office/drawing/2014/main" id="{6E6DF27F-1C1C-4C82-B758-0CE9437C33C9}"/>
                </a:ext>
              </a:extLst>
            </p:cNvPr>
            <p:cNvGrpSpPr>
              <a:grpSpLocks noChangeAspect="1"/>
            </p:cNvGrpSpPr>
            <p:nvPr/>
          </p:nvGrpSpPr>
          <p:grpSpPr bwMode="auto">
            <a:xfrm>
              <a:off x="2438474" y="1832829"/>
              <a:ext cx="326118" cy="1701184"/>
              <a:chOff x="2943" y="2976"/>
              <a:chExt cx="214" cy="735"/>
            </a:xfrm>
          </p:grpSpPr>
          <p:sp>
            <p:nvSpPr>
              <p:cNvPr id="24" name="Freeform 64">
                <a:extLst>
                  <a:ext uri="{FF2B5EF4-FFF2-40B4-BE49-F238E27FC236}">
                    <a16:creationId xmlns:a16="http://schemas.microsoft.com/office/drawing/2014/main" id="{1C2197C3-75F8-1440-01A3-BA110E05D54A}"/>
                  </a:ext>
                </a:extLst>
              </p:cNvPr>
              <p:cNvSpPr>
                <a:spLocks noChangeAspect="1"/>
              </p:cNvSpPr>
              <p:nvPr/>
            </p:nvSpPr>
            <p:spPr bwMode="auto">
              <a:xfrm>
                <a:off x="2943" y="3258"/>
                <a:ext cx="214" cy="453"/>
              </a:xfrm>
              <a:custGeom>
                <a:avLst/>
                <a:gdLst>
                  <a:gd name="T0" fmla="*/ 0 w 160"/>
                  <a:gd name="T1" fmla="*/ 0 h 340"/>
                  <a:gd name="T2" fmla="*/ 0 w 160"/>
                  <a:gd name="T3" fmla="*/ 258 h 340"/>
                  <a:gd name="T4" fmla="*/ 76 w 160"/>
                  <a:gd name="T5" fmla="*/ 340 h 340"/>
                  <a:gd name="T6" fmla="*/ 83 w 160"/>
                  <a:gd name="T7" fmla="*/ 340 h 340"/>
                  <a:gd name="T8" fmla="*/ 160 w 160"/>
                  <a:gd name="T9" fmla="*/ 258 h 340"/>
                  <a:gd name="T10" fmla="*/ 160 w 160"/>
                  <a:gd name="T11" fmla="*/ 0 h 340"/>
                  <a:gd name="T12" fmla="*/ 0 w 160"/>
                  <a:gd name="T13" fmla="*/ 0 h 340"/>
                </a:gdLst>
                <a:ahLst/>
                <a:cxnLst>
                  <a:cxn ang="0">
                    <a:pos x="T0" y="T1"/>
                  </a:cxn>
                  <a:cxn ang="0">
                    <a:pos x="T2" y="T3"/>
                  </a:cxn>
                  <a:cxn ang="0">
                    <a:pos x="T4" y="T5"/>
                  </a:cxn>
                  <a:cxn ang="0">
                    <a:pos x="T6" y="T7"/>
                  </a:cxn>
                  <a:cxn ang="0">
                    <a:pos x="T8" y="T9"/>
                  </a:cxn>
                  <a:cxn ang="0">
                    <a:pos x="T10" y="T11"/>
                  </a:cxn>
                  <a:cxn ang="0">
                    <a:pos x="T12" y="T13"/>
                  </a:cxn>
                </a:cxnLst>
                <a:rect l="0" t="0" r="r" b="b"/>
                <a:pathLst>
                  <a:path w="160" h="340">
                    <a:moveTo>
                      <a:pt x="0" y="0"/>
                    </a:moveTo>
                    <a:cubicBezTo>
                      <a:pt x="0" y="258"/>
                      <a:pt x="0" y="258"/>
                      <a:pt x="0" y="258"/>
                    </a:cubicBezTo>
                    <a:cubicBezTo>
                      <a:pt x="0" y="303"/>
                      <a:pt x="34" y="340"/>
                      <a:pt x="76" y="340"/>
                    </a:cubicBezTo>
                    <a:cubicBezTo>
                      <a:pt x="83" y="340"/>
                      <a:pt x="83" y="340"/>
                      <a:pt x="83" y="340"/>
                    </a:cubicBezTo>
                    <a:cubicBezTo>
                      <a:pt x="125" y="340"/>
                      <a:pt x="160" y="303"/>
                      <a:pt x="160" y="258"/>
                    </a:cubicBezTo>
                    <a:cubicBezTo>
                      <a:pt x="160" y="0"/>
                      <a:pt x="160" y="0"/>
                      <a:pt x="160" y="0"/>
                    </a:cubicBezTo>
                    <a:lnTo>
                      <a:pt x="0" y="0"/>
                    </a:lnTo>
                    <a:close/>
                  </a:path>
                </a:pathLst>
              </a:custGeom>
              <a:solidFill>
                <a:srgbClr val="CCFFFF"/>
              </a:solidFill>
              <a:ln w="12700" cap="flat">
                <a:solidFill>
                  <a:srgbClr val="00B0F0"/>
                </a:solidFill>
                <a:prstDash val="solid"/>
                <a:miter lim="800000"/>
                <a:headEnd/>
                <a:tailEnd/>
              </a:ln>
            </p:spPr>
            <p:txBody>
              <a:bodyPr/>
              <a:lstStyle/>
              <a:p>
                <a:pPr defTabSz="914426" fontAlgn="base">
                  <a:spcBef>
                    <a:spcPct val="0"/>
                  </a:spcBef>
                  <a:spcAft>
                    <a:spcPct val="0"/>
                  </a:spcAft>
                  <a:buClrTx/>
                  <a:defRPr/>
                </a:pPr>
                <a:endParaRPr lang="en-US" kern="1200" dirty="0">
                  <a:latin typeface="Arial" charset="0"/>
                  <a:ea typeface="ＭＳ Ｐゴシック" charset="0"/>
                </a:endParaRPr>
              </a:p>
            </p:txBody>
          </p:sp>
          <p:sp>
            <p:nvSpPr>
              <p:cNvPr id="25" name="Freeform 65">
                <a:extLst>
                  <a:ext uri="{FF2B5EF4-FFF2-40B4-BE49-F238E27FC236}">
                    <a16:creationId xmlns:a16="http://schemas.microsoft.com/office/drawing/2014/main" id="{81DAAEE6-74FE-1365-3955-47E25123110C}"/>
                  </a:ext>
                </a:extLst>
              </p:cNvPr>
              <p:cNvSpPr>
                <a:spLocks noChangeAspect="1"/>
              </p:cNvSpPr>
              <p:nvPr/>
            </p:nvSpPr>
            <p:spPr bwMode="auto">
              <a:xfrm>
                <a:off x="2943" y="2976"/>
                <a:ext cx="214" cy="735"/>
              </a:xfrm>
              <a:custGeom>
                <a:avLst/>
                <a:gdLst>
                  <a:gd name="T0" fmla="*/ 0 w 160"/>
                  <a:gd name="T1" fmla="*/ 0 h 550"/>
                  <a:gd name="T2" fmla="*/ 0 w 160"/>
                  <a:gd name="T3" fmla="*/ 467 h 550"/>
                  <a:gd name="T4" fmla="*/ 76 w 160"/>
                  <a:gd name="T5" fmla="*/ 550 h 550"/>
                  <a:gd name="T6" fmla="*/ 83 w 160"/>
                  <a:gd name="T7" fmla="*/ 550 h 550"/>
                  <a:gd name="T8" fmla="*/ 160 w 160"/>
                  <a:gd name="T9" fmla="*/ 467 h 550"/>
                  <a:gd name="T10" fmla="*/ 160 w 160"/>
                  <a:gd name="T11" fmla="*/ 0 h 550"/>
                  <a:gd name="T12" fmla="*/ 0 w 160"/>
                  <a:gd name="T13" fmla="*/ 0 h 550"/>
                </a:gdLst>
                <a:ahLst/>
                <a:cxnLst>
                  <a:cxn ang="0">
                    <a:pos x="T0" y="T1"/>
                  </a:cxn>
                  <a:cxn ang="0">
                    <a:pos x="T2" y="T3"/>
                  </a:cxn>
                  <a:cxn ang="0">
                    <a:pos x="T4" y="T5"/>
                  </a:cxn>
                  <a:cxn ang="0">
                    <a:pos x="T6" y="T7"/>
                  </a:cxn>
                  <a:cxn ang="0">
                    <a:pos x="T8" y="T9"/>
                  </a:cxn>
                  <a:cxn ang="0">
                    <a:pos x="T10" y="T11"/>
                  </a:cxn>
                  <a:cxn ang="0">
                    <a:pos x="T12" y="T13"/>
                  </a:cxn>
                </a:cxnLst>
                <a:rect l="0" t="0" r="r" b="b"/>
                <a:pathLst>
                  <a:path w="160" h="550">
                    <a:moveTo>
                      <a:pt x="0" y="0"/>
                    </a:moveTo>
                    <a:cubicBezTo>
                      <a:pt x="0" y="467"/>
                      <a:pt x="0" y="467"/>
                      <a:pt x="0" y="467"/>
                    </a:cubicBezTo>
                    <a:cubicBezTo>
                      <a:pt x="0" y="513"/>
                      <a:pt x="34" y="550"/>
                      <a:pt x="76" y="550"/>
                    </a:cubicBezTo>
                    <a:cubicBezTo>
                      <a:pt x="83" y="550"/>
                      <a:pt x="83" y="550"/>
                      <a:pt x="83" y="550"/>
                    </a:cubicBezTo>
                    <a:cubicBezTo>
                      <a:pt x="125" y="550"/>
                      <a:pt x="160" y="513"/>
                      <a:pt x="160" y="467"/>
                    </a:cubicBezTo>
                    <a:cubicBezTo>
                      <a:pt x="160" y="0"/>
                      <a:pt x="160" y="0"/>
                      <a:pt x="160" y="0"/>
                    </a:cubicBezTo>
                    <a:lnTo>
                      <a:pt x="0" y="0"/>
                    </a:lnTo>
                    <a:close/>
                  </a:path>
                </a:pathLst>
              </a:custGeom>
              <a:noFill/>
              <a:ln w="12700" cap="flat">
                <a:solidFill>
                  <a:srgbClr val="000000"/>
                </a:solidFill>
                <a:prstDash val="solid"/>
                <a:miter lim="800000"/>
                <a:headEnd/>
                <a:tailEnd/>
              </a:ln>
            </p:spPr>
            <p:txBody>
              <a:bodyPr/>
              <a:lstStyle/>
              <a:p>
                <a:pPr defTabSz="914426" fontAlgn="base">
                  <a:spcBef>
                    <a:spcPct val="0"/>
                  </a:spcBef>
                  <a:spcAft>
                    <a:spcPct val="0"/>
                  </a:spcAft>
                  <a:buClrTx/>
                  <a:defRPr/>
                </a:pPr>
                <a:endParaRPr lang="en-US" kern="1200">
                  <a:latin typeface="Arial" charset="0"/>
                  <a:ea typeface="ＭＳ Ｐゴシック" charset="0"/>
                </a:endParaRPr>
              </a:p>
            </p:txBody>
          </p:sp>
        </p:grpSp>
        <p:grpSp>
          <p:nvGrpSpPr>
            <p:cNvPr id="39947" name="Group 63">
              <a:extLst>
                <a:ext uri="{FF2B5EF4-FFF2-40B4-BE49-F238E27FC236}">
                  <a16:creationId xmlns:a16="http://schemas.microsoft.com/office/drawing/2014/main" id="{6BC4F8B3-68BF-023D-1B34-FA1DDE36AB2F}"/>
                </a:ext>
              </a:extLst>
            </p:cNvPr>
            <p:cNvGrpSpPr>
              <a:grpSpLocks noChangeAspect="1"/>
            </p:cNvGrpSpPr>
            <p:nvPr/>
          </p:nvGrpSpPr>
          <p:grpSpPr bwMode="auto">
            <a:xfrm>
              <a:off x="3923928" y="2999381"/>
              <a:ext cx="326118" cy="1701184"/>
              <a:chOff x="2943" y="2976"/>
              <a:chExt cx="214" cy="735"/>
            </a:xfrm>
          </p:grpSpPr>
          <p:sp>
            <p:nvSpPr>
              <p:cNvPr id="22" name="Freeform 64">
                <a:extLst>
                  <a:ext uri="{FF2B5EF4-FFF2-40B4-BE49-F238E27FC236}">
                    <a16:creationId xmlns:a16="http://schemas.microsoft.com/office/drawing/2014/main" id="{773067E0-BA39-9B87-7FAE-C054E74719FC}"/>
                  </a:ext>
                </a:extLst>
              </p:cNvPr>
              <p:cNvSpPr>
                <a:spLocks noChangeAspect="1"/>
              </p:cNvSpPr>
              <p:nvPr/>
            </p:nvSpPr>
            <p:spPr bwMode="auto">
              <a:xfrm>
                <a:off x="2943" y="3567"/>
                <a:ext cx="213" cy="99"/>
              </a:xfrm>
              <a:custGeom>
                <a:avLst/>
                <a:gdLst>
                  <a:gd name="T0" fmla="*/ 0 w 160"/>
                  <a:gd name="T1" fmla="*/ 0 h 340"/>
                  <a:gd name="T2" fmla="*/ 0 w 160"/>
                  <a:gd name="T3" fmla="*/ 258 h 340"/>
                  <a:gd name="T4" fmla="*/ 76 w 160"/>
                  <a:gd name="T5" fmla="*/ 340 h 340"/>
                  <a:gd name="T6" fmla="*/ 83 w 160"/>
                  <a:gd name="T7" fmla="*/ 340 h 340"/>
                  <a:gd name="T8" fmla="*/ 160 w 160"/>
                  <a:gd name="T9" fmla="*/ 258 h 340"/>
                  <a:gd name="T10" fmla="*/ 160 w 160"/>
                  <a:gd name="T11" fmla="*/ 0 h 340"/>
                  <a:gd name="T12" fmla="*/ 0 w 160"/>
                  <a:gd name="T13" fmla="*/ 0 h 340"/>
                </a:gdLst>
                <a:ahLst/>
                <a:cxnLst>
                  <a:cxn ang="0">
                    <a:pos x="T0" y="T1"/>
                  </a:cxn>
                  <a:cxn ang="0">
                    <a:pos x="T2" y="T3"/>
                  </a:cxn>
                  <a:cxn ang="0">
                    <a:pos x="T4" y="T5"/>
                  </a:cxn>
                  <a:cxn ang="0">
                    <a:pos x="T6" y="T7"/>
                  </a:cxn>
                  <a:cxn ang="0">
                    <a:pos x="T8" y="T9"/>
                  </a:cxn>
                  <a:cxn ang="0">
                    <a:pos x="T10" y="T11"/>
                  </a:cxn>
                  <a:cxn ang="0">
                    <a:pos x="T12" y="T13"/>
                  </a:cxn>
                </a:cxnLst>
                <a:rect l="0" t="0" r="r" b="b"/>
                <a:pathLst>
                  <a:path w="160" h="340">
                    <a:moveTo>
                      <a:pt x="0" y="0"/>
                    </a:moveTo>
                    <a:cubicBezTo>
                      <a:pt x="0" y="258"/>
                      <a:pt x="0" y="258"/>
                      <a:pt x="0" y="258"/>
                    </a:cubicBezTo>
                    <a:cubicBezTo>
                      <a:pt x="0" y="303"/>
                      <a:pt x="34" y="340"/>
                      <a:pt x="76" y="340"/>
                    </a:cubicBezTo>
                    <a:cubicBezTo>
                      <a:pt x="83" y="340"/>
                      <a:pt x="83" y="340"/>
                      <a:pt x="83" y="340"/>
                    </a:cubicBezTo>
                    <a:cubicBezTo>
                      <a:pt x="125" y="340"/>
                      <a:pt x="160" y="303"/>
                      <a:pt x="160" y="258"/>
                    </a:cubicBezTo>
                    <a:cubicBezTo>
                      <a:pt x="160" y="0"/>
                      <a:pt x="160" y="0"/>
                      <a:pt x="160" y="0"/>
                    </a:cubicBezTo>
                    <a:lnTo>
                      <a:pt x="0" y="0"/>
                    </a:lnTo>
                    <a:close/>
                  </a:path>
                </a:pathLst>
              </a:custGeom>
              <a:solidFill>
                <a:srgbClr val="FFFFC1"/>
              </a:solidFill>
              <a:ln w="12700" cap="flat">
                <a:solidFill>
                  <a:srgbClr val="FFC000"/>
                </a:solidFill>
                <a:prstDash val="sysDot"/>
                <a:miter lim="800000"/>
                <a:headEnd/>
                <a:tailEnd/>
              </a:ln>
            </p:spPr>
            <p:txBody>
              <a:bodyPr/>
              <a:lstStyle/>
              <a:p>
                <a:pPr defTabSz="914426" fontAlgn="base">
                  <a:spcBef>
                    <a:spcPct val="0"/>
                  </a:spcBef>
                  <a:spcAft>
                    <a:spcPct val="0"/>
                  </a:spcAft>
                  <a:buClrTx/>
                  <a:defRPr/>
                </a:pPr>
                <a:endParaRPr lang="en-US" kern="1200" dirty="0">
                  <a:latin typeface="Arial" charset="0"/>
                  <a:ea typeface="ＭＳ Ｐゴシック" charset="0"/>
                </a:endParaRPr>
              </a:p>
            </p:txBody>
          </p:sp>
          <p:sp>
            <p:nvSpPr>
              <p:cNvPr id="23" name="Freeform 65">
                <a:extLst>
                  <a:ext uri="{FF2B5EF4-FFF2-40B4-BE49-F238E27FC236}">
                    <a16:creationId xmlns:a16="http://schemas.microsoft.com/office/drawing/2014/main" id="{F8D051C0-4033-6C79-44DA-DD4826B45984}"/>
                  </a:ext>
                </a:extLst>
              </p:cNvPr>
              <p:cNvSpPr>
                <a:spLocks noChangeAspect="1"/>
              </p:cNvSpPr>
              <p:nvPr/>
            </p:nvSpPr>
            <p:spPr bwMode="auto">
              <a:xfrm>
                <a:off x="2943" y="2976"/>
                <a:ext cx="213" cy="735"/>
              </a:xfrm>
              <a:custGeom>
                <a:avLst/>
                <a:gdLst>
                  <a:gd name="T0" fmla="*/ 0 w 160"/>
                  <a:gd name="T1" fmla="*/ 0 h 550"/>
                  <a:gd name="T2" fmla="*/ 0 w 160"/>
                  <a:gd name="T3" fmla="*/ 467 h 550"/>
                  <a:gd name="T4" fmla="*/ 76 w 160"/>
                  <a:gd name="T5" fmla="*/ 550 h 550"/>
                  <a:gd name="T6" fmla="*/ 83 w 160"/>
                  <a:gd name="T7" fmla="*/ 550 h 550"/>
                  <a:gd name="T8" fmla="*/ 160 w 160"/>
                  <a:gd name="T9" fmla="*/ 467 h 550"/>
                  <a:gd name="T10" fmla="*/ 160 w 160"/>
                  <a:gd name="T11" fmla="*/ 0 h 550"/>
                  <a:gd name="T12" fmla="*/ 0 w 160"/>
                  <a:gd name="T13" fmla="*/ 0 h 550"/>
                </a:gdLst>
                <a:ahLst/>
                <a:cxnLst>
                  <a:cxn ang="0">
                    <a:pos x="T0" y="T1"/>
                  </a:cxn>
                  <a:cxn ang="0">
                    <a:pos x="T2" y="T3"/>
                  </a:cxn>
                  <a:cxn ang="0">
                    <a:pos x="T4" y="T5"/>
                  </a:cxn>
                  <a:cxn ang="0">
                    <a:pos x="T6" y="T7"/>
                  </a:cxn>
                  <a:cxn ang="0">
                    <a:pos x="T8" y="T9"/>
                  </a:cxn>
                  <a:cxn ang="0">
                    <a:pos x="T10" y="T11"/>
                  </a:cxn>
                  <a:cxn ang="0">
                    <a:pos x="T12" y="T13"/>
                  </a:cxn>
                </a:cxnLst>
                <a:rect l="0" t="0" r="r" b="b"/>
                <a:pathLst>
                  <a:path w="160" h="550">
                    <a:moveTo>
                      <a:pt x="0" y="0"/>
                    </a:moveTo>
                    <a:cubicBezTo>
                      <a:pt x="0" y="467"/>
                      <a:pt x="0" y="467"/>
                      <a:pt x="0" y="467"/>
                    </a:cubicBezTo>
                    <a:cubicBezTo>
                      <a:pt x="0" y="513"/>
                      <a:pt x="34" y="550"/>
                      <a:pt x="76" y="550"/>
                    </a:cubicBezTo>
                    <a:cubicBezTo>
                      <a:pt x="83" y="550"/>
                      <a:pt x="83" y="550"/>
                      <a:pt x="83" y="550"/>
                    </a:cubicBezTo>
                    <a:cubicBezTo>
                      <a:pt x="125" y="550"/>
                      <a:pt x="160" y="513"/>
                      <a:pt x="160" y="467"/>
                    </a:cubicBezTo>
                    <a:cubicBezTo>
                      <a:pt x="160" y="0"/>
                      <a:pt x="160" y="0"/>
                      <a:pt x="160" y="0"/>
                    </a:cubicBezTo>
                    <a:lnTo>
                      <a:pt x="0" y="0"/>
                    </a:lnTo>
                    <a:close/>
                  </a:path>
                </a:pathLst>
              </a:custGeom>
              <a:noFill/>
              <a:ln w="12700" cap="flat">
                <a:solidFill>
                  <a:srgbClr val="000000"/>
                </a:solidFill>
                <a:prstDash val="solid"/>
                <a:miter lim="800000"/>
                <a:headEnd/>
                <a:tailEnd/>
              </a:ln>
            </p:spPr>
            <p:txBody>
              <a:bodyPr/>
              <a:lstStyle/>
              <a:p>
                <a:pPr defTabSz="914426" fontAlgn="base">
                  <a:spcBef>
                    <a:spcPct val="0"/>
                  </a:spcBef>
                  <a:spcAft>
                    <a:spcPct val="0"/>
                  </a:spcAft>
                  <a:buClrTx/>
                  <a:defRPr/>
                </a:pPr>
                <a:endParaRPr lang="en-US" kern="1200">
                  <a:latin typeface="Arial" charset="0"/>
                  <a:ea typeface="ＭＳ Ｐゴシック" charset="0"/>
                </a:endParaRPr>
              </a:p>
            </p:txBody>
          </p:sp>
        </p:grpSp>
        <p:cxnSp>
          <p:nvCxnSpPr>
            <p:cNvPr id="39948" name="Straight Arrow Connector 7">
              <a:extLst>
                <a:ext uri="{FF2B5EF4-FFF2-40B4-BE49-F238E27FC236}">
                  <a16:creationId xmlns:a16="http://schemas.microsoft.com/office/drawing/2014/main" id="{10991B7C-07C9-A3AD-37A2-B5DD9BA02FEF}"/>
                </a:ext>
              </a:extLst>
            </p:cNvPr>
            <p:cNvCxnSpPr>
              <a:cxnSpLocks/>
            </p:cNvCxnSpPr>
            <p:nvPr/>
          </p:nvCxnSpPr>
          <p:spPr bwMode="auto">
            <a:xfrm flipV="1">
              <a:off x="2822211" y="2294291"/>
              <a:ext cx="885694" cy="368034"/>
            </a:xfrm>
            <a:prstGeom prst="straightConnector1">
              <a:avLst/>
            </a:prstGeom>
            <a:noFill/>
            <a:ln w="28575" algn="ctr">
              <a:solidFill>
                <a:schemeClr val="tx1"/>
              </a:solidFill>
              <a:round/>
              <a:headEnd/>
              <a:tailEnd type="triangle" w="med" len="med"/>
            </a:ln>
          </p:spPr>
        </p:cxnSp>
        <p:grpSp>
          <p:nvGrpSpPr>
            <p:cNvPr id="39949" name="Group 63">
              <a:extLst>
                <a:ext uri="{FF2B5EF4-FFF2-40B4-BE49-F238E27FC236}">
                  <a16:creationId xmlns:a16="http://schemas.microsoft.com/office/drawing/2014/main" id="{98347703-7D43-834B-15C4-4A90C1D9342C}"/>
                </a:ext>
              </a:extLst>
            </p:cNvPr>
            <p:cNvGrpSpPr>
              <a:grpSpLocks noChangeAspect="1"/>
            </p:cNvGrpSpPr>
            <p:nvPr/>
          </p:nvGrpSpPr>
          <p:grpSpPr bwMode="auto">
            <a:xfrm>
              <a:off x="3923928" y="1059582"/>
              <a:ext cx="326118" cy="1701184"/>
              <a:chOff x="2943" y="2976"/>
              <a:chExt cx="214" cy="735"/>
            </a:xfrm>
          </p:grpSpPr>
          <p:sp>
            <p:nvSpPr>
              <p:cNvPr id="20" name="Freeform 64">
                <a:extLst>
                  <a:ext uri="{FF2B5EF4-FFF2-40B4-BE49-F238E27FC236}">
                    <a16:creationId xmlns:a16="http://schemas.microsoft.com/office/drawing/2014/main" id="{74D6E007-207D-6719-CC06-595C3574D1D5}"/>
                  </a:ext>
                </a:extLst>
              </p:cNvPr>
              <p:cNvSpPr>
                <a:spLocks noChangeAspect="1"/>
              </p:cNvSpPr>
              <p:nvPr/>
            </p:nvSpPr>
            <p:spPr bwMode="auto">
              <a:xfrm>
                <a:off x="2943" y="3257"/>
                <a:ext cx="213" cy="454"/>
              </a:xfrm>
              <a:custGeom>
                <a:avLst/>
                <a:gdLst>
                  <a:gd name="T0" fmla="*/ 0 w 160"/>
                  <a:gd name="T1" fmla="*/ 0 h 340"/>
                  <a:gd name="T2" fmla="*/ 0 w 160"/>
                  <a:gd name="T3" fmla="*/ 258 h 340"/>
                  <a:gd name="T4" fmla="*/ 76 w 160"/>
                  <a:gd name="T5" fmla="*/ 340 h 340"/>
                  <a:gd name="T6" fmla="*/ 83 w 160"/>
                  <a:gd name="T7" fmla="*/ 340 h 340"/>
                  <a:gd name="T8" fmla="*/ 160 w 160"/>
                  <a:gd name="T9" fmla="*/ 258 h 340"/>
                  <a:gd name="T10" fmla="*/ 160 w 160"/>
                  <a:gd name="T11" fmla="*/ 0 h 340"/>
                  <a:gd name="T12" fmla="*/ 0 w 160"/>
                  <a:gd name="T13" fmla="*/ 0 h 340"/>
                </a:gdLst>
                <a:ahLst/>
                <a:cxnLst>
                  <a:cxn ang="0">
                    <a:pos x="T0" y="T1"/>
                  </a:cxn>
                  <a:cxn ang="0">
                    <a:pos x="T2" y="T3"/>
                  </a:cxn>
                  <a:cxn ang="0">
                    <a:pos x="T4" y="T5"/>
                  </a:cxn>
                  <a:cxn ang="0">
                    <a:pos x="T6" y="T7"/>
                  </a:cxn>
                  <a:cxn ang="0">
                    <a:pos x="T8" y="T9"/>
                  </a:cxn>
                  <a:cxn ang="0">
                    <a:pos x="T10" y="T11"/>
                  </a:cxn>
                  <a:cxn ang="0">
                    <a:pos x="T12" y="T13"/>
                  </a:cxn>
                </a:cxnLst>
                <a:rect l="0" t="0" r="r" b="b"/>
                <a:pathLst>
                  <a:path w="160" h="340">
                    <a:moveTo>
                      <a:pt x="0" y="0"/>
                    </a:moveTo>
                    <a:cubicBezTo>
                      <a:pt x="0" y="258"/>
                      <a:pt x="0" y="258"/>
                      <a:pt x="0" y="258"/>
                    </a:cubicBezTo>
                    <a:cubicBezTo>
                      <a:pt x="0" y="303"/>
                      <a:pt x="34" y="340"/>
                      <a:pt x="76" y="340"/>
                    </a:cubicBezTo>
                    <a:cubicBezTo>
                      <a:pt x="83" y="340"/>
                      <a:pt x="83" y="340"/>
                      <a:pt x="83" y="340"/>
                    </a:cubicBezTo>
                    <a:cubicBezTo>
                      <a:pt x="125" y="340"/>
                      <a:pt x="160" y="303"/>
                      <a:pt x="160" y="258"/>
                    </a:cubicBezTo>
                    <a:cubicBezTo>
                      <a:pt x="160" y="0"/>
                      <a:pt x="160" y="0"/>
                      <a:pt x="160" y="0"/>
                    </a:cubicBezTo>
                    <a:lnTo>
                      <a:pt x="0" y="0"/>
                    </a:lnTo>
                    <a:close/>
                  </a:path>
                </a:pathLst>
              </a:custGeom>
              <a:solidFill>
                <a:schemeClr val="bg1">
                  <a:lumMod val="95000"/>
                </a:schemeClr>
              </a:solidFill>
              <a:ln w="12700" cap="flat">
                <a:solidFill>
                  <a:srgbClr val="00B0F0"/>
                </a:solidFill>
                <a:prstDash val="solid"/>
                <a:miter lim="800000"/>
                <a:headEnd/>
                <a:tailEnd/>
              </a:ln>
            </p:spPr>
            <p:txBody>
              <a:bodyPr/>
              <a:lstStyle/>
              <a:p>
                <a:pPr defTabSz="914426" fontAlgn="base">
                  <a:spcBef>
                    <a:spcPct val="0"/>
                  </a:spcBef>
                  <a:spcAft>
                    <a:spcPct val="0"/>
                  </a:spcAft>
                  <a:buClrTx/>
                  <a:defRPr/>
                </a:pPr>
                <a:endParaRPr lang="en-US" kern="1200" dirty="0">
                  <a:latin typeface="Arial" charset="0"/>
                  <a:ea typeface="ＭＳ Ｐゴシック" charset="0"/>
                </a:endParaRPr>
              </a:p>
            </p:txBody>
          </p:sp>
          <p:sp>
            <p:nvSpPr>
              <p:cNvPr id="21" name="Freeform 65">
                <a:extLst>
                  <a:ext uri="{FF2B5EF4-FFF2-40B4-BE49-F238E27FC236}">
                    <a16:creationId xmlns:a16="http://schemas.microsoft.com/office/drawing/2014/main" id="{583C2FCD-2BF5-3F96-CB23-9985DAB3A056}"/>
                  </a:ext>
                </a:extLst>
              </p:cNvPr>
              <p:cNvSpPr>
                <a:spLocks noChangeAspect="1"/>
              </p:cNvSpPr>
              <p:nvPr/>
            </p:nvSpPr>
            <p:spPr bwMode="auto">
              <a:xfrm>
                <a:off x="2943" y="2976"/>
                <a:ext cx="213" cy="735"/>
              </a:xfrm>
              <a:custGeom>
                <a:avLst/>
                <a:gdLst>
                  <a:gd name="T0" fmla="*/ 0 w 160"/>
                  <a:gd name="T1" fmla="*/ 0 h 550"/>
                  <a:gd name="T2" fmla="*/ 0 w 160"/>
                  <a:gd name="T3" fmla="*/ 467 h 550"/>
                  <a:gd name="T4" fmla="*/ 76 w 160"/>
                  <a:gd name="T5" fmla="*/ 550 h 550"/>
                  <a:gd name="T6" fmla="*/ 83 w 160"/>
                  <a:gd name="T7" fmla="*/ 550 h 550"/>
                  <a:gd name="T8" fmla="*/ 160 w 160"/>
                  <a:gd name="T9" fmla="*/ 467 h 550"/>
                  <a:gd name="T10" fmla="*/ 160 w 160"/>
                  <a:gd name="T11" fmla="*/ 0 h 550"/>
                  <a:gd name="T12" fmla="*/ 0 w 160"/>
                  <a:gd name="T13" fmla="*/ 0 h 550"/>
                </a:gdLst>
                <a:ahLst/>
                <a:cxnLst>
                  <a:cxn ang="0">
                    <a:pos x="T0" y="T1"/>
                  </a:cxn>
                  <a:cxn ang="0">
                    <a:pos x="T2" y="T3"/>
                  </a:cxn>
                  <a:cxn ang="0">
                    <a:pos x="T4" y="T5"/>
                  </a:cxn>
                  <a:cxn ang="0">
                    <a:pos x="T6" y="T7"/>
                  </a:cxn>
                  <a:cxn ang="0">
                    <a:pos x="T8" y="T9"/>
                  </a:cxn>
                  <a:cxn ang="0">
                    <a:pos x="T10" y="T11"/>
                  </a:cxn>
                  <a:cxn ang="0">
                    <a:pos x="T12" y="T13"/>
                  </a:cxn>
                </a:cxnLst>
                <a:rect l="0" t="0" r="r" b="b"/>
                <a:pathLst>
                  <a:path w="160" h="550">
                    <a:moveTo>
                      <a:pt x="0" y="0"/>
                    </a:moveTo>
                    <a:cubicBezTo>
                      <a:pt x="0" y="467"/>
                      <a:pt x="0" y="467"/>
                      <a:pt x="0" y="467"/>
                    </a:cubicBezTo>
                    <a:cubicBezTo>
                      <a:pt x="0" y="513"/>
                      <a:pt x="34" y="550"/>
                      <a:pt x="76" y="550"/>
                    </a:cubicBezTo>
                    <a:cubicBezTo>
                      <a:pt x="83" y="550"/>
                      <a:pt x="83" y="550"/>
                      <a:pt x="83" y="550"/>
                    </a:cubicBezTo>
                    <a:cubicBezTo>
                      <a:pt x="125" y="550"/>
                      <a:pt x="160" y="513"/>
                      <a:pt x="160" y="467"/>
                    </a:cubicBezTo>
                    <a:cubicBezTo>
                      <a:pt x="160" y="0"/>
                      <a:pt x="160" y="0"/>
                      <a:pt x="160" y="0"/>
                    </a:cubicBezTo>
                    <a:lnTo>
                      <a:pt x="0" y="0"/>
                    </a:lnTo>
                    <a:close/>
                  </a:path>
                </a:pathLst>
              </a:custGeom>
              <a:noFill/>
              <a:ln w="12700" cap="flat">
                <a:solidFill>
                  <a:srgbClr val="000000"/>
                </a:solidFill>
                <a:prstDash val="solid"/>
                <a:miter lim="800000"/>
                <a:headEnd/>
                <a:tailEnd/>
              </a:ln>
            </p:spPr>
            <p:txBody>
              <a:bodyPr/>
              <a:lstStyle/>
              <a:p>
                <a:pPr defTabSz="914426" fontAlgn="base">
                  <a:spcBef>
                    <a:spcPct val="0"/>
                  </a:spcBef>
                  <a:spcAft>
                    <a:spcPct val="0"/>
                  </a:spcAft>
                  <a:buClrTx/>
                  <a:defRPr/>
                </a:pPr>
                <a:endParaRPr lang="en-US" kern="1200">
                  <a:latin typeface="Arial" charset="0"/>
                  <a:ea typeface="ＭＳ Ｐゴシック" charset="0"/>
                </a:endParaRPr>
              </a:p>
            </p:txBody>
          </p:sp>
        </p:grpSp>
        <p:cxnSp>
          <p:nvCxnSpPr>
            <p:cNvPr id="39950" name="Straight Arrow Connector 9">
              <a:extLst>
                <a:ext uri="{FF2B5EF4-FFF2-40B4-BE49-F238E27FC236}">
                  <a16:creationId xmlns:a16="http://schemas.microsoft.com/office/drawing/2014/main" id="{2D3C6A66-067F-A71F-D992-60F54C63327D}"/>
                </a:ext>
              </a:extLst>
            </p:cNvPr>
            <p:cNvCxnSpPr>
              <a:cxnSpLocks/>
            </p:cNvCxnSpPr>
            <p:nvPr/>
          </p:nvCxnSpPr>
          <p:spPr bwMode="auto">
            <a:xfrm>
              <a:off x="2822211" y="2902178"/>
              <a:ext cx="885694" cy="461661"/>
            </a:xfrm>
            <a:prstGeom prst="straightConnector1">
              <a:avLst/>
            </a:prstGeom>
            <a:noFill/>
            <a:ln w="28575" algn="ctr">
              <a:solidFill>
                <a:schemeClr val="tx1"/>
              </a:solidFill>
              <a:round/>
              <a:headEnd/>
              <a:tailEnd type="triangle" w="med" len="med"/>
            </a:ln>
          </p:spPr>
        </p:cxnSp>
        <p:sp>
          <p:nvSpPr>
            <p:cNvPr id="11" name="TextBox 10">
              <a:extLst>
                <a:ext uri="{FF2B5EF4-FFF2-40B4-BE49-F238E27FC236}">
                  <a16:creationId xmlns:a16="http://schemas.microsoft.com/office/drawing/2014/main" id="{5E73055D-7E46-5AD3-2BA5-2B2908F67585}"/>
                </a:ext>
              </a:extLst>
            </p:cNvPr>
            <p:cNvSpPr txBox="1"/>
            <p:nvPr/>
          </p:nvSpPr>
          <p:spPr>
            <a:xfrm>
              <a:off x="2949937" y="1311345"/>
              <a:ext cx="891235" cy="463648"/>
            </a:xfrm>
            <a:prstGeom prst="rect">
              <a:avLst/>
            </a:prstGeom>
            <a:noFill/>
          </p:spPr>
          <p:txBody>
            <a:bodyPr wrap="none">
              <a:spAutoFit/>
            </a:bodyPr>
            <a:lstStyle/>
            <a:p>
              <a:pPr defTabSz="914426" fontAlgn="base">
                <a:spcBef>
                  <a:spcPct val="0"/>
                </a:spcBef>
                <a:spcAft>
                  <a:spcPct val="0"/>
                </a:spcAft>
                <a:buClrTx/>
                <a:defRPr/>
              </a:pPr>
              <a:r>
                <a:rPr lang="en-US" kern="1200" dirty="0">
                  <a:latin typeface="Arial" charset="0"/>
                  <a:ea typeface="ＭＳ Ｐゴシック" charset="0"/>
                </a:rPr>
                <a:t>Fluid </a:t>
              </a:r>
            </a:p>
          </p:txBody>
        </p:sp>
        <p:sp>
          <p:nvSpPr>
            <p:cNvPr id="12" name="TextBox 11">
              <a:extLst>
                <a:ext uri="{FF2B5EF4-FFF2-40B4-BE49-F238E27FC236}">
                  <a16:creationId xmlns:a16="http://schemas.microsoft.com/office/drawing/2014/main" id="{3ABDEDFA-A0AF-1287-5CB6-4FCBA749E953}"/>
                </a:ext>
              </a:extLst>
            </p:cNvPr>
            <p:cNvSpPr txBox="1"/>
            <p:nvPr/>
          </p:nvSpPr>
          <p:spPr>
            <a:xfrm>
              <a:off x="2949937" y="3882140"/>
              <a:ext cx="978476" cy="463648"/>
            </a:xfrm>
            <a:prstGeom prst="rect">
              <a:avLst/>
            </a:prstGeom>
            <a:noFill/>
          </p:spPr>
          <p:txBody>
            <a:bodyPr wrap="none">
              <a:spAutoFit/>
            </a:bodyPr>
            <a:lstStyle/>
            <a:p>
              <a:pPr defTabSz="914426" fontAlgn="base">
                <a:spcBef>
                  <a:spcPct val="0"/>
                </a:spcBef>
                <a:spcAft>
                  <a:spcPct val="0"/>
                </a:spcAft>
                <a:buClrTx/>
                <a:defRPr/>
              </a:pPr>
              <a:r>
                <a:rPr lang="en-US" kern="1200" dirty="0">
                  <a:latin typeface="Arial" charset="0"/>
                  <a:ea typeface="ＭＳ Ｐゴシック" charset="0"/>
                </a:rPr>
                <a:t>Pellet </a:t>
              </a:r>
            </a:p>
          </p:txBody>
        </p:sp>
        <p:cxnSp>
          <p:nvCxnSpPr>
            <p:cNvPr id="39953" name="Straight Arrow Connector 12">
              <a:extLst>
                <a:ext uri="{FF2B5EF4-FFF2-40B4-BE49-F238E27FC236}">
                  <a16:creationId xmlns:a16="http://schemas.microsoft.com/office/drawing/2014/main" id="{B2255D20-0ADA-C6C2-272F-0F2E1A4E2DF2}"/>
                </a:ext>
              </a:extLst>
            </p:cNvPr>
            <p:cNvCxnSpPr>
              <a:cxnSpLocks/>
            </p:cNvCxnSpPr>
            <p:nvPr/>
          </p:nvCxnSpPr>
          <p:spPr bwMode="auto">
            <a:xfrm>
              <a:off x="1749997" y="2628156"/>
              <a:ext cx="526413" cy="18040"/>
            </a:xfrm>
            <a:prstGeom prst="straightConnector1">
              <a:avLst/>
            </a:prstGeom>
            <a:noFill/>
            <a:ln w="28575" algn="ctr">
              <a:solidFill>
                <a:schemeClr val="tx1"/>
              </a:solidFill>
              <a:round/>
              <a:headEnd/>
              <a:tailEnd type="triangle" w="med" len="med"/>
            </a:ln>
          </p:spPr>
        </p:cxnSp>
        <p:sp>
          <p:nvSpPr>
            <p:cNvPr id="14" name="TextBox 13">
              <a:extLst>
                <a:ext uri="{FF2B5EF4-FFF2-40B4-BE49-F238E27FC236}">
                  <a16:creationId xmlns:a16="http://schemas.microsoft.com/office/drawing/2014/main" id="{5934A0A2-9F11-8017-DFA6-30F93F3CE1AF}"/>
                </a:ext>
              </a:extLst>
            </p:cNvPr>
            <p:cNvSpPr txBox="1"/>
            <p:nvPr/>
          </p:nvSpPr>
          <p:spPr>
            <a:xfrm>
              <a:off x="5073819" y="1674183"/>
              <a:ext cx="1296296" cy="695472"/>
            </a:xfrm>
            <a:prstGeom prst="rect">
              <a:avLst/>
            </a:prstGeom>
            <a:noFill/>
          </p:spPr>
          <p:txBody>
            <a:bodyPr>
              <a:spAutoFit/>
            </a:bodyPr>
            <a:lstStyle/>
            <a:p>
              <a:pPr defTabSz="914426" fontAlgn="base">
                <a:spcBef>
                  <a:spcPct val="0"/>
                </a:spcBef>
                <a:spcAft>
                  <a:spcPct val="0"/>
                </a:spcAft>
                <a:buClrTx/>
                <a:defRPr/>
              </a:pPr>
              <a:r>
                <a:rPr lang="en-US" sz="1200" kern="1200" dirty="0" err="1">
                  <a:latin typeface="Arial" charset="0"/>
                  <a:ea typeface="ＭＳ Ｐゴシック" charset="0"/>
                </a:rPr>
                <a:t>cfDNA</a:t>
              </a:r>
              <a:r>
                <a:rPr lang="en-US" sz="1200" kern="1200" dirty="0">
                  <a:latin typeface="Arial" charset="0"/>
                  <a:ea typeface="ＭＳ Ｐゴシック" charset="0"/>
                </a:rPr>
                <a:t> from CSF</a:t>
              </a:r>
            </a:p>
          </p:txBody>
        </p:sp>
        <p:sp>
          <p:nvSpPr>
            <p:cNvPr id="15" name="TextBox 14">
              <a:extLst>
                <a:ext uri="{FF2B5EF4-FFF2-40B4-BE49-F238E27FC236}">
                  <a16:creationId xmlns:a16="http://schemas.microsoft.com/office/drawing/2014/main" id="{158E9AFA-ADE3-536B-52B0-12858C78AC78}"/>
                </a:ext>
              </a:extLst>
            </p:cNvPr>
            <p:cNvSpPr txBox="1"/>
            <p:nvPr/>
          </p:nvSpPr>
          <p:spPr>
            <a:xfrm>
              <a:off x="5075368" y="3678755"/>
              <a:ext cx="1512861" cy="695472"/>
            </a:xfrm>
            <a:prstGeom prst="rect">
              <a:avLst/>
            </a:prstGeom>
            <a:noFill/>
          </p:spPr>
          <p:txBody>
            <a:bodyPr>
              <a:spAutoFit/>
            </a:bodyPr>
            <a:lstStyle/>
            <a:p>
              <a:pPr defTabSz="914426" fontAlgn="base">
                <a:spcBef>
                  <a:spcPct val="0"/>
                </a:spcBef>
                <a:spcAft>
                  <a:spcPct val="0"/>
                </a:spcAft>
                <a:buClrTx/>
                <a:defRPr/>
              </a:pPr>
              <a:r>
                <a:rPr lang="en-US" sz="1200" kern="1200" dirty="0">
                  <a:latin typeface="Arial" charset="0"/>
                  <a:ea typeface="ＭＳ Ｐゴシック" charset="0"/>
                </a:rPr>
                <a:t>gDNA from tumor cells </a:t>
              </a:r>
            </a:p>
          </p:txBody>
        </p:sp>
        <p:cxnSp>
          <p:nvCxnSpPr>
            <p:cNvPr id="39956" name="Straight Arrow Connector 15">
              <a:extLst>
                <a:ext uri="{FF2B5EF4-FFF2-40B4-BE49-F238E27FC236}">
                  <a16:creationId xmlns:a16="http://schemas.microsoft.com/office/drawing/2014/main" id="{6AFF560C-0A23-1F55-9DCA-3D80A6844A12}"/>
                </a:ext>
              </a:extLst>
            </p:cNvPr>
            <p:cNvCxnSpPr>
              <a:cxnSpLocks/>
            </p:cNvCxnSpPr>
            <p:nvPr/>
          </p:nvCxnSpPr>
          <p:spPr bwMode="auto">
            <a:xfrm flipV="1">
              <a:off x="4359487" y="2109606"/>
              <a:ext cx="616753" cy="7036"/>
            </a:xfrm>
            <a:prstGeom prst="straightConnector1">
              <a:avLst/>
            </a:prstGeom>
            <a:noFill/>
            <a:ln w="28575" algn="ctr">
              <a:solidFill>
                <a:schemeClr val="tx1"/>
              </a:solidFill>
              <a:round/>
              <a:headEnd/>
              <a:tailEnd type="triangle" w="med" len="med"/>
            </a:ln>
          </p:spPr>
        </p:cxnSp>
        <p:cxnSp>
          <p:nvCxnSpPr>
            <p:cNvPr id="39957" name="Straight Arrow Connector 16">
              <a:extLst>
                <a:ext uri="{FF2B5EF4-FFF2-40B4-BE49-F238E27FC236}">
                  <a16:creationId xmlns:a16="http://schemas.microsoft.com/office/drawing/2014/main" id="{D68D328B-1780-517F-0275-260E041FD828}"/>
                </a:ext>
              </a:extLst>
            </p:cNvPr>
            <p:cNvCxnSpPr>
              <a:cxnSpLocks/>
            </p:cNvCxnSpPr>
            <p:nvPr/>
          </p:nvCxnSpPr>
          <p:spPr bwMode="auto">
            <a:xfrm flipV="1">
              <a:off x="4383830" y="4055589"/>
              <a:ext cx="658999" cy="1"/>
            </a:xfrm>
            <a:prstGeom prst="straightConnector1">
              <a:avLst/>
            </a:prstGeom>
            <a:noFill/>
            <a:ln w="28575" algn="ctr">
              <a:solidFill>
                <a:schemeClr val="tx1"/>
              </a:solidFill>
              <a:round/>
              <a:headEnd/>
              <a:tailEnd type="triangle" w="med" len="med"/>
            </a:ln>
          </p:spPr>
        </p:cxnSp>
        <p:sp>
          <p:nvSpPr>
            <p:cNvPr id="18" name="TextBox 17">
              <a:extLst>
                <a:ext uri="{FF2B5EF4-FFF2-40B4-BE49-F238E27FC236}">
                  <a16:creationId xmlns:a16="http://schemas.microsoft.com/office/drawing/2014/main" id="{0F1AC167-97C6-CA80-71E4-88D88930A754}"/>
                </a:ext>
              </a:extLst>
            </p:cNvPr>
            <p:cNvSpPr txBox="1"/>
            <p:nvPr/>
          </p:nvSpPr>
          <p:spPr>
            <a:xfrm>
              <a:off x="6558837" y="2121634"/>
              <a:ext cx="2448732" cy="1761862"/>
            </a:xfrm>
            <a:prstGeom prst="rect">
              <a:avLst/>
            </a:prstGeom>
            <a:solidFill>
              <a:schemeClr val="accent5">
                <a:lumMod val="60000"/>
                <a:lumOff val="40000"/>
              </a:schemeClr>
            </a:solidFill>
          </p:spPr>
          <p:txBody>
            <a:bodyPr>
              <a:spAutoFit/>
            </a:bodyPr>
            <a:lstStyle/>
            <a:p>
              <a:pPr algn="ctr" defTabSz="914426" fontAlgn="base">
                <a:spcBef>
                  <a:spcPct val="0"/>
                </a:spcBef>
                <a:spcAft>
                  <a:spcPct val="0"/>
                </a:spcAft>
                <a:buClrTx/>
                <a:defRPr/>
              </a:pPr>
              <a:r>
                <a:rPr lang="en-US" kern="1200" dirty="0">
                  <a:latin typeface="Arial" charset="0"/>
                  <a:ea typeface="ＭＳ Ｐゴシック" charset="0"/>
                </a:rPr>
                <a:t>Comprehensive Next generation sequencing by MSK-IMPACT</a:t>
              </a:r>
            </a:p>
            <a:p>
              <a:pPr algn="ctr" defTabSz="914426" fontAlgn="base">
                <a:spcBef>
                  <a:spcPct val="0"/>
                </a:spcBef>
                <a:spcAft>
                  <a:spcPct val="0"/>
                </a:spcAft>
                <a:buClrTx/>
                <a:defRPr/>
              </a:pPr>
              <a:r>
                <a:rPr lang="en-US" kern="1200" dirty="0">
                  <a:latin typeface="Arial" charset="0"/>
                  <a:ea typeface="ＭＳ Ｐゴシック" charset="0"/>
                </a:rPr>
                <a:t>505 genes </a:t>
              </a:r>
            </a:p>
          </p:txBody>
        </p:sp>
        <p:sp>
          <p:nvSpPr>
            <p:cNvPr id="39959" name="TextBox 18">
              <a:extLst>
                <a:ext uri="{FF2B5EF4-FFF2-40B4-BE49-F238E27FC236}">
                  <a16:creationId xmlns:a16="http://schemas.microsoft.com/office/drawing/2014/main" id="{C5E12A60-E392-EC05-E1B3-AC427B8A60FC}"/>
                </a:ext>
              </a:extLst>
            </p:cNvPr>
            <p:cNvSpPr txBox="1">
              <a:spLocks noChangeArrowheads="1"/>
            </p:cNvSpPr>
            <p:nvPr/>
          </p:nvSpPr>
          <p:spPr bwMode="auto">
            <a:xfrm>
              <a:off x="242874" y="-1954218"/>
              <a:ext cx="5346113" cy="89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343025">
                <a:defRPr>
                  <a:solidFill>
                    <a:schemeClr val="tx1"/>
                  </a:solidFill>
                  <a:latin typeface="Calibri" panose="020F0502020204030204" pitchFamily="34" charset="0"/>
                </a:defRPr>
              </a:lvl1pPr>
              <a:lvl2pPr marL="742950" indent="-285750" defTabSz="1343025">
                <a:defRPr>
                  <a:solidFill>
                    <a:schemeClr val="tx1"/>
                  </a:solidFill>
                  <a:latin typeface="Calibri" panose="020F0502020204030204" pitchFamily="34" charset="0"/>
                </a:defRPr>
              </a:lvl2pPr>
              <a:lvl3pPr marL="1143000" indent="-228600" defTabSz="1343025">
                <a:defRPr>
                  <a:solidFill>
                    <a:schemeClr val="tx1"/>
                  </a:solidFill>
                  <a:latin typeface="Calibri" panose="020F0502020204030204" pitchFamily="34" charset="0"/>
                </a:defRPr>
              </a:lvl3pPr>
              <a:lvl4pPr marL="1600200" indent="-228600" defTabSz="1343025">
                <a:defRPr>
                  <a:solidFill>
                    <a:schemeClr val="tx1"/>
                  </a:solidFill>
                  <a:latin typeface="Calibri" panose="020F0502020204030204" pitchFamily="34" charset="0"/>
                </a:defRPr>
              </a:lvl4pPr>
              <a:lvl5pPr marL="2057400" indent="-228600" defTabSz="1343025">
                <a:defRPr>
                  <a:solidFill>
                    <a:schemeClr val="tx1"/>
                  </a:solidFill>
                  <a:latin typeface="Calibri" panose="020F0502020204030204" pitchFamily="34" charset="0"/>
                </a:defRPr>
              </a:lvl5pPr>
              <a:lvl6pPr marL="2514600" indent="-228600" defTabSz="1343025" fontAlgn="base">
                <a:spcBef>
                  <a:spcPct val="0"/>
                </a:spcBef>
                <a:spcAft>
                  <a:spcPct val="0"/>
                </a:spcAft>
                <a:defRPr>
                  <a:solidFill>
                    <a:schemeClr val="tx1"/>
                  </a:solidFill>
                  <a:latin typeface="Calibri" panose="020F0502020204030204" pitchFamily="34" charset="0"/>
                </a:defRPr>
              </a:lvl6pPr>
              <a:lvl7pPr marL="2971800" indent="-228600" defTabSz="1343025" fontAlgn="base">
                <a:spcBef>
                  <a:spcPct val="0"/>
                </a:spcBef>
                <a:spcAft>
                  <a:spcPct val="0"/>
                </a:spcAft>
                <a:defRPr>
                  <a:solidFill>
                    <a:schemeClr val="tx1"/>
                  </a:solidFill>
                  <a:latin typeface="Calibri" panose="020F0502020204030204" pitchFamily="34" charset="0"/>
                </a:defRPr>
              </a:lvl7pPr>
              <a:lvl8pPr marL="3429000" indent="-228600" defTabSz="1343025" fontAlgn="base">
                <a:spcBef>
                  <a:spcPct val="0"/>
                </a:spcBef>
                <a:spcAft>
                  <a:spcPct val="0"/>
                </a:spcAft>
                <a:defRPr>
                  <a:solidFill>
                    <a:schemeClr val="tx1"/>
                  </a:solidFill>
                  <a:latin typeface="Calibri" panose="020F0502020204030204" pitchFamily="34" charset="0"/>
                </a:defRPr>
              </a:lvl8pPr>
              <a:lvl9pPr marL="3886200" indent="-228600" defTabSz="1343025" fontAlgn="base">
                <a:spcBef>
                  <a:spcPct val="0"/>
                </a:spcBef>
                <a:spcAft>
                  <a:spcPct val="0"/>
                </a:spcAft>
                <a:defRPr>
                  <a:solidFill>
                    <a:schemeClr val="tx1"/>
                  </a:solidFill>
                  <a:latin typeface="Calibri" panose="020F0502020204030204" pitchFamily="34" charset="0"/>
                </a:defRPr>
              </a:lvl9pPr>
            </a:lstStyle>
            <a:p>
              <a:pPr algn="ctr" defTabSz="913794" fontAlgn="base">
                <a:spcBef>
                  <a:spcPct val="0"/>
                </a:spcBef>
                <a:spcAft>
                  <a:spcPct val="0"/>
                </a:spcAft>
                <a:buClrTx/>
              </a:pPr>
              <a:r>
                <a:rPr lang="en-US" altLang="en-US" sz="1633" kern="12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Validated and approved as a CLIA grade assay through NYSDOH</a:t>
              </a:r>
            </a:p>
          </p:txBody>
        </p:sp>
      </p:grpSp>
      <p:sp>
        <p:nvSpPr>
          <p:cNvPr id="2" name="TextBox 1">
            <a:extLst>
              <a:ext uri="{FF2B5EF4-FFF2-40B4-BE49-F238E27FC236}">
                <a16:creationId xmlns:a16="http://schemas.microsoft.com/office/drawing/2014/main" id="{93844D44-3E50-B4ED-5E2E-5C52907B36E6}"/>
              </a:ext>
            </a:extLst>
          </p:cNvPr>
          <p:cNvSpPr txBox="1">
            <a:spLocks noChangeArrowheads="1"/>
          </p:cNvSpPr>
          <p:nvPr/>
        </p:nvSpPr>
        <p:spPr bwMode="auto">
          <a:xfrm>
            <a:off x="69126" y="1180602"/>
            <a:ext cx="4237174" cy="9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defTabSz="311079" fontAlgn="base">
              <a:spcBef>
                <a:spcPct val="0"/>
              </a:spcBef>
              <a:spcAft>
                <a:spcPct val="0"/>
              </a:spcAft>
              <a:buClrTx/>
            </a:pPr>
            <a:r>
              <a:rPr lang="en-US" altLang="en-US" sz="1905" b="1" kern="1200">
                <a:solidFill>
                  <a:prstClr val="black"/>
                </a:solidFill>
                <a:ea typeface="+mn-ea"/>
                <a:cs typeface="+mn-cs"/>
              </a:rPr>
              <a:t>Currently the only assay clinically validated for molecular diagnosis of cfDNA from CSF </a:t>
            </a:r>
          </a:p>
        </p:txBody>
      </p:sp>
      <p:grpSp>
        <p:nvGrpSpPr>
          <p:cNvPr id="210" name="Group 209">
            <a:extLst>
              <a:ext uri="{FF2B5EF4-FFF2-40B4-BE49-F238E27FC236}">
                <a16:creationId xmlns:a16="http://schemas.microsoft.com/office/drawing/2014/main" id="{36DBDC00-C674-716C-184D-37CD4E126979}"/>
              </a:ext>
            </a:extLst>
          </p:cNvPr>
          <p:cNvGrpSpPr>
            <a:grpSpLocks/>
          </p:cNvGrpSpPr>
          <p:nvPr/>
        </p:nvGrpSpPr>
        <p:grpSpPr bwMode="auto">
          <a:xfrm>
            <a:off x="2071603" y="3989905"/>
            <a:ext cx="2340545" cy="1213052"/>
            <a:chOff x="3044448" y="5864677"/>
            <a:chExt cx="3439918" cy="1781945"/>
          </a:xfrm>
        </p:grpSpPr>
        <p:sp>
          <p:nvSpPr>
            <p:cNvPr id="39943" name="TextBox 206">
              <a:extLst>
                <a:ext uri="{FF2B5EF4-FFF2-40B4-BE49-F238E27FC236}">
                  <a16:creationId xmlns:a16="http://schemas.microsoft.com/office/drawing/2014/main" id="{654731A5-DA71-A935-FD64-D6E83F4CCB5C}"/>
                </a:ext>
              </a:extLst>
            </p:cNvPr>
            <p:cNvSpPr txBox="1">
              <a:spLocks noChangeArrowheads="1"/>
            </p:cNvSpPr>
            <p:nvPr/>
          </p:nvSpPr>
          <p:spPr bwMode="auto">
            <a:xfrm>
              <a:off x="4236133" y="5864677"/>
              <a:ext cx="676260" cy="148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r>
                <a:rPr lang="en-US" altLang="en-US" sz="5987" kern="1200">
                  <a:solidFill>
                    <a:srgbClr val="C00000"/>
                  </a:solidFill>
                  <a:ea typeface="+mn-ea"/>
                  <a:cs typeface="+mn-cs"/>
                </a:rPr>
                <a:t>X</a:t>
              </a:r>
            </a:p>
          </p:txBody>
        </p:sp>
        <p:sp>
          <p:nvSpPr>
            <p:cNvPr id="39944" name="TextBox 208">
              <a:extLst>
                <a:ext uri="{FF2B5EF4-FFF2-40B4-BE49-F238E27FC236}">
                  <a16:creationId xmlns:a16="http://schemas.microsoft.com/office/drawing/2014/main" id="{A7A78A7B-47D7-4EC7-1AD6-AE3857CBF316}"/>
                </a:ext>
              </a:extLst>
            </p:cNvPr>
            <p:cNvSpPr txBox="1">
              <a:spLocks noChangeArrowheads="1"/>
            </p:cNvSpPr>
            <p:nvPr/>
          </p:nvSpPr>
          <p:spPr bwMode="auto">
            <a:xfrm>
              <a:off x="3044448" y="7018839"/>
              <a:ext cx="3439918" cy="6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r>
                <a:rPr lang="en-US" altLang="en-US" sz="2177" kern="1200">
                  <a:solidFill>
                    <a:srgbClr val="C00000"/>
                  </a:solidFill>
                  <a:ea typeface="+mn-ea"/>
                  <a:cs typeface="+mn-cs"/>
                </a:rPr>
                <a:t>Paradigm changing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5A7C4-42BD-42F7-9D97-D66BB1A789A1}"/>
              </a:ext>
            </a:extLst>
          </p:cNvPr>
          <p:cNvPicPr>
            <a:picLocks noChangeAspect="1"/>
          </p:cNvPicPr>
          <p:nvPr/>
        </p:nvPicPr>
        <p:blipFill>
          <a:blip r:embed="rId3"/>
          <a:stretch>
            <a:fillRect/>
          </a:stretch>
        </p:blipFill>
        <p:spPr>
          <a:xfrm>
            <a:off x="5042351" y="1456676"/>
            <a:ext cx="4095750" cy="2867025"/>
          </a:xfrm>
          <a:prstGeom prst="rect">
            <a:avLst/>
          </a:prstGeom>
        </p:spPr>
      </p:pic>
      <p:pic>
        <p:nvPicPr>
          <p:cNvPr id="3" name="Picture 2">
            <a:extLst>
              <a:ext uri="{FF2B5EF4-FFF2-40B4-BE49-F238E27FC236}">
                <a16:creationId xmlns:a16="http://schemas.microsoft.com/office/drawing/2014/main" id="{4103B802-E97F-40A3-A4E7-48708180543C}"/>
              </a:ext>
            </a:extLst>
          </p:cNvPr>
          <p:cNvPicPr>
            <a:picLocks noChangeAspect="1"/>
          </p:cNvPicPr>
          <p:nvPr/>
        </p:nvPicPr>
        <p:blipFill>
          <a:blip r:embed="rId4"/>
          <a:stretch>
            <a:fillRect/>
          </a:stretch>
        </p:blipFill>
        <p:spPr>
          <a:xfrm>
            <a:off x="2876399" y="1866245"/>
            <a:ext cx="2398819" cy="2047889"/>
          </a:xfrm>
          <a:prstGeom prst="rect">
            <a:avLst/>
          </a:prstGeom>
        </p:spPr>
      </p:pic>
      <p:pic>
        <p:nvPicPr>
          <p:cNvPr id="11" name="Picture 10">
            <a:extLst>
              <a:ext uri="{FF2B5EF4-FFF2-40B4-BE49-F238E27FC236}">
                <a16:creationId xmlns:a16="http://schemas.microsoft.com/office/drawing/2014/main" id="{4CE0239F-FEDE-452B-A2BB-4815CAA16DEA}"/>
              </a:ext>
            </a:extLst>
          </p:cNvPr>
          <p:cNvPicPr>
            <a:picLocks noChangeAspect="1"/>
          </p:cNvPicPr>
          <p:nvPr/>
        </p:nvPicPr>
        <p:blipFill>
          <a:blip r:embed="rId5"/>
          <a:stretch>
            <a:fillRect/>
          </a:stretch>
        </p:blipFill>
        <p:spPr>
          <a:xfrm>
            <a:off x="293282" y="2015935"/>
            <a:ext cx="2583116" cy="1898199"/>
          </a:xfrm>
          <a:prstGeom prst="rect">
            <a:avLst/>
          </a:prstGeom>
        </p:spPr>
      </p:pic>
      <p:sp>
        <p:nvSpPr>
          <p:cNvPr id="4" name="TextBox 3">
            <a:extLst>
              <a:ext uri="{FF2B5EF4-FFF2-40B4-BE49-F238E27FC236}">
                <a16:creationId xmlns:a16="http://schemas.microsoft.com/office/drawing/2014/main" id="{7369271C-BF21-89DB-CF63-EDF9565BC93C}"/>
              </a:ext>
            </a:extLst>
          </p:cNvPr>
          <p:cNvSpPr txBox="1"/>
          <p:nvPr/>
        </p:nvSpPr>
        <p:spPr>
          <a:xfrm>
            <a:off x="1248962" y="1179676"/>
            <a:ext cx="1060675" cy="300082"/>
          </a:xfrm>
          <a:prstGeom prst="rect">
            <a:avLst/>
          </a:prstGeom>
          <a:noFill/>
        </p:spPr>
        <p:txBody>
          <a:bodyPr wrap="none" rtlCol="0">
            <a:spAutoFit/>
          </a:bodyPr>
          <a:lstStyle/>
          <a:p>
            <a:pPr algn="ctr" defTabSz="685800">
              <a:buClrTx/>
            </a:pPr>
            <a:r>
              <a:rPr lang="en-US" sz="1350" kern="1200" dirty="0">
                <a:solidFill>
                  <a:prstClr val="black"/>
                </a:solidFill>
                <a:highlight>
                  <a:srgbClr val="FFFF00"/>
                </a:highlight>
                <a:latin typeface="Calibri" panose="020F0502020204030204"/>
                <a:ea typeface="+mn-ea"/>
                <a:cs typeface="+mn-cs"/>
              </a:rPr>
              <a:t>Higher VAF’s</a:t>
            </a:r>
          </a:p>
        </p:txBody>
      </p:sp>
      <p:sp>
        <p:nvSpPr>
          <p:cNvPr id="5" name="TextBox 4">
            <a:extLst>
              <a:ext uri="{FF2B5EF4-FFF2-40B4-BE49-F238E27FC236}">
                <a16:creationId xmlns:a16="http://schemas.microsoft.com/office/drawing/2014/main" id="{67DA4631-22C8-E570-0693-D60A4BF07D22}"/>
              </a:ext>
            </a:extLst>
          </p:cNvPr>
          <p:cNvSpPr txBox="1"/>
          <p:nvPr/>
        </p:nvSpPr>
        <p:spPr>
          <a:xfrm>
            <a:off x="3323733" y="1214301"/>
            <a:ext cx="1486225" cy="507831"/>
          </a:xfrm>
          <a:prstGeom prst="rect">
            <a:avLst/>
          </a:prstGeom>
          <a:noFill/>
        </p:spPr>
        <p:txBody>
          <a:bodyPr wrap="square" rtlCol="0">
            <a:spAutoFit/>
          </a:bodyPr>
          <a:lstStyle/>
          <a:p>
            <a:pPr algn="ctr" defTabSz="685800">
              <a:buClrTx/>
            </a:pPr>
            <a:r>
              <a:rPr lang="en-US" sz="1350" kern="1200" dirty="0">
                <a:solidFill>
                  <a:prstClr val="black"/>
                </a:solidFill>
                <a:highlight>
                  <a:srgbClr val="FFFF00"/>
                </a:highlight>
                <a:latin typeface="Calibri" panose="020F0502020204030204"/>
                <a:ea typeface="+mn-ea"/>
                <a:cs typeface="+mn-cs"/>
              </a:rPr>
              <a:t>Higher variant detection </a:t>
            </a:r>
          </a:p>
        </p:txBody>
      </p:sp>
      <p:sp>
        <p:nvSpPr>
          <p:cNvPr id="6" name="TextBox 5">
            <a:extLst>
              <a:ext uri="{FF2B5EF4-FFF2-40B4-BE49-F238E27FC236}">
                <a16:creationId xmlns:a16="http://schemas.microsoft.com/office/drawing/2014/main" id="{450464AF-8E9D-D0DC-8F4F-6DD41DE5EEA1}"/>
              </a:ext>
            </a:extLst>
          </p:cNvPr>
          <p:cNvSpPr txBox="1"/>
          <p:nvPr/>
        </p:nvSpPr>
        <p:spPr>
          <a:xfrm>
            <a:off x="6381260" y="1173748"/>
            <a:ext cx="2126293" cy="715581"/>
          </a:xfrm>
          <a:prstGeom prst="rect">
            <a:avLst/>
          </a:prstGeom>
          <a:noFill/>
        </p:spPr>
        <p:txBody>
          <a:bodyPr wrap="square" rtlCol="0">
            <a:spAutoFit/>
          </a:bodyPr>
          <a:lstStyle/>
          <a:p>
            <a:pPr algn="ctr" defTabSz="685800">
              <a:buClrTx/>
            </a:pPr>
            <a:r>
              <a:rPr lang="en-US" sz="1350" kern="1200" dirty="0">
                <a:solidFill>
                  <a:prstClr val="black"/>
                </a:solidFill>
                <a:highlight>
                  <a:srgbClr val="FFFF00"/>
                </a:highlight>
                <a:latin typeface="Calibri" panose="020F0502020204030204"/>
                <a:ea typeface="+mn-ea"/>
                <a:cs typeface="+mn-cs"/>
              </a:rPr>
              <a:t>Mutation positive even in cases that are cytologically negative </a:t>
            </a:r>
          </a:p>
        </p:txBody>
      </p:sp>
      <p:sp>
        <p:nvSpPr>
          <p:cNvPr id="8" name="TextBox 7">
            <a:extLst>
              <a:ext uri="{FF2B5EF4-FFF2-40B4-BE49-F238E27FC236}">
                <a16:creationId xmlns:a16="http://schemas.microsoft.com/office/drawing/2014/main" id="{1482774E-2F4C-E5F9-F88D-0C219E94E45D}"/>
              </a:ext>
            </a:extLst>
          </p:cNvPr>
          <p:cNvSpPr txBox="1"/>
          <p:nvPr/>
        </p:nvSpPr>
        <p:spPr>
          <a:xfrm>
            <a:off x="5106448" y="4490895"/>
            <a:ext cx="3103370" cy="507831"/>
          </a:xfrm>
          <a:prstGeom prst="rect">
            <a:avLst/>
          </a:prstGeom>
          <a:noFill/>
        </p:spPr>
        <p:txBody>
          <a:bodyPr wrap="square">
            <a:spAutoFit/>
          </a:bodyPr>
          <a:lstStyle/>
          <a:p>
            <a:pPr marL="214308" indent="-214308" defTabSz="685783">
              <a:buClrTx/>
              <a:buFont typeface="Wingdings" panose="05000000000000000000" pitchFamily="2" charset="2"/>
              <a:buChar char="§"/>
            </a:pPr>
            <a:r>
              <a:rPr lang="en-US" sz="1350" kern="1200" dirty="0">
                <a:solidFill>
                  <a:srgbClr val="FF0000"/>
                </a:solidFill>
                <a:latin typeface="Calibri" panose="020F0502020204030204"/>
                <a:ea typeface="+mn-ea"/>
              </a:rPr>
              <a:t>1/3 of cases with mutations are negative cytologically </a:t>
            </a:r>
          </a:p>
        </p:txBody>
      </p:sp>
      <p:sp>
        <p:nvSpPr>
          <p:cNvPr id="10" name="TextBox 9">
            <a:extLst>
              <a:ext uri="{FF2B5EF4-FFF2-40B4-BE49-F238E27FC236}">
                <a16:creationId xmlns:a16="http://schemas.microsoft.com/office/drawing/2014/main" id="{6F86D5E3-24C9-C3CB-A619-A35BC3B5027A}"/>
              </a:ext>
            </a:extLst>
          </p:cNvPr>
          <p:cNvSpPr txBox="1"/>
          <p:nvPr/>
        </p:nvSpPr>
        <p:spPr>
          <a:xfrm>
            <a:off x="-5900" y="-14861"/>
            <a:ext cx="9144000" cy="738664"/>
          </a:xfrm>
          <a:prstGeom prst="rect">
            <a:avLst/>
          </a:prstGeom>
          <a:solidFill>
            <a:srgbClr val="0070C0"/>
          </a:solidFill>
        </p:spPr>
        <p:txBody>
          <a:bodyPr wrap="square">
            <a:spAutoFit/>
          </a:bodyPr>
          <a:lstStyle/>
          <a:p>
            <a:pPr algn="ctr" defTabSz="685783">
              <a:buClrTx/>
            </a:pPr>
            <a:r>
              <a:rPr lang="en-US" sz="2100" kern="1200" dirty="0" err="1">
                <a:solidFill>
                  <a:prstClr val="white"/>
                </a:solidFill>
                <a:latin typeface="Calibri" panose="020F0502020204030204"/>
                <a:ea typeface="+mn-ea"/>
              </a:rPr>
              <a:t>cfDNA</a:t>
            </a:r>
            <a:r>
              <a:rPr lang="en-US" sz="2100" kern="1200" dirty="0">
                <a:solidFill>
                  <a:prstClr val="white"/>
                </a:solidFill>
                <a:latin typeface="Calibri" panose="020F0502020204030204"/>
                <a:ea typeface="+mn-ea"/>
              </a:rPr>
              <a:t> sequencing provides more information </a:t>
            </a:r>
          </a:p>
          <a:p>
            <a:pPr algn="ctr" defTabSz="685783">
              <a:buClrTx/>
            </a:pPr>
            <a:r>
              <a:rPr lang="en-US" sz="2100" kern="1200" dirty="0">
                <a:solidFill>
                  <a:prstClr val="white"/>
                </a:solidFill>
                <a:latin typeface="Calibri" panose="020F0502020204030204"/>
                <a:ea typeface="+mn-ea"/>
              </a:rPr>
              <a:t>than corresponding pellets despite lower DNA yield </a:t>
            </a:r>
          </a:p>
        </p:txBody>
      </p:sp>
      <p:cxnSp>
        <p:nvCxnSpPr>
          <p:cNvPr id="13" name="Straight Arrow Connector 12">
            <a:extLst>
              <a:ext uri="{FF2B5EF4-FFF2-40B4-BE49-F238E27FC236}">
                <a16:creationId xmlns:a16="http://schemas.microsoft.com/office/drawing/2014/main" id="{61339B4C-47D5-6812-D1D6-CE37696E693D}"/>
              </a:ext>
            </a:extLst>
          </p:cNvPr>
          <p:cNvCxnSpPr>
            <a:cxnSpLocks/>
          </p:cNvCxnSpPr>
          <p:nvPr/>
        </p:nvCxnSpPr>
        <p:spPr>
          <a:xfrm flipV="1">
            <a:off x="6279744" y="3508720"/>
            <a:ext cx="297456" cy="8952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57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51F51F-1833-45E9-9512-9767CD93319F}"/>
              </a:ext>
            </a:extLst>
          </p:cNvPr>
          <p:cNvSpPr txBox="1"/>
          <p:nvPr/>
        </p:nvSpPr>
        <p:spPr>
          <a:xfrm>
            <a:off x="2418322" y="300320"/>
            <a:ext cx="4711546" cy="369332"/>
          </a:xfrm>
          <a:prstGeom prst="rect">
            <a:avLst/>
          </a:prstGeom>
          <a:noFill/>
        </p:spPr>
        <p:txBody>
          <a:bodyPr wrap="none" rtlCol="0">
            <a:spAutoFit/>
          </a:bodyPr>
          <a:lstStyle/>
          <a:p>
            <a:r>
              <a:rPr lang="en-US" sz="1800" b="1" dirty="0"/>
              <a:t>EML4 ALK lung cancer – with brain </a:t>
            </a:r>
            <a:r>
              <a:rPr lang="en-US" sz="1800" b="1" dirty="0" err="1"/>
              <a:t>mets</a:t>
            </a:r>
            <a:r>
              <a:rPr lang="en-US" sz="1800" b="1" dirty="0"/>
              <a:t> </a:t>
            </a:r>
          </a:p>
        </p:txBody>
      </p:sp>
      <p:graphicFrame>
        <p:nvGraphicFramePr>
          <p:cNvPr id="11" name="Table 10">
            <a:extLst>
              <a:ext uri="{FF2B5EF4-FFF2-40B4-BE49-F238E27FC236}">
                <a16:creationId xmlns:a16="http://schemas.microsoft.com/office/drawing/2014/main" id="{22A516DF-66CA-3C6C-0122-86E2EBC2935C}"/>
              </a:ext>
            </a:extLst>
          </p:cNvPr>
          <p:cNvGraphicFramePr>
            <a:graphicFrameLocks noGrp="1"/>
          </p:cNvGraphicFramePr>
          <p:nvPr>
            <p:extLst>
              <p:ext uri="{D42A27DB-BD31-4B8C-83A1-F6EECF244321}">
                <p14:modId xmlns:p14="http://schemas.microsoft.com/office/powerpoint/2010/main" val="4199432702"/>
              </p:ext>
            </p:extLst>
          </p:nvPr>
        </p:nvGraphicFramePr>
        <p:xfrm>
          <a:off x="1301023" y="1034369"/>
          <a:ext cx="6761165" cy="2793139"/>
        </p:xfrm>
        <a:graphic>
          <a:graphicData uri="http://schemas.openxmlformats.org/drawingml/2006/table">
            <a:tbl>
              <a:tblPr firstRow="1" bandRow="1"/>
              <a:tblGrid>
                <a:gridCol w="1352233">
                  <a:extLst>
                    <a:ext uri="{9D8B030D-6E8A-4147-A177-3AD203B41FA5}">
                      <a16:colId xmlns:a16="http://schemas.microsoft.com/office/drawing/2014/main" val="2632626867"/>
                    </a:ext>
                  </a:extLst>
                </a:gridCol>
                <a:gridCol w="1352233">
                  <a:extLst>
                    <a:ext uri="{9D8B030D-6E8A-4147-A177-3AD203B41FA5}">
                      <a16:colId xmlns:a16="http://schemas.microsoft.com/office/drawing/2014/main" val="3109666557"/>
                    </a:ext>
                  </a:extLst>
                </a:gridCol>
                <a:gridCol w="1352233">
                  <a:extLst>
                    <a:ext uri="{9D8B030D-6E8A-4147-A177-3AD203B41FA5}">
                      <a16:colId xmlns:a16="http://schemas.microsoft.com/office/drawing/2014/main" val="3552192454"/>
                    </a:ext>
                  </a:extLst>
                </a:gridCol>
                <a:gridCol w="1352233">
                  <a:extLst>
                    <a:ext uri="{9D8B030D-6E8A-4147-A177-3AD203B41FA5}">
                      <a16:colId xmlns:a16="http://schemas.microsoft.com/office/drawing/2014/main" val="325627048"/>
                    </a:ext>
                  </a:extLst>
                </a:gridCol>
                <a:gridCol w="1352233">
                  <a:extLst>
                    <a:ext uri="{9D8B030D-6E8A-4147-A177-3AD203B41FA5}">
                      <a16:colId xmlns:a16="http://schemas.microsoft.com/office/drawing/2014/main" val="3663861669"/>
                    </a:ext>
                  </a:extLst>
                </a:gridCol>
              </a:tblGrid>
              <a:tr h="798039">
                <a:tc>
                  <a:txBody>
                    <a:bodyPr/>
                    <a:lstStyle/>
                    <a:p>
                      <a:pPr algn="ctr" rtl="0" fontAlgn="ctr"/>
                      <a:r>
                        <a:rPr lang="en-US" sz="1200" b="1" i="0" u="none" strike="noStrike" dirty="0">
                          <a:solidFill>
                            <a:srgbClr val="000000"/>
                          </a:solidFill>
                          <a:effectLst/>
                          <a:latin typeface="Arial" panose="020B0604020202020204" pitchFamily="34" charset="0"/>
                        </a:rPr>
                        <a:t>Gene</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solidFill>
                            <a:srgbClr val="000000"/>
                          </a:solidFill>
                          <a:effectLst/>
                          <a:latin typeface="Arial" panose="020B0604020202020204" pitchFamily="34" charset="0"/>
                        </a:rPr>
                        <a:t>variant</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solidFill>
                            <a:srgbClr val="000000"/>
                          </a:solidFill>
                          <a:effectLst/>
                          <a:latin typeface="Arial" panose="020B0604020202020204" pitchFamily="34" charset="0"/>
                        </a:rPr>
                        <a:t>Primary tumor VAF%</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solidFill>
                            <a:srgbClr val="000000"/>
                          </a:solidFill>
                          <a:effectLst/>
                          <a:latin typeface="Arial" panose="020B0604020202020204" pitchFamily="34" charset="0"/>
                        </a:rPr>
                        <a:t>Pellet CSF VAF%</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solidFill>
                            <a:srgbClr val="000000"/>
                          </a:solidFill>
                          <a:effectLst/>
                          <a:latin typeface="Arial" panose="020B0604020202020204" pitchFamily="34" charset="0"/>
                        </a:rPr>
                        <a:t>cfDNA CSF VAF%</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8608707"/>
                  </a:ext>
                </a:extLst>
              </a:tr>
              <a:tr h="199510">
                <a:tc>
                  <a:txBody>
                    <a:bodyPr/>
                    <a:lstStyle/>
                    <a:p>
                      <a:pPr algn="l" rtl="0" fontAlgn="ctr"/>
                      <a:r>
                        <a:rPr lang="en-US" sz="1200" b="0" i="0" u="none" strike="noStrike">
                          <a:solidFill>
                            <a:srgbClr val="000000"/>
                          </a:solidFill>
                          <a:effectLst/>
                          <a:latin typeface="Arial" panose="020B0604020202020204" pitchFamily="34" charset="0"/>
                        </a:rPr>
                        <a:t>EML4-ALK</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Fusion</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Present</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Rare reads</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Present </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514260"/>
                  </a:ext>
                </a:extLst>
              </a:tr>
              <a:tr h="199510">
                <a:tc>
                  <a:txBody>
                    <a:bodyPr/>
                    <a:lstStyle/>
                    <a:p>
                      <a:pPr algn="l" rtl="0" fontAlgn="ctr"/>
                      <a:r>
                        <a:rPr lang="en-US" sz="1200" b="0" i="0" u="none" strike="noStrike">
                          <a:solidFill>
                            <a:srgbClr val="000000"/>
                          </a:solidFill>
                          <a:effectLst/>
                          <a:latin typeface="Arial" panose="020B0604020202020204" pitchFamily="34" charset="0"/>
                        </a:rPr>
                        <a:t>ALK</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L1008P</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0.6</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BFE"/>
                    </a:solidFill>
                  </a:tcPr>
                </a:tc>
                <a:tc>
                  <a:txBody>
                    <a:bodyPr/>
                    <a:lstStyle/>
                    <a:p>
                      <a:pPr algn="ctr" rtl="0" fontAlgn="ctr"/>
                      <a:r>
                        <a:rPr lang="en-US" sz="1200" b="0" i="0" u="none" strike="noStrike">
                          <a:solidFill>
                            <a:srgbClr val="000000"/>
                          </a:solidFill>
                          <a:effectLst/>
                          <a:latin typeface="Arial" panose="020B0604020202020204" pitchFamily="34" charset="0"/>
                        </a:rPr>
                        <a:t>49</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6A9"/>
                    </a:solidFill>
                  </a:tcPr>
                </a:tc>
                <a:extLst>
                  <a:ext uri="{0D108BD9-81ED-4DB2-BD59-A6C34878D82A}">
                    <a16:rowId xmlns:a16="http://schemas.microsoft.com/office/drawing/2014/main" val="3406328165"/>
                  </a:ext>
                </a:extLst>
              </a:tr>
              <a:tr h="199510">
                <a:tc>
                  <a:txBody>
                    <a:bodyPr/>
                    <a:lstStyle/>
                    <a:p>
                      <a:pPr algn="l" rtl="0" fontAlgn="ctr"/>
                      <a:r>
                        <a:rPr lang="en-US" sz="1200" b="0" i="0" u="none" strike="noStrike">
                          <a:solidFill>
                            <a:srgbClr val="000000"/>
                          </a:solidFill>
                          <a:effectLst/>
                          <a:latin typeface="Arial" panose="020B0604020202020204" pitchFamily="34" charset="0"/>
                        </a:rPr>
                        <a:t>ALK</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G1269A</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0.2</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32.9</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3C5"/>
                    </a:solidFill>
                  </a:tcPr>
                </a:tc>
                <a:extLst>
                  <a:ext uri="{0D108BD9-81ED-4DB2-BD59-A6C34878D82A}">
                    <a16:rowId xmlns:a16="http://schemas.microsoft.com/office/drawing/2014/main" val="4135078274"/>
                  </a:ext>
                </a:extLst>
              </a:tr>
              <a:tr h="199510">
                <a:tc>
                  <a:txBody>
                    <a:bodyPr/>
                    <a:lstStyle/>
                    <a:p>
                      <a:pPr algn="l" rtl="0" fontAlgn="ctr"/>
                      <a:r>
                        <a:rPr lang="en-US" sz="1200" b="0" i="0" u="none" strike="noStrike">
                          <a:solidFill>
                            <a:srgbClr val="000000"/>
                          </a:solidFill>
                          <a:effectLst/>
                          <a:latin typeface="Arial" panose="020B0604020202020204" pitchFamily="34" charset="0"/>
                        </a:rPr>
                        <a:t>ALK</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I1171T</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38.2</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9BC"/>
                    </a:solidFill>
                  </a:tcPr>
                </a:tc>
                <a:extLst>
                  <a:ext uri="{0D108BD9-81ED-4DB2-BD59-A6C34878D82A}">
                    <a16:rowId xmlns:a16="http://schemas.microsoft.com/office/drawing/2014/main" val="2420254812"/>
                  </a:ext>
                </a:extLst>
              </a:tr>
              <a:tr h="199510">
                <a:tc>
                  <a:txBody>
                    <a:bodyPr/>
                    <a:lstStyle/>
                    <a:p>
                      <a:pPr algn="l" rtl="0" fontAlgn="ctr"/>
                      <a:r>
                        <a:rPr lang="en-US" sz="1200" b="0" i="0" u="none" strike="noStrike">
                          <a:solidFill>
                            <a:srgbClr val="000000"/>
                          </a:solidFill>
                          <a:effectLst/>
                          <a:latin typeface="Arial" panose="020B0604020202020204" pitchFamily="34" charset="0"/>
                        </a:rPr>
                        <a:t>KDMSC</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P1046Tfs*10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8.5</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EF0"/>
                    </a:solidFill>
                  </a:tcPr>
                </a:tc>
                <a:tc>
                  <a:txBody>
                    <a:bodyPr/>
                    <a:lstStyle/>
                    <a:p>
                      <a:pPr algn="ctr" rtl="0" fontAlgn="ctr"/>
                      <a:r>
                        <a:rPr lang="en-US" sz="1200" b="0" i="0" u="none" strike="noStrike">
                          <a:solidFill>
                            <a:srgbClr val="000000"/>
                          </a:solidFill>
                          <a:effectLst/>
                          <a:latin typeface="Arial" panose="020B0604020202020204" pitchFamily="34" charset="0"/>
                        </a:rPr>
                        <a:t>0.5</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73.5</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B7D"/>
                    </a:solidFill>
                  </a:tcPr>
                </a:tc>
                <a:extLst>
                  <a:ext uri="{0D108BD9-81ED-4DB2-BD59-A6C34878D82A}">
                    <a16:rowId xmlns:a16="http://schemas.microsoft.com/office/drawing/2014/main" val="4100891739"/>
                  </a:ext>
                </a:extLst>
              </a:tr>
              <a:tr h="199510">
                <a:tc>
                  <a:txBody>
                    <a:bodyPr/>
                    <a:lstStyle/>
                    <a:p>
                      <a:pPr algn="l" rtl="0" fontAlgn="ctr"/>
                      <a:r>
                        <a:rPr lang="en-US" sz="1200" b="0" i="0" u="none" strike="noStrike">
                          <a:solidFill>
                            <a:srgbClr val="000000"/>
                          </a:solidFill>
                          <a:effectLst/>
                          <a:latin typeface="Arial" panose="020B0604020202020204" pitchFamily="34" charset="0"/>
                        </a:rPr>
                        <a:t>TP53</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R267Q</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0.4</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83.5</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585412714"/>
                  </a:ext>
                </a:extLst>
              </a:tr>
              <a:tr h="199510">
                <a:tc>
                  <a:txBody>
                    <a:bodyPr/>
                    <a:lstStyle/>
                    <a:p>
                      <a:pPr algn="l" rtl="0" fontAlgn="ctr"/>
                      <a:r>
                        <a:rPr lang="en-US" sz="1200" b="0" i="0" u="none" strike="noStrike">
                          <a:solidFill>
                            <a:srgbClr val="000000"/>
                          </a:solidFill>
                          <a:effectLst/>
                          <a:latin typeface="Arial" panose="020B0604020202020204" pitchFamily="34" charset="0"/>
                        </a:rPr>
                        <a:t>LATS1</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M791I</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11.9</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8EA"/>
                    </a:solidFill>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62.8</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E90"/>
                    </a:solidFill>
                  </a:tcPr>
                </a:tc>
                <a:extLst>
                  <a:ext uri="{0D108BD9-81ED-4DB2-BD59-A6C34878D82A}">
                    <a16:rowId xmlns:a16="http://schemas.microsoft.com/office/drawing/2014/main" val="3211650762"/>
                  </a:ext>
                </a:extLst>
              </a:tr>
              <a:tr h="199510">
                <a:tc>
                  <a:txBody>
                    <a:bodyPr/>
                    <a:lstStyle/>
                    <a:p>
                      <a:pPr algn="l" rtl="0" fontAlgn="ctr"/>
                      <a:r>
                        <a:rPr lang="en-US" sz="1200" b="0" i="0" u="none" strike="noStrike">
                          <a:solidFill>
                            <a:srgbClr val="000000"/>
                          </a:solidFill>
                          <a:effectLst/>
                          <a:latin typeface="Arial" panose="020B0604020202020204" pitchFamily="34" charset="0"/>
                        </a:rPr>
                        <a:t>RAD21</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D276N</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18.9</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BDE"/>
                    </a:solidFill>
                  </a:tcPr>
                </a:tc>
                <a:extLst>
                  <a:ext uri="{0D108BD9-81ED-4DB2-BD59-A6C34878D82A}">
                    <a16:rowId xmlns:a16="http://schemas.microsoft.com/office/drawing/2014/main" val="419772101"/>
                  </a:ext>
                </a:extLst>
              </a:tr>
              <a:tr h="199510">
                <a:tc>
                  <a:txBody>
                    <a:bodyPr/>
                    <a:lstStyle/>
                    <a:p>
                      <a:pPr algn="l" rtl="0" fontAlgn="ctr"/>
                      <a:r>
                        <a:rPr lang="en-US" sz="1200" b="0" i="0" u="none" strike="noStrike">
                          <a:solidFill>
                            <a:srgbClr val="000000"/>
                          </a:solidFill>
                          <a:effectLst/>
                          <a:latin typeface="Arial" panose="020B0604020202020204" pitchFamily="34" charset="0"/>
                        </a:rPr>
                        <a:t>ATM</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R309T</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20.9</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8DA"/>
                    </a:solidFill>
                  </a:tcPr>
                </a:tc>
                <a:extLst>
                  <a:ext uri="{0D108BD9-81ED-4DB2-BD59-A6C34878D82A}">
                    <a16:rowId xmlns:a16="http://schemas.microsoft.com/office/drawing/2014/main" val="3747696730"/>
                  </a:ext>
                </a:extLst>
              </a:tr>
              <a:tr h="199510">
                <a:tc>
                  <a:txBody>
                    <a:bodyPr/>
                    <a:lstStyle/>
                    <a:p>
                      <a:pPr algn="l" rtl="0" fontAlgn="ctr"/>
                      <a:r>
                        <a:rPr lang="en-US" sz="1200" b="0" i="0" u="none" strike="noStrike">
                          <a:solidFill>
                            <a:srgbClr val="000000"/>
                          </a:solidFill>
                          <a:effectLst/>
                          <a:latin typeface="Arial" panose="020B0604020202020204" pitchFamily="34" charset="0"/>
                        </a:rPr>
                        <a:t>EZH2</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200" b="0" i="0" u="none" strike="noStrike">
                          <a:solidFill>
                            <a:srgbClr val="000000"/>
                          </a:solidFill>
                          <a:effectLst/>
                          <a:latin typeface="Arial" panose="020B0604020202020204" pitchFamily="34" charset="0"/>
                        </a:rPr>
                        <a:t>D137N</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a:solidFill>
                            <a:srgbClr val="000000"/>
                          </a:solidFill>
                          <a:effectLst/>
                          <a:latin typeface="Arial" panose="020B0604020202020204" pitchFamily="34" charset="0"/>
                        </a:rPr>
                        <a:t>0</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rtl="0" fontAlgn="ctr"/>
                      <a:r>
                        <a:rPr lang="en-US" sz="1200" b="0" i="0" u="none" strike="noStrike" dirty="0">
                          <a:solidFill>
                            <a:srgbClr val="000000"/>
                          </a:solidFill>
                          <a:effectLst/>
                          <a:latin typeface="Arial" panose="020B0604020202020204" pitchFamily="34" charset="0"/>
                        </a:rPr>
                        <a:t>45.1</a:t>
                      </a:r>
                    </a:p>
                  </a:txBody>
                  <a:tcPr marL="8313" marR="8313" marT="8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DB0"/>
                    </a:solidFill>
                  </a:tcPr>
                </a:tc>
                <a:extLst>
                  <a:ext uri="{0D108BD9-81ED-4DB2-BD59-A6C34878D82A}">
                    <a16:rowId xmlns:a16="http://schemas.microsoft.com/office/drawing/2014/main" val="2979914233"/>
                  </a:ext>
                </a:extLst>
              </a:tr>
            </a:tbl>
          </a:graphicData>
        </a:graphic>
      </p:graphicFrame>
    </p:spTree>
    <p:extLst>
      <p:ext uri="{BB962C8B-B14F-4D97-AF65-F5344CB8AC3E}">
        <p14:creationId xmlns:p14="http://schemas.microsoft.com/office/powerpoint/2010/main" val="82368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equenced samples">
            <a:extLst>
              <a:ext uri="{FF2B5EF4-FFF2-40B4-BE49-F238E27FC236}">
                <a16:creationId xmlns:a16="http://schemas.microsoft.com/office/drawing/2014/main" id="{3D69F08F-C0C7-7D40-290D-D4EB25DB18B1}"/>
              </a:ext>
            </a:extLst>
          </p:cNvPr>
          <p:cNvSpPr txBox="1">
            <a:spLocks noGrp="1"/>
          </p:cNvSpPr>
          <p:nvPr>
            <p:ph type="title" idx="4294967295"/>
          </p:nvPr>
        </p:nvSpPr>
        <p:spPr>
          <a:xfrm>
            <a:off x="0" y="1"/>
            <a:ext cx="8238889" cy="610046"/>
          </a:xfrm>
        </p:spPr>
        <p:txBody>
          <a:bodyPr>
            <a:noAutofit/>
          </a:bodyPr>
          <a:lstStyle/>
          <a:p>
            <a:pPr defTabSz="685805">
              <a:defRPr/>
            </a:pPr>
            <a:r>
              <a:rPr lang="en-US" sz="3300" dirty="0">
                <a:latin typeface="+mj-lt"/>
              </a:rPr>
              <a:t>Clinical - </a:t>
            </a:r>
            <a:r>
              <a:rPr sz="3300" dirty="0">
                <a:latin typeface="+mj-lt"/>
              </a:rPr>
              <a:t>Sequenced samples</a:t>
            </a:r>
            <a:r>
              <a:rPr lang="en-US" sz="3300" dirty="0">
                <a:latin typeface="+mj-lt"/>
              </a:rPr>
              <a:t> n=1421</a:t>
            </a:r>
            <a:endParaRPr sz="3300" dirty="0">
              <a:latin typeface="+mj-lt"/>
            </a:endParaRPr>
          </a:p>
        </p:txBody>
      </p:sp>
      <p:pic>
        <p:nvPicPr>
          <p:cNvPr id="45059" name="figure 1_v2.jpg" descr="figure 1_v2.jpg">
            <a:extLst>
              <a:ext uri="{FF2B5EF4-FFF2-40B4-BE49-F238E27FC236}">
                <a16:creationId xmlns:a16="http://schemas.microsoft.com/office/drawing/2014/main" id="{BF838583-E030-C1A6-FF15-A727219E6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038" t="1994" b="47205"/>
          <a:stretch>
            <a:fillRect/>
          </a:stretch>
        </p:blipFill>
        <p:spPr bwMode="auto">
          <a:xfrm>
            <a:off x="2483441" y="1057620"/>
            <a:ext cx="4357309" cy="34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688587509"/>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502CC-8797-E2A6-599A-D3EBF918F962}"/>
              </a:ext>
            </a:extLst>
          </p:cNvPr>
          <p:cNvSpPr>
            <a:spLocks noGrp="1"/>
          </p:cNvSpPr>
          <p:nvPr>
            <p:ph type="sldNum" sz="quarter" idx="12"/>
          </p:nvPr>
        </p:nvSpPr>
        <p:spPr/>
        <p:txBody>
          <a:bodyPr/>
          <a:lstStyle/>
          <a:p>
            <a:pPr>
              <a:defRPr/>
            </a:pPr>
            <a:fld id="{A9FA1D1F-3E75-4D7B-87A1-A7F4AD5F7F06}" type="slidenum">
              <a:rPr lang="en-US" smtClean="0"/>
              <a:pPr>
                <a:defRPr/>
              </a:pPr>
              <a:t>15</a:t>
            </a:fld>
            <a:endParaRPr lang="en-US"/>
          </a:p>
        </p:txBody>
      </p:sp>
      <p:pic>
        <p:nvPicPr>
          <p:cNvPr id="4" name="Picture 3" descr="A chart with different colored squares&#10;&#10;Description automatically generated with medium confidence">
            <a:extLst>
              <a:ext uri="{FF2B5EF4-FFF2-40B4-BE49-F238E27FC236}">
                <a16:creationId xmlns:a16="http://schemas.microsoft.com/office/drawing/2014/main" id="{B77F5AB1-A0AB-C434-1E02-4622C7E2F9D0}"/>
              </a:ext>
            </a:extLst>
          </p:cNvPr>
          <p:cNvPicPr>
            <a:picLocks noChangeAspect="1"/>
          </p:cNvPicPr>
          <p:nvPr/>
        </p:nvPicPr>
        <p:blipFill>
          <a:blip r:embed="rId2"/>
          <a:stretch>
            <a:fillRect/>
          </a:stretch>
        </p:blipFill>
        <p:spPr>
          <a:xfrm>
            <a:off x="947640" y="0"/>
            <a:ext cx="7248719" cy="5143500"/>
          </a:xfrm>
          <a:prstGeom prst="rect">
            <a:avLst/>
          </a:prstGeom>
        </p:spPr>
      </p:pic>
    </p:spTree>
    <p:extLst>
      <p:ext uri="{BB962C8B-B14F-4D97-AF65-F5344CB8AC3E}">
        <p14:creationId xmlns:p14="http://schemas.microsoft.com/office/powerpoint/2010/main" val="309413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 name="Group"/>
          <p:cNvGrpSpPr/>
          <p:nvPr/>
        </p:nvGrpSpPr>
        <p:grpSpPr>
          <a:xfrm>
            <a:off x="192359" y="818995"/>
            <a:ext cx="5833538" cy="3505509"/>
            <a:chOff x="0" y="0"/>
            <a:chExt cx="23650699" cy="13026764"/>
          </a:xfrm>
        </p:grpSpPr>
        <p:pic>
          <p:nvPicPr>
            <p:cNvPr id="275" name="Image" descr="Image"/>
            <p:cNvPicPr>
              <a:picLocks noChangeAspect="1"/>
            </p:cNvPicPr>
            <p:nvPr/>
          </p:nvPicPr>
          <p:blipFill>
            <a:blip r:embed="rId3"/>
            <a:srcRect b="8602"/>
            <a:stretch>
              <a:fillRect/>
            </a:stretch>
          </p:blipFill>
          <p:spPr>
            <a:xfrm>
              <a:off x="0" y="0"/>
              <a:ext cx="23650700" cy="12969651"/>
            </a:xfrm>
            <a:prstGeom prst="rect">
              <a:avLst/>
            </a:prstGeom>
            <a:ln w="12700" cap="flat">
              <a:noFill/>
              <a:miter lim="400000"/>
            </a:ln>
            <a:effectLst/>
          </p:spPr>
        </p:pic>
        <p:pic>
          <p:nvPicPr>
            <p:cNvPr id="276" name="Image" descr="Image"/>
            <p:cNvPicPr>
              <a:picLocks noChangeAspect="1"/>
            </p:cNvPicPr>
            <p:nvPr/>
          </p:nvPicPr>
          <p:blipFill>
            <a:blip r:embed="rId3"/>
            <a:srcRect t="90988"/>
            <a:stretch>
              <a:fillRect/>
            </a:stretch>
          </p:blipFill>
          <p:spPr>
            <a:xfrm>
              <a:off x="0" y="11748029"/>
              <a:ext cx="23650700" cy="1278736"/>
            </a:xfrm>
            <a:prstGeom prst="rect">
              <a:avLst/>
            </a:prstGeom>
            <a:ln w="12700" cap="flat">
              <a:noFill/>
              <a:miter lim="400000"/>
            </a:ln>
            <a:effectLst/>
          </p:spPr>
        </p:pic>
      </p:grpSp>
      <p:pic>
        <p:nvPicPr>
          <p:cNvPr id="2" name="Pancancer_fig.jpg" descr="Pancancer_fig.jpg">
            <a:extLst>
              <a:ext uri="{FF2B5EF4-FFF2-40B4-BE49-F238E27FC236}">
                <a16:creationId xmlns:a16="http://schemas.microsoft.com/office/drawing/2014/main" id="{A1F342E0-2E77-020C-D7AA-1ADEBA0E0B73}"/>
              </a:ext>
            </a:extLst>
          </p:cNvPr>
          <p:cNvPicPr>
            <a:picLocks noChangeAspect="1"/>
          </p:cNvPicPr>
          <p:nvPr/>
        </p:nvPicPr>
        <p:blipFill rotWithShape="1">
          <a:blip r:embed="rId4"/>
          <a:srcRect l="67100" b="70233"/>
          <a:stretch/>
        </p:blipFill>
        <p:spPr>
          <a:xfrm>
            <a:off x="6135624" y="1439366"/>
            <a:ext cx="3008376" cy="2264767"/>
          </a:xfrm>
          <a:prstGeom prst="rect">
            <a:avLst/>
          </a:prstGeom>
          <a:ln w="12700" cap="flat">
            <a:noFill/>
            <a:miter lim="400000"/>
          </a:ln>
          <a:effectLst/>
        </p:spPr>
      </p:pic>
    </p:spTree>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stretch>
            <a:fillRect/>
          </a:stretch>
        </p:blipFill>
        <p:spPr>
          <a:xfrm>
            <a:off x="1358596" y="-1"/>
            <a:ext cx="6426809" cy="5143501"/>
          </a:xfrm>
          <a:prstGeom prst="rect">
            <a:avLst/>
          </a:prstGeom>
          <a:ln w="12700">
            <a:miter lim="400000"/>
          </a:ln>
        </p:spPr>
      </p:pic>
      <p:pic>
        <p:nvPicPr>
          <p:cNvPr id="273" name="Image" descr="Image"/>
          <p:cNvPicPr>
            <a:picLocks noChangeAspect="1"/>
          </p:cNvPicPr>
          <p:nvPr/>
        </p:nvPicPr>
        <p:blipFill>
          <a:blip r:embed="rId3"/>
          <a:stretch>
            <a:fillRect/>
          </a:stretch>
        </p:blipFill>
        <p:spPr>
          <a:xfrm>
            <a:off x="6731886" y="4841638"/>
            <a:ext cx="2391898" cy="2686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28986" y="1529086"/>
            <a:ext cx="2472301" cy="2370058"/>
          </a:xfrm>
          <a:prstGeom prst="rect">
            <a:avLst/>
          </a:prstGeom>
        </p:spPr>
        <p:txBody>
          <a:bodyPr vert="horz" wrap="square" lIns="0" tIns="5701" rIns="0" bIns="0" rtlCol="0">
            <a:spAutoFit/>
          </a:bodyPr>
          <a:lstStyle/>
          <a:p>
            <a:pPr marR="1688467" algn="r">
              <a:spcBef>
                <a:spcPts val="45"/>
              </a:spcBef>
            </a:pPr>
            <a:r>
              <a:rPr sz="798" b="1" spc="-7" dirty="0">
                <a:solidFill>
                  <a:srgbClr val="231F20"/>
                </a:solidFill>
              </a:rPr>
              <a:t>Lung</a:t>
            </a:r>
            <a:endParaRPr sz="798"/>
          </a:p>
          <a:p>
            <a:pPr>
              <a:spcBef>
                <a:spcPts val="2"/>
              </a:spcBef>
            </a:pPr>
            <a:endParaRPr sz="1247"/>
          </a:p>
          <a:p>
            <a:pPr marR="1675798" algn="r"/>
            <a:r>
              <a:rPr sz="798" b="1" spc="-3" dirty="0">
                <a:solidFill>
                  <a:srgbClr val="231F20"/>
                </a:solidFill>
              </a:rPr>
              <a:t>Melanocytic</a:t>
            </a:r>
            <a:endParaRPr sz="798"/>
          </a:p>
          <a:p>
            <a:pPr marL="4223" marR="1679599" indent="465558" algn="r">
              <a:lnSpc>
                <a:spcPct val="231000"/>
              </a:lnSpc>
              <a:spcBef>
                <a:spcPts val="123"/>
              </a:spcBef>
            </a:pPr>
            <a:r>
              <a:rPr sz="798" b="1" spc="-3" dirty="0">
                <a:solidFill>
                  <a:srgbClr val="231F20"/>
                </a:solidFill>
              </a:rPr>
              <a:t>Breast Gastrointestinal</a:t>
            </a:r>
            <a:endParaRPr sz="798"/>
          </a:p>
          <a:p>
            <a:pPr marL="270045" marR="1667775" indent="248509" algn="r">
              <a:lnSpc>
                <a:spcPct val="243699"/>
              </a:lnSpc>
              <a:spcBef>
                <a:spcPts val="90"/>
              </a:spcBef>
            </a:pPr>
            <a:r>
              <a:rPr sz="798" b="1" spc="-3" dirty="0">
                <a:solidFill>
                  <a:srgbClr val="231F20"/>
                </a:solidFill>
              </a:rPr>
              <a:t>Other Glioma Embryonal</a:t>
            </a:r>
            <a:endParaRPr sz="798"/>
          </a:p>
          <a:p>
            <a:pPr>
              <a:lnSpc>
                <a:spcPct val="100000"/>
              </a:lnSpc>
            </a:pPr>
            <a:endParaRPr sz="898"/>
          </a:p>
          <a:p>
            <a:pPr>
              <a:spcBef>
                <a:spcPts val="2"/>
              </a:spcBef>
            </a:pPr>
            <a:endParaRPr sz="914"/>
          </a:p>
          <a:p>
            <a:pPr marL="1117762"/>
            <a:r>
              <a:rPr sz="1014" b="1" dirty="0">
                <a:solidFill>
                  <a:srgbClr val="231F20"/>
                </a:solidFill>
              </a:rPr>
              <a:t>Proportion</a:t>
            </a:r>
            <a:r>
              <a:rPr sz="1014" b="1" spc="-33" dirty="0">
                <a:solidFill>
                  <a:srgbClr val="231F20"/>
                </a:solidFill>
              </a:rPr>
              <a:t> </a:t>
            </a:r>
            <a:r>
              <a:rPr sz="1014" b="1" dirty="0">
                <a:solidFill>
                  <a:srgbClr val="231F20"/>
                </a:solidFill>
              </a:rPr>
              <a:t>of</a:t>
            </a:r>
            <a:r>
              <a:rPr sz="1014" b="1" spc="-32" dirty="0">
                <a:solidFill>
                  <a:srgbClr val="231F20"/>
                </a:solidFill>
              </a:rPr>
              <a:t> </a:t>
            </a:r>
            <a:r>
              <a:rPr sz="1014" b="1" spc="-3" dirty="0">
                <a:solidFill>
                  <a:srgbClr val="231F20"/>
                </a:solidFill>
              </a:rPr>
              <a:t>Patients</a:t>
            </a:r>
            <a:endParaRPr sz="1014"/>
          </a:p>
        </p:txBody>
      </p:sp>
      <p:sp>
        <p:nvSpPr>
          <p:cNvPr id="3" name="object 3"/>
          <p:cNvSpPr txBox="1"/>
          <p:nvPr/>
        </p:nvSpPr>
        <p:spPr>
          <a:xfrm>
            <a:off x="1301608" y="1726725"/>
            <a:ext cx="153888" cy="1250825"/>
          </a:xfrm>
          <a:prstGeom prst="rect">
            <a:avLst/>
          </a:prstGeom>
        </p:spPr>
        <p:txBody>
          <a:bodyPr vert="vert270" wrap="square" lIns="0" tIns="0" rIns="0" bIns="0" rtlCol="0">
            <a:spAutoFit/>
          </a:bodyPr>
          <a:lstStyle/>
          <a:p>
            <a:pPr marL="4223">
              <a:lnSpc>
                <a:spcPts val="1152"/>
              </a:lnSpc>
            </a:pPr>
            <a:r>
              <a:rPr sz="1014" b="1" dirty="0">
                <a:solidFill>
                  <a:srgbClr val="231F20"/>
                </a:solidFill>
              </a:rPr>
              <a:t>Neoplastic</a:t>
            </a:r>
            <a:r>
              <a:rPr sz="1014" b="1" spc="-68" dirty="0">
                <a:solidFill>
                  <a:srgbClr val="231F20"/>
                </a:solidFill>
              </a:rPr>
              <a:t> </a:t>
            </a:r>
            <a:r>
              <a:rPr sz="1014" b="1" spc="-3" dirty="0">
                <a:solidFill>
                  <a:srgbClr val="231F20"/>
                </a:solidFill>
              </a:rPr>
              <a:t>Category</a:t>
            </a:r>
            <a:endParaRPr sz="1014"/>
          </a:p>
        </p:txBody>
      </p:sp>
      <p:sp>
        <p:nvSpPr>
          <p:cNvPr id="4" name="object 4"/>
          <p:cNvSpPr txBox="1"/>
          <p:nvPr/>
        </p:nvSpPr>
        <p:spPr>
          <a:xfrm>
            <a:off x="2707334" y="1178689"/>
            <a:ext cx="412156" cy="316188"/>
          </a:xfrm>
          <a:prstGeom prst="rect">
            <a:avLst/>
          </a:prstGeom>
        </p:spPr>
        <p:txBody>
          <a:bodyPr vert="horz" wrap="square" lIns="0" tIns="4012" rIns="0" bIns="0" rtlCol="0">
            <a:spAutoFit/>
          </a:bodyPr>
          <a:lstStyle/>
          <a:p>
            <a:pPr marL="7601" marR="1689" indent="-3589">
              <a:spcBef>
                <a:spcPts val="32"/>
              </a:spcBef>
            </a:pPr>
            <a:r>
              <a:rPr sz="1014" b="1" spc="-7" dirty="0">
                <a:solidFill>
                  <a:srgbClr val="231F20"/>
                </a:solidFill>
              </a:rPr>
              <a:t>AACR GENIE</a:t>
            </a:r>
            <a:endParaRPr sz="1014"/>
          </a:p>
        </p:txBody>
      </p:sp>
      <p:sp>
        <p:nvSpPr>
          <p:cNvPr id="5" name="object 5"/>
          <p:cNvSpPr txBox="1"/>
          <p:nvPr/>
        </p:nvSpPr>
        <p:spPr>
          <a:xfrm>
            <a:off x="3605934" y="1177146"/>
            <a:ext cx="608310" cy="316188"/>
          </a:xfrm>
          <a:prstGeom prst="rect">
            <a:avLst/>
          </a:prstGeom>
        </p:spPr>
        <p:txBody>
          <a:bodyPr vert="horz" wrap="square" lIns="0" tIns="4012" rIns="0" bIns="0" rtlCol="0">
            <a:spAutoFit/>
          </a:bodyPr>
          <a:lstStyle/>
          <a:p>
            <a:pPr marL="192135" marR="1689" indent="-188124">
              <a:spcBef>
                <a:spcPts val="32"/>
              </a:spcBef>
            </a:pPr>
            <a:r>
              <a:rPr sz="1014" b="1" spc="-3" dirty="0">
                <a:solidFill>
                  <a:srgbClr val="231F20"/>
                </a:solidFill>
              </a:rPr>
              <a:t>CLINICAL </a:t>
            </a:r>
            <a:r>
              <a:rPr sz="1014" b="1" spc="-8" dirty="0">
                <a:solidFill>
                  <a:srgbClr val="231F20"/>
                </a:solidFill>
              </a:rPr>
              <a:t>CSF</a:t>
            </a:r>
            <a:endParaRPr sz="1014"/>
          </a:p>
        </p:txBody>
      </p:sp>
      <p:pic>
        <p:nvPicPr>
          <p:cNvPr id="7" name="object 7"/>
          <p:cNvPicPr/>
          <p:nvPr/>
        </p:nvPicPr>
        <p:blipFill>
          <a:blip r:embed="rId2" cstate="print"/>
          <a:stretch>
            <a:fillRect/>
          </a:stretch>
        </p:blipFill>
        <p:spPr>
          <a:xfrm>
            <a:off x="1423480" y="4082622"/>
            <a:ext cx="3017329" cy="162836"/>
          </a:xfrm>
          <a:prstGeom prst="rect">
            <a:avLst/>
          </a:prstGeom>
        </p:spPr>
      </p:pic>
      <p:sp>
        <p:nvSpPr>
          <p:cNvPr id="8" name="object 8"/>
          <p:cNvSpPr txBox="1"/>
          <p:nvPr/>
        </p:nvSpPr>
        <p:spPr>
          <a:xfrm>
            <a:off x="1417986" y="806881"/>
            <a:ext cx="132388" cy="211778"/>
          </a:xfrm>
          <a:prstGeom prst="rect">
            <a:avLst/>
          </a:prstGeom>
        </p:spPr>
        <p:txBody>
          <a:bodyPr vert="horz" wrap="square" lIns="0" tIns="4434" rIns="0" bIns="0" rtlCol="0">
            <a:spAutoFit/>
          </a:bodyPr>
          <a:lstStyle/>
          <a:p>
            <a:pPr marL="4223">
              <a:spcBef>
                <a:spcPts val="35"/>
              </a:spcBef>
            </a:pPr>
            <a:r>
              <a:rPr sz="1347" b="1" spc="2" dirty="0">
                <a:solidFill>
                  <a:srgbClr val="231F20"/>
                </a:solidFill>
              </a:rPr>
              <a:t>A</a:t>
            </a:r>
            <a:endParaRPr sz="1347"/>
          </a:p>
        </p:txBody>
      </p:sp>
      <p:grpSp>
        <p:nvGrpSpPr>
          <p:cNvPr id="9" name="object 9"/>
          <p:cNvGrpSpPr/>
          <p:nvPr/>
        </p:nvGrpSpPr>
        <p:grpSpPr>
          <a:xfrm>
            <a:off x="4616042" y="1657750"/>
            <a:ext cx="3202652" cy="1923323"/>
            <a:chOff x="10184502" y="4985530"/>
            <a:chExt cx="9631680" cy="5784215"/>
          </a:xfrm>
        </p:grpSpPr>
        <p:pic>
          <p:nvPicPr>
            <p:cNvPr id="10" name="object 10"/>
            <p:cNvPicPr/>
            <p:nvPr/>
          </p:nvPicPr>
          <p:blipFill>
            <a:blip r:embed="rId3" cstate="print"/>
            <a:stretch>
              <a:fillRect/>
            </a:stretch>
          </p:blipFill>
          <p:spPr>
            <a:xfrm>
              <a:off x="10274876" y="5148071"/>
              <a:ext cx="9541006" cy="5621489"/>
            </a:xfrm>
            <a:prstGeom prst="rect">
              <a:avLst/>
            </a:prstGeom>
          </p:spPr>
        </p:pic>
        <p:sp>
          <p:nvSpPr>
            <p:cNvPr id="11" name="object 11"/>
            <p:cNvSpPr/>
            <p:nvPr/>
          </p:nvSpPr>
          <p:spPr>
            <a:xfrm>
              <a:off x="10184502" y="4985530"/>
              <a:ext cx="411480" cy="570865"/>
            </a:xfrm>
            <a:custGeom>
              <a:avLst/>
              <a:gdLst/>
              <a:ahLst/>
              <a:cxnLst/>
              <a:rect l="l" t="t" r="r" b="b"/>
              <a:pathLst>
                <a:path w="411479" h="570864">
                  <a:moveTo>
                    <a:pt x="411103" y="0"/>
                  </a:moveTo>
                  <a:lnTo>
                    <a:pt x="0" y="0"/>
                  </a:lnTo>
                  <a:lnTo>
                    <a:pt x="0" y="570303"/>
                  </a:lnTo>
                  <a:lnTo>
                    <a:pt x="411103" y="570303"/>
                  </a:lnTo>
                  <a:lnTo>
                    <a:pt x="411103" y="0"/>
                  </a:lnTo>
                  <a:close/>
                </a:path>
              </a:pathLst>
            </a:custGeom>
            <a:solidFill>
              <a:srgbClr val="FFFFFF"/>
            </a:solidFill>
          </p:spPr>
          <p:txBody>
            <a:bodyPr wrap="square" lIns="0" tIns="0" rIns="0" bIns="0" rtlCol="0"/>
            <a:lstStyle/>
            <a:p>
              <a:endParaRPr sz="466"/>
            </a:p>
          </p:txBody>
        </p:sp>
      </p:grpSp>
      <p:pic>
        <p:nvPicPr>
          <p:cNvPr id="12" name="object 12"/>
          <p:cNvPicPr/>
          <p:nvPr/>
        </p:nvPicPr>
        <p:blipFill>
          <a:blip r:embed="rId4" cstate="print"/>
          <a:stretch>
            <a:fillRect/>
          </a:stretch>
        </p:blipFill>
        <p:spPr>
          <a:xfrm>
            <a:off x="7186572" y="1103589"/>
            <a:ext cx="603106" cy="303618"/>
          </a:xfrm>
          <a:prstGeom prst="rect">
            <a:avLst/>
          </a:prstGeom>
        </p:spPr>
      </p:pic>
      <p:pic>
        <p:nvPicPr>
          <p:cNvPr id="14" name="Picture 13">
            <a:extLst>
              <a:ext uri="{FF2B5EF4-FFF2-40B4-BE49-F238E27FC236}">
                <a16:creationId xmlns:a16="http://schemas.microsoft.com/office/drawing/2014/main" id="{9E873C19-71BB-3BD4-7C10-C0B4F06D98EE}"/>
              </a:ext>
            </a:extLst>
          </p:cNvPr>
          <p:cNvPicPr>
            <a:picLocks noChangeAspect="1"/>
          </p:cNvPicPr>
          <p:nvPr/>
        </p:nvPicPr>
        <p:blipFill rotWithShape="1">
          <a:blip r:embed="rId5"/>
          <a:srcRect t="7944"/>
          <a:stretch/>
        </p:blipFill>
        <p:spPr>
          <a:xfrm>
            <a:off x="1229992" y="42530"/>
            <a:ext cx="7200776" cy="510096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id="{65AE3148-9D49-7125-88EC-AF865B682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9" y="143719"/>
            <a:ext cx="2082404" cy="150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4593DB5D-5C75-CB3A-C615-F897EC5ECE4C}"/>
              </a:ext>
            </a:extLst>
          </p:cNvPr>
          <p:cNvGraphicFramePr>
            <a:graphicFrameLocks noGrp="1"/>
          </p:cNvGraphicFramePr>
          <p:nvPr/>
        </p:nvGraphicFramePr>
        <p:xfrm>
          <a:off x="1082247" y="2595513"/>
          <a:ext cx="7896504" cy="1770706"/>
        </p:xfrm>
        <a:graphic>
          <a:graphicData uri="http://schemas.openxmlformats.org/drawingml/2006/table">
            <a:tbl>
              <a:tblPr/>
              <a:tblGrid>
                <a:gridCol w="436985">
                  <a:extLst>
                    <a:ext uri="{9D8B030D-6E8A-4147-A177-3AD203B41FA5}">
                      <a16:colId xmlns:a16="http://schemas.microsoft.com/office/drawing/2014/main" val="20000"/>
                    </a:ext>
                  </a:extLst>
                </a:gridCol>
                <a:gridCol w="777622">
                  <a:extLst>
                    <a:ext uri="{9D8B030D-6E8A-4147-A177-3AD203B41FA5}">
                      <a16:colId xmlns:a16="http://schemas.microsoft.com/office/drawing/2014/main" val="20001"/>
                    </a:ext>
                  </a:extLst>
                </a:gridCol>
                <a:gridCol w="2327213">
                  <a:extLst>
                    <a:ext uri="{9D8B030D-6E8A-4147-A177-3AD203B41FA5}">
                      <a16:colId xmlns:a16="http://schemas.microsoft.com/office/drawing/2014/main" val="20002"/>
                    </a:ext>
                  </a:extLst>
                </a:gridCol>
                <a:gridCol w="2229183">
                  <a:extLst>
                    <a:ext uri="{9D8B030D-6E8A-4147-A177-3AD203B41FA5}">
                      <a16:colId xmlns:a16="http://schemas.microsoft.com/office/drawing/2014/main" val="20003"/>
                    </a:ext>
                  </a:extLst>
                </a:gridCol>
                <a:gridCol w="2125501">
                  <a:extLst>
                    <a:ext uri="{9D8B030D-6E8A-4147-A177-3AD203B41FA5}">
                      <a16:colId xmlns:a16="http://schemas.microsoft.com/office/drawing/2014/main" val="20004"/>
                    </a:ext>
                  </a:extLst>
                </a:gridCol>
              </a:tblGrid>
              <a:tr h="221258">
                <a:tc rowSpan="2">
                  <a:txBody>
                    <a:bodyPr/>
                    <a:lstStyle/>
                    <a:p>
                      <a:pPr algn="ctr" fontAlgn="auto"/>
                      <a:r>
                        <a:rPr lang="en-US" sz="1700" b="1" u="none" strike="noStrike" baseline="0" dirty="0">
                          <a:effectLst/>
                          <a:latin typeface="Inter"/>
                        </a:rPr>
                        <a:t>CSF</a:t>
                      </a:r>
                    </a:p>
                  </a:txBody>
                  <a:tcPr marL="27696" marR="2769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47059"/>
                      </a:schemeClr>
                    </a:solidFill>
                  </a:tcPr>
                </a:tc>
                <a:tc>
                  <a:txBody>
                    <a:bodyPr/>
                    <a:lstStyle/>
                    <a:p>
                      <a:pPr algn="l" fontAlgn="auto"/>
                      <a:r>
                        <a:rPr lang="en-US" sz="1200" b="1" kern="100" baseline="0" dirty="0">
                          <a:effectLst/>
                          <a:latin typeface="Inter"/>
                        </a:rPr>
                        <a:t>Cells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alpha val="47059"/>
                      </a:srgbClr>
                    </a:solidFill>
                  </a:tcPr>
                </a:tc>
                <a:tc>
                  <a:txBody>
                    <a:bodyPr/>
                    <a:lstStyle/>
                    <a:p>
                      <a:pPr algn="ctr" fontAlgn="auto"/>
                      <a:r>
                        <a:rPr lang="en-US" sz="1100" b="1" kern="100" baseline="0" dirty="0">
                          <a:solidFill>
                            <a:srgbClr val="FF0000"/>
                          </a:solidFill>
                          <a:effectLst/>
                          <a:latin typeface="Inter"/>
                        </a:rPr>
                        <a:t>None – unsuitable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alpha val="47059"/>
                      </a:srgbClr>
                    </a:solidFill>
                  </a:tcPr>
                </a:tc>
                <a:tc>
                  <a:txBody>
                    <a:bodyPr/>
                    <a:lstStyle/>
                    <a:p>
                      <a:pPr algn="ctr" fontAlgn="auto"/>
                      <a:r>
                        <a:rPr lang="en-US" sz="1100" b="1" kern="100" baseline="0" dirty="0">
                          <a:solidFill>
                            <a:srgbClr val="FF0000"/>
                          </a:solidFill>
                          <a:effectLst/>
                          <a:latin typeface="Inter"/>
                        </a:rPr>
                        <a:t>None – Unsuitable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alpha val="47059"/>
                      </a:srgbClr>
                    </a:solidFill>
                  </a:tcPr>
                </a:tc>
                <a:tc>
                  <a:txBody>
                    <a:bodyPr/>
                    <a:lstStyle/>
                    <a:p>
                      <a:pPr algn="ctr" fontAlgn="auto"/>
                      <a:r>
                        <a:rPr lang="en-US" sz="1100" b="1" kern="100" baseline="0" dirty="0">
                          <a:solidFill>
                            <a:srgbClr val="FF0000"/>
                          </a:solidFill>
                          <a:effectLst/>
                          <a:latin typeface="Inter"/>
                        </a:rPr>
                        <a:t>None – Unsuitable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alpha val="47059"/>
                      </a:srgbClr>
                    </a:solidFill>
                  </a:tcPr>
                </a:tc>
                <a:extLst>
                  <a:ext uri="{0D108BD9-81ED-4DB2-BD59-A6C34878D82A}">
                    <a16:rowId xmlns:a16="http://schemas.microsoft.com/office/drawing/2014/main" val="10000"/>
                  </a:ext>
                </a:extLst>
              </a:tr>
              <a:tr h="221258">
                <a:tc vMerge="1">
                  <a:txBody>
                    <a:bodyPr/>
                    <a:lstStyle/>
                    <a:p>
                      <a:pPr algn="l" fontAlgn="auto"/>
                      <a:endParaRPr lang="en-US" sz="1100" b="1" u="none" strike="noStrike" baseline="0" dirty="0">
                        <a:effectLst/>
                        <a:latin typeface="Inter"/>
                      </a:endParaRPr>
                    </a:p>
                  </a:txBody>
                  <a:tcPr marL="40709" marR="40709" marT="25443" marB="2544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alpha val="36863"/>
                      </a:srgbClr>
                    </a:solidFill>
                  </a:tcPr>
                </a:tc>
                <a:tc>
                  <a:txBody>
                    <a:bodyPr/>
                    <a:lstStyle/>
                    <a:p>
                      <a:pPr algn="l" fontAlgn="auto"/>
                      <a:r>
                        <a:rPr lang="en-US" sz="1200" b="1" kern="100" baseline="0" dirty="0" err="1">
                          <a:effectLst/>
                          <a:latin typeface="Inter"/>
                        </a:rPr>
                        <a:t>cfDNA</a:t>
                      </a:r>
                      <a:r>
                        <a:rPr lang="en-US" sz="1200" b="1" kern="100" baseline="0" dirty="0">
                          <a:effectLst/>
                          <a:latin typeface="Inter"/>
                        </a:rPr>
                        <a:t>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alpha val="36863"/>
                      </a:srgbClr>
                    </a:solidFill>
                  </a:tcPr>
                </a:tc>
                <a:tc>
                  <a:txBody>
                    <a:bodyPr/>
                    <a:lstStyle/>
                    <a:p>
                      <a:pPr marL="0" indent="0" algn="ctr" fontAlgn="auto">
                        <a:buFont typeface="Wingdings" panose="05000000000000000000" pitchFamily="2" charset="2"/>
                        <a:buNone/>
                      </a:pPr>
                      <a:r>
                        <a:rPr lang="en-US" sz="1100" b="1" kern="100" baseline="0" dirty="0">
                          <a:solidFill>
                            <a:schemeClr val="accent6">
                              <a:lumMod val="75000"/>
                            </a:schemeClr>
                          </a:solidFill>
                          <a:effectLst/>
                          <a:latin typeface="Arial" panose="020B0604020202020204" pitchFamily="34" charset="0"/>
                          <a:cs typeface="Arial" panose="020B0604020202020204" pitchFamily="34" charset="0"/>
                        </a:rPr>
                        <a:t>Recovered Low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alpha val="36863"/>
                      </a:srgb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1100" b="1" kern="100" baseline="0" dirty="0">
                          <a:solidFill>
                            <a:schemeClr val="accent6">
                              <a:lumMod val="75000"/>
                            </a:schemeClr>
                          </a:solidFill>
                          <a:effectLst/>
                          <a:latin typeface="Arial" panose="020B0604020202020204" pitchFamily="34" charset="0"/>
                          <a:cs typeface="Arial" panose="020B0604020202020204" pitchFamily="34" charset="0"/>
                        </a:rPr>
                        <a:t>Recovered Moderate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alpha val="36863"/>
                      </a:srgbClr>
                    </a:solidFill>
                  </a:tcPr>
                </a:tc>
                <a:tc>
                  <a:txBody>
                    <a:bodyPr/>
                    <a:lstStyle/>
                    <a:p>
                      <a:pPr algn="ctr" fontAlgn="auto"/>
                      <a:r>
                        <a:rPr lang="en-US" sz="1100" b="1" kern="100" baseline="0" dirty="0">
                          <a:solidFill>
                            <a:schemeClr val="accent6">
                              <a:lumMod val="75000"/>
                            </a:schemeClr>
                          </a:solidFill>
                          <a:effectLst/>
                          <a:latin typeface="Arial" panose="020B0604020202020204" pitchFamily="34" charset="0"/>
                          <a:cs typeface="Arial" panose="020B0604020202020204" pitchFamily="34" charset="0"/>
                        </a:rPr>
                        <a:t>Recovered Abundant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alpha val="36863"/>
                      </a:srgbClr>
                    </a:solidFill>
                  </a:tcPr>
                </a:tc>
                <a:extLst>
                  <a:ext uri="{0D108BD9-81ED-4DB2-BD59-A6C34878D82A}">
                    <a16:rowId xmlns:a16="http://schemas.microsoft.com/office/drawing/2014/main" val="10001"/>
                  </a:ext>
                </a:extLst>
              </a:tr>
              <a:tr h="206070">
                <a:tc>
                  <a:txBody>
                    <a:bodyPr/>
                    <a:lstStyle/>
                    <a:p>
                      <a:pPr algn="l" fontAlgn="auto"/>
                      <a:endParaRPr lang="en-US" sz="800" b="1" u="none" strike="noStrike" baseline="0" dirty="0">
                        <a:effectLst/>
                        <a:latin typeface="Inter"/>
                      </a:endParaRPr>
                    </a:p>
                  </a:txBody>
                  <a:tcPr marL="27696" marR="27696" marT="17310" marB="1731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auto"/>
                      <a:endParaRPr lang="en-US" sz="800" b="0" kern="100" baseline="0" dirty="0">
                        <a:effectLst/>
                        <a:latin typeface="Inter"/>
                      </a:endParaRP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auto"/>
                      <a:r>
                        <a:rPr lang="en-US" sz="1100" b="1" kern="100" baseline="0" dirty="0">
                          <a:solidFill>
                            <a:schemeClr val="tx1"/>
                          </a:solidFill>
                          <a:effectLst/>
                          <a:latin typeface="Inter"/>
                        </a:rPr>
                        <a:t>52X</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auto"/>
                      <a:r>
                        <a:rPr lang="en-US" sz="1100" b="1" kern="100" baseline="0" dirty="0">
                          <a:solidFill>
                            <a:schemeClr val="tx1"/>
                          </a:solidFill>
                          <a:effectLst/>
                          <a:latin typeface="Inter"/>
                        </a:rPr>
                        <a:t>186X</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r>
                        <a:rPr lang="en-US" sz="1100" b="1" kern="100" baseline="0" dirty="0">
                          <a:solidFill>
                            <a:schemeClr val="tx1"/>
                          </a:solidFill>
                          <a:effectLst/>
                          <a:latin typeface="Inter"/>
                        </a:rPr>
                        <a:t>436X</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8321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sz="1000" b="1" u="none" strike="noStrike" baseline="0" dirty="0">
                          <a:solidFill>
                            <a:schemeClr val="tx1"/>
                          </a:solidFill>
                          <a:effectLst/>
                          <a:latin typeface="Arial" panose="020B0604020202020204" pitchFamily="34" charset="0"/>
                          <a:cs typeface="Arial" panose="020B0604020202020204" pitchFamily="34" charset="0"/>
                        </a:rPr>
                        <a:t>Gene</a:t>
                      </a:r>
                    </a:p>
                  </a:txBody>
                  <a:tcPr marL="27696" marR="2769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auto"/>
                      <a:r>
                        <a:rPr lang="en-US" sz="1000" b="1" kern="100" baseline="0" dirty="0">
                          <a:solidFill>
                            <a:schemeClr val="tx1"/>
                          </a:solidFill>
                          <a:effectLst/>
                          <a:latin typeface="Arial" panose="020B0604020202020204" pitchFamily="34" charset="0"/>
                          <a:cs typeface="Arial" panose="020B0604020202020204" pitchFamily="34" charset="0"/>
                        </a:rPr>
                        <a:t>Mutation </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1000" b="1" kern="100" baseline="0" dirty="0">
                          <a:effectLst/>
                          <a:latin typeface="Arial" panose="020B0604020202020204" pitchFamily="34" charset="0"/>
                          <a:cs typeface="Arial" panose="020B0604020202020204" pitchFamily="34" charset="0"/>
                        </a:rPr>
                        <a:t>Variant frequency % </a:t>
                      </a:r>
                    </a:p>
                  </a:txBody>
                  <a:tcPr marL="33236" marR="33236" marT="17310" marB="173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1200" b="1" kern="100" baseline="0" dirty="0">
                        <a:effectLst/>
                        <a:latin typeface="Arial" panose="020B0604020202020204" pitchFamily="34" charset="0"/>
                        <a:cs typeface="Arial" panose="020B0604020202020204" pitchFamily="34" charset="0"/>
                      </a:endParaRPr>
                    </a:p>
                  </a:txBody>
                  <a:tcPr marL="48851" marR="48851" marT="25443" marB="25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83210">
                <a:tc>
                  <a:txBody>
                    <a:bodyPr/>
                    <a:lstStyle/>
                    <a:p>
                      <a:pPr algn="l" fontAlgn="auto"/>
                      <a:r>
                        <a:rPr lang="en-US" sz="800" b="1" u="none" strike="noStrike" baseline="0" dirty="0">
                          <a:solidFill>
                            <a:schemeClr val="tx1"/>
                          </a:solidFill>
                          <a:effectLst/>
                          <a:latin typeface="Arial" panose="020B0604020202020204" pitchFamily="34" charset="0"/>
                          <a:cs typeface="Arial" panose="020B0604020202020204" pitchFamily="34" charset="0"/>
                          <a:hlinkClick r:id="rId4"/>
                        </a:rPr>
                        <a:t>H3-3A</a:t>
                      </a:r>
                      <a:endParaRPr lang="en-US" sz="800" b="0" baseline="0" dirty="0">
                        <a:solidFill>
                          <a:schemeClr val="tx1"/>
                        </a:solidFill>
                        <a:effectLst/>
                        <a:latin typeface="Arial" panose="020B0604020202020204" pitchFamily="34" charset="0"/>
                        <a:cs typeface="Arial" panose="020B0604020202020204" pitchFamily="34" charset="0"/>
                      </a:endParaRPr>
                    </a:p>
                  </a:txBody>
                  <a:tcPr marL="27696" marR="2769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auto"/>
                      <a:r>
                        <a:rPr lang="en-US" sz="800" b="0" baseline="0" dirty="0">
                          <a:solidFill>
                            <a:schemeClr val="tx1"/>
                          </a:solidFill>
                          <a:effectLst/>
                          <a:latin typeface="Arial" panose="020B0604020202020204" pitchFamily="34" charset="0"/>
                          <a:cs typeface="Arial" panose="020B0604020202020204" pitchFamily="34" charset="0"/>
                        </a:rPr>
                        <a:t>p.K28M</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6.5</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11.7</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79.87</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4"/>
                  </a:ext>
                </a:extLst>
              </a:tr>
              <a:tr h="183210">
                <a:tc>
                  <a:txBody>
                    <a:bodyPr/>
                    <a:lstStyle/>
                    <a:p>
                      <a:pPr algn="l" fontAlgn="auto"/>
                      <a:r>
                        <a:rPr lang="en-US" sz="800" b="1" u="none" strike="noStrike" baseline="0" dirty="0">
                          <a:solidFill>
                            <a:schemeClr val="tx1"/>
                          </a:solidFill>
                          <a:effectLst/>
                          <a:latin typeface="Arial" panose="020B0604020202020204" pitchFamily="34" charset="0"/>
                          <a:cs typeface="Arial" panose="020B0604020202020204" pitchFamily="34" charset="0"/>
                          <a:hlinkClick r:id="rId5"/>
                        </a:rPr>
                        <a:t>TP53</a:t>
                      </a:r>
                      <a:endParaRPr lang="en-US" sz="800" b="0" baseline="0" dirty="0">
                        <a:solidFill>
                          <a:schemeClr val="tx1"/>
                        </a:solidFill>
                        <a:effectLst/>
                        <a:latin typeface="Arial" panose="020B0604020202020204" pitchFamily="34" charset="0"/>
                        <a:cs typeface="Arial" panose="020B0604020202020204" pitchFamily="34" charset="0"/>
                      </a:endParaRPr>
                    </a:p>
                  </a:txBody>
                  <a:tcPr marL="27696" marR="2769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auto"/>
                      <a:r>
                        <a:rPr lang="en-US" sz="800" b="0" baseline="0" dirty="0">
                          <a:solidFill>
                            <a:schemeClr val="tx1"/>
                          </a:solidFill>
                          <a:effectLst/>
                          <a:latin typeface="Arial" panose="020B0604020202020204" pitchFamily="34" charset="0"/>
                          <a:cs typeface="Arial" panose="020B0604020202020204" pitchFamily="34" charset="0"/>
                        </a:rPr>
                        <a:t>p.V216M</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auto"/>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1.7</a:t>
                      </a:r>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85.2</a:t>
                      </a:r>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5"/>
                  </a:ext>
                </a:extLst>
              </a:tr>
              <a:tr h="183210">
                <a:tc>
                  <a:txBody>
                    <a:bodyPr/>
                    <a:lstStyle/>
                    <a:p>
                      <a:pPr algn="l" fontAlgn="auto"/>
                      <a:r>
                        <a:rPr lang="en-US" sz="800" b="1" u="none" strike="noStrike" baseline="0" dirty="0">
                          <a:solidFill>
                            <a:schemeClr val="tx1"/>
                          </a:solidFill>
                          <a:effectLst/>
                          <a:latin typeface="Arial" panose="020B0604020202020204" pitchFamily="34" charset="0"/>
                          <a:cs typeface="Arial" panose="020B0604020202020204" pitchFamily="34" charset="0"/>
                          <a:hlinkClick r:id="rId6"/>
                        </a:rPr>
                        <a:t>BRCA1</a:t>
                      </a:r>
                      <a:endParaRPr lang="en-US" sz="800" b="0" baseline="0" dirty="0">
                        <a:solidFill>
                          <a:schemeClr val="tx1"/>
                        </a:solidFill>
                        <a:effectLst/>
                        <a:latin typeface="Arial" panose="020B0604020202020204" pitchFamily="34" charset="0"/>
                        <a:cs typeface="Arial" panose="020B0604020202020204" pitchFamily="34" charset="0"/>
                      </a:endParaRPr>
                    </a:p>
                  </a:txBody>
                  <a:tcPr marL="27696" marR="2769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auto"/>
                      <a:r>
                        <a:rPr lang="en-US" sz="800" b="0" baseline="0" dirty="0">
                          <a:solidFill>
                            <a:schemeClr val="tx1"/>
                          </a:solidFill>
                          <a:effectLst/>
                          <a:latin typeface="Arial" panose="020B0604020202020204" pitchFamily="34" charset="0"/>
                          <a:cs typeface="Arial" panose="020B0604020202020204" pitchFamily="34" charset="0"/>
                        </a:rPr>
                        <a:t>p.S184F</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auto"/>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6.8</a:t>
                      </a:r>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6"/>
                  </a:ext>
                </a:extLst>
              </a:tr>
              <a:tr h="183210">
                <a:tc>
                  <a:txBody>
                    <a:bodyPr/>
                    <a:lstStyle/>
                    <a:p>
                      <a:pPr algn="l" fontAlgn="auto"/>
                      <a:r>
                        <a:rPr lang="en-US" sz="800" b="1" u="none" strike="noStrike" baseline="0" dirty="0">
                          <a:solidFill>
                            <a:schemeClr val="tx1"/>
                          </a:solidFill>
                          <a:effectLst/>
                          <a:latin typeface="Arial" panose="020B0604020202020204" pitchFamily="34" charset="0"/>
                          <a:cs typeface="Arial" panose="020B0604020202020204" pitchFamily="34" charset="0"/>
                          <a:hlinkClick r:id="rId7"/>
                        </a:rPr>
                        <a:t>NBN</a:t>
                      </a:r>
                      <a:endParaRPr lang="en-US" sz="800" b="0" baseline="0" dirty="0">
                        <a:solidFill>
                          <a:schemeClr val="tx1"/>
                        </a:solidFill>
                        <a:effectLst/>
                        <a:latin typeface="Arial" panose="020B0604020202020204" pitchFamily="34" charset="0"/>
                        <a:cs typeface="Arial" panose="020B0604020202020204" pitchFamily="34" charset="0"/>
                      </a:endParaRPr>
                    </a:p>
                  </a:txBody>
                  <a:tcPr marL="27696" marR="2769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auto"/>
                      <a:r>
                        <a:rPr lang="en-US" sz="800" b="0" baseline="0" dirty="0">
                          <a:solidFill>
                            <a:schemeClr val="tx1"/>
                          </a:solidFill>
                          <a:effectLst/>
                          <a:latin typeface="Arial" panose="020B0604020202020204" pitchFamily="34" charset="0"/>
                          <a:cs typeface="Arial" panose="020B0604020202020204" pitchFamily="34" charset="0"/>
                        </a:rPr>
                        <a:t>p.T148A</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auto"/>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7.5</a:t>
                      </a:r>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7"/>
                  </a:ext>
                </a:extLst>
              </a:tr>
              <a:tr h="183210">
                <a:tc>
                  <a:txBody>
                    <a:bodyPr/>
                    <a:lstStyle/>
                    <a:p>
                      <a:pPr algn="l" fontAlgn="auto"/>
                      <a:r>
                        <a:rPr lang="en-US" sz="800" b="1" u="none" strike="noStrike" baseline="0" dirty="0">
                          <a:solidFill>
                            <a:schemeClr val="tx1"/>
                          </a:solidFill>
                          <a:effectLst/>
                          <a:latin typeface="Arial" panose="020B0604020202020204" pitchFamily="34" charset="0"/>
                          <a:cs typeface="Arial" panose="020B0604020202020204" pitchFamily="34" charset="0"/>
                          <a:hlinkClick r:id="rId8"/>
                        </a:rPr>
                        <a:t>NF1</a:t>
                      </a:r>
                      <a:endParaRPr lang="en-US" sz="800" b="0" baseline="0" dirty="0">
                        <a:solidFill>
                          <a:schemeClr val="tx1"/>
                        </a:solidFill>
                        <a:effectLst/>
                        <a:latin typeface="Arial" panose="020B0604020202020204" pitchFamily="34" charset="0"/>
                        <a:cs typeface="Arial" panose="020B0604020202020204" pitchFamily="34" charset="0"/>
                      </a:endParaRPr>
                    </a:p>
                  </a:txBody>
                  <a:tcPr marL="27696" marR="2769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auto"/>
                      <a:r>
                        <a:rPr lang="en-US" sz="800" b="0" baseline="0" dirty="0">
                          <a:solidFill>
                            <a:schemeClr val="tx1"/>
                          </a:solidFill>
                          <a:effectLst/>
                          <a:latin typeface="Arial" panose="020B0604020202020204" pitchFamily="34" charset="0"/>
                          <a:cs typeface="Arial" panose="020B0604020202020204" pitchFamily="34" charset="0"/>
                        </a:rPr>
                        <a:t>p.T956Kfs*18</a:t>
                      </a: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auto"/>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r>
                        <a:rPr lang="en-US" sz="1000" b="1" baseline="0" dirty="0">
                          <a:solidFill>
                            <a:schemeClr val="tx1"/>
                          </a:solidFill>
                          <a:effectLst/>
                          <a:latin typeface="Arial" panose="020B0604020202020204" pitchFamily="34" charset="0"/>
                          <a:cs typeface="Arial" panose="020B0604020202020204" pitchFamily="34" charset="0"/>
                        </a:rPr>
                        <a:t>89.7</a:t>
                      </a:r>
                      <a:endParaRPr lang="en-US" sz="1000" b="0" baseline="0" dirty="0">
                        <a:solidFill>
                          <a:schemeClr val="tx1"/>
                        </a:solidFill>
                        <a:effectLst/>
                        <a:latin typeface="Arial" panose="020B0604020202020204" pitchFamily="34" charset="0"/>
                        <a:cs typeface="Arial" panose="020B0604020202020204" pitchFamily="34" charset="0"/>
                      </a:endParaRPr>
                    </a:p>
                  </a:txBody>
                  <a:tcPr marL="33236" marR="33236" marT="17310" marB="173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8"/>
                  </a:ext>
                </a:extLst>
              </a:tr>
            </a:tbl>
          </a:graphicData>
        </a:graphic>
      </p:graphicFrame>
      <p:sp>
        <p:nvSpPr>
          <p:cNvPr id="13" name="TextBox 12">
            <a:extLst>
              <a:ext uri="{FF2B5EF4-FFF2-40B4-BE49-F238E27FC236}">
                <a16:creationId xmlns:a16="http://schemas.microsoft.com/office/drawing/2014/main" id="{0D1B3B97-4C7F-9FB2-50A1-704E905D1781}"/>
              </a:ext>
            </a:extLst>
          </p:cNvPr>
          <p:cNvSpPr txBox="1"/>
          <p:nvPr/>
        </p:nvSpPr>
        <p:spPr>
          <a:xfrm>
            <a:off x="5284933" y="102065"/>
            <a:ext cx="3645287" cy="1348767"/>
          </a:xfrm>
          <a:prstGeom prst="rect">
            <a:avLst/>
          </a:prstGeom>
          <a:noFill/>
        </p:spPr>
        <p:txBody>
          <a:bodyPr>
            <a:spAutoFit/>
          </a:bodyPr>
          <a:lstStyle/>
          <a:p>
            <a:pPr defTabSz="311079">
              <a:buClrTx/>
              <a:defRPr/>
            </a:pPr>
            <a:r>
              <a:rPr lang="en-US" sz="1633" kern="1200" dirty="0">
                <a:solidFill>
                  <a:prstClr val="black"/>
                </a:solidFill>
                <a:latin typeface="Calibri" panose="020F0502020204030204"/>
                <a:ea typeface="+mn-ea"/>
                <a:cs typeface="+mn-cs"/>
              </a:rPr>
              <a:t>Cell free DNA from fluid </a:t>
            </a:r>
          </a:p>
          <a:p>
            <a:pPr marL="194424" indent="-194424" defTabSz="311079">
              <a:buClrTx/>
              <a:buFont typeface="Arial" panose="020B0604020202020204" pitchFamily="34" charset="0"/>
              <a:buChar char="•"/>
              <a:defRPr/>
            </a:pPr>
            <a:r>
              <a:rPr lang="en-US" sz="1633" kern="1200" dirty="0">
                <a:solidFill>
                  <a:prstClr val="black"/>
                </a:solidFill>
                <a:latin typeface="Calibri" panose="020F0502020204030204"/>
                <a:ea typeface="+mn-ea"/>
                <a:cs typeface="+mn-cs"/>
              </a:rPr>
              <a:t>Diagnostic – tumor subclassification</a:t>
            </a:r>
          </a:p>
          <a:p>
            <a:pPr marL="194424" indent="-194424" defTabSz="311079">
              <a:buClrTx/>
              <a:buFont typeface="Arial" panose="020B0604020202020204" pitchFamily="34" charset="0"/>
              <a:buChar char="•"/>
              <a:defRPr/>
            </a:pPr>
            <a:r>
              <a:rPr lang="en-US" sz="1633" kern="1200" dirty="0">
                <a:solidFill>
                  <a:prstClr val="black"/>
                </a:solidFill>
                <a:latin typeface="Calibri" panose="020F0502020204030204"/>
                <a:ea typeface="+mn-ea"/>
                <a:cs typeface="+mn-cs"/>
              </a:rPr>
              <a:t>Enabled active monitoring </a:t>
            </a:r>
          </a:p>
          <a:p>
            <a:pPr marL="194424" indent="-194424" defTabSz="311079">
              <a:buClrTx/>
              <a:buFont typeface="Arial" panose="020B0604020202020204" pitchFamily="34" charset="0"/>
              <a:buChar char="•"/>
              <a:defRPr/>
            </a:pPr>
            <a:r>
              <a:rPr lang="en-US" sz="1633" kern="1200" dirty="0">
                <a:solidFill>
                  <a:prstClr val="black"/>
                </a:solidFill>
                <a:latin typeface="Calibri" panose="020F0502020204030204"/>
                <a:ea typeface="+mn-ea"/>
                <a:cs typeface="+mn-cs"/>
              </a:rPr>
              <a:t>Documented clonal evolution and increased disease involvement  </a:t>
            </a:r>
          </a:p>
        </p:txBody>
      </p:sp>
      <p:sp>
        <p:nvSpPr>
          <p:cNvPr id="46144" name="TextBox 17">
            <a:extLst>
              <a:ext uri="{FF2B5EF4-FFF2-40B4-BE49-F238E27FC236}">
                <a16:creationId xmlns:a16="http://schemas.microsoft.com/office/drawing/2014/main" id="{6E561065-4761-4271-57FD-4F0B01C46094}"/>
              </a:ext>
            </a:extLst>
          </p:cNvPr>
          <p:cNvSpPr txBox="1">
            <a:spLocks noChangeArrowheads="1"/>
          </p:cNvSpPr>
          <p:nvPr/>
        </p:nvSpPr>
        <p:spPr bwMode="auto">
          <a:xfrm>
            <a:off x="2220655" y="353256"/>
            <a:ext cx="2224976"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194424" indent="-194424" defTabSz="311079" fontAlgn="base">
              <a:spcBef>
                <a:spcPct val="0"/>
              </a:spcBef>
              <a:spcAft>
                <a:spcPct val="0"/>
              </a:spcAft>
              <a:buClrTx/>
              <a:buFont typeface="Arial" panose="020B0604020202020204" pitchFamily="34" charset="0"/>
              <a:buChar char="•"/>
            </a:pPr>
            <a:r>
              <a:rPr lang="en-US" altLang="en-US" sz="1225" kern="1200" dirty="0">
                <a:solidFill>
                  <a:prstClr val="black"/>
                </a:solidFill>
                <a:ea typeface="+mn-ea"/>
                <a:cs typeface="+mn-cs"/>
              </a:rPr>
              <a:t>31yo female with glial tumor</a:t>
            </a:r>
          </a:p>
          <a:p>
            <a:pPr marL="194424" indent="-194424" defTabSz="311079" fontAlgn="base">
              <a:spcBef>
                <a:spcPct val="0"/>
              </a:spcBef>
              <a:spcAft>
                <a:spcPct val="0"/>
              </a:spcAft>
              <a:buClrTx/>
              <a:buFont typeface="Arial" panose="020B0604020202020204" pitchFamily="34" charset="0"/>
              <a:buChar char="•"/>
            </a:pPr>
            <a:r>
              <a:rPr lang="en-US" altLang="en-US" sz="1225" kern="1200" dirty="0">
                <a:solidFill>
                  <a:srgbClr val="FF0000"/>
                </a:solidFill>
                <a:ea typeface="+mn-ea"/>
                <a:cs typeface="+mn-cs"/>
              </a:rPr>
              <a:t>Tumor Insufficient for molecular profiling </a:t>
            </a:r>
          </a:p>
        </p:txBody>
      </p:sp>
      <p:graphicFrame>
        <p:nvGraphicFramePr>
          <p:cNvPr id="19" name="Diagram 18">
            <a:extLst>
              <a:ext uri="{FF2B5EF4-FFF2-40B4-BE49-F238E27FC236}">
                <a16:creationId xmlns:a16="http://schemas.microsoft.com/office/drawing/2014/main" id="{F7266E7C-3D7B-46B5-CD5C-EEE6745EBF7C}"/>
              </a:ext>
            </a:extLst>
          </p:cNvPr>
          <p:cNvGraphicFramePr/>
          <p:nvPr/>
        </p:nvGraphicFramePr>
        <p:xfrm>
          <a:off x="372630" y="1558772"/>
          <a:ext cx="8557590" cy="9876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9" name="Rectangle 38">
            <a:extLst>
              <a:ext uri="{FF2B5EF4-FFF2-40B4-BE49-F238E27FC236}">
                <a16:creationId xmlns:a16="http://schemas.microsoft.com/office/drawing/2014/main" id="{45C92228-C486-3272-D587-75827D2A4898}"/>
              </a:ext>
            </a:extLst>
          </p:cNvPr>
          <p:cNvSpPr/>
          <p:nvPr/>
        </p:nvSpPr>
        <p:spPr>
          <a:xfrm>
            <a:off x="4623845" y="1556471"/>
            <a:ext cx="4406747" cy="3037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1079">
              <a:buClrTx/>
              <a:defRPr/>
            </a:pPr>
            <a:endParaRPr lang="en-US" sz="1225" kern="1200">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9" grpId="0">
        <p:bldAsOne/>
      </p:bldGraphic>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Disclosures</a:t>
            </a:r>
            <a:endParaRPr lang="pt-BR" dirty="0"/>
          </a:p>
        </p:txBody>
      </p:sp>
      <p:sp>
        <p:nvSpPr>
          <p:cNvPr id="3" name="Espaço Reservado para Texto 2"/>
          <p:cNvSpPr>
            <a:spLocks noGrp="1"/>
          </p:cNvSpPr>
          <p:nvPr>
            <p:ph type="body" sz="quarter" idx="10"/>
          </p:nvPr>
        </p:nvSpPr>
        <p:spPr>
          <a:xfrm>
            <a:off x="699094" y="1400503"/>
            <a:ext cx="7089731" cy="3269396"/>
          </a:xfrm>
        </p:spPr>
        <p:txBody>
          <a:bodyPr/>
          <a:lstStyle/>
          <a:p>
            <a:r>
              <a:rPr lang="en-US" dirty="0"/>
              <a:t>Not  directly relevant to the content of this lecture </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2941437" y="845457"/>
            <a:ext cx="3261127" cy="257629"/>
          </a:xfrm>
          <a:prstGeom prst="rect">
            <a:avLst/>
          </a:prstGeom>
        </p:spPr>
      </p:pic>
      <p:graphicFrame>
        <p:nvGraphicFramePr>
          <p:cNvPr id="5" name="Table 4">
            <a:extLst>
              <a:ext uri="{FF2B5EF4-FFF2-40B4-BE49-F238E27FC236}">
                <a16:creationId xmlns:a16="http://schemas.microsoft.com/office/drawing/2014/main" id="{B7D26566-7016-31C6-BB92-DD401129A47F}"/>
              </a:ext>
            </a:extLst>
          </p:cNvPr>
          <p:cNvGraphicFramePr>
            <a:graphicFrameLocks noGrp="1"/>
          </p:cNvGraphicFramePr>
          <p:nvPr/>
        </p:nvGraphicFramePr>
        <p:xfrm>
          <a:off x="699093" y="2571750"/>
          <a:ext cx="7795917" cy="1463040"/>
        </p:xfrm>
        <a:graphic>
          <a:graphicData uri="http://schemas.openxmlformats.org/drawingml/2006/table">
            <a:tbl>
              <a:tblPr firstRow="1">
                <a:tableStyleId>{3B4B98B0-60AC-42C2-AFA5-B58CD77FA1E5}</a:tableStyleId>
              </a:tblPr>
              <a:tblGrid>
                <a:gridCol w="4394476">
                  <a:extLst>
                    <a:ext uri="{9D8B030D-6E8A-4147-A177-3AD203B41FA5}">
                      <a16:colId xmlns:a16="http://schemas.microsoft.com/office/drawing/2014/main" val="338393163"/>
                    </a:ext>
                  </a:extLst>
                </a:gridCol>
                <a:gridCol w="3401441">
                  <a:extLst>
                    <a:ext uri="{9D8B030D-6E8A-4147-A177-3AD203B41FA5}">
                      <a16:colId xmlns:a16="http://schemas.microsoft.com/office/drawing/2014/main" val="2668642815"/>
                    </a:ext>
                  </a:extLst>
                </a:gridCol>
              </a:tblGrid>
              <a:tr h="434340">
                <a:tc>
                  <a:txBody>
                    <a:bodyPr/>
                    <a:lstStyle/>
                    <a:p>
                      <a:pPr algn="l"/>
                      <a:r>
                        <a:rPr lang="en-US" sz="2400" b="1" dirty="0">
                          <a:solidFill>
                            <a:schemeClr val="bg1"/>
                          </a:solidFill>
                        </a:rPr>
                        <a:t>Company </a:t>
                      </a:r>
                    </a:p>
                  </a:txBody>
                  <a:tcPr marL="68580" marR="68580" marT="34290" marB="34290"/>
                </a:tc>
                <a:tc>
                  <a:txBody>
                    <a:bodyPr/>
                    <a:lstStyle/>
                    <a:p>
                      <a:pPr algn="l"/>
                      <a:r>
                        <a:rPr lang="en-US" sz="2400" b="1" dirty="0">
                          <a:solidFill>
                            <a:schemeClr val="bg1"/>
                          </a:solidFill>
                        </a:rPr>
                        <a:t>Relationship(s)</a:t>
                      </a:r>
                    </a:p>
                  </a:txBody>
                  <a:tcPr marL="68580" marR="68580" marT="34290" marB="34290"/>
                </a:tc>
                <a:extLst>
                  <a:ext uri="{0D108BD9-81ED-4DB2-BD59-A6C34878D82A}">
                    <a16:rowId xmlns:a16="http://schemas.microsoft.com/office/drawing/2014/main" val="1185460520"/>
                  </a:ext>
                </a:extLst>
              </a:tr>
              <a:tr h="1028700">
                <a:tc>
                  <a:txBody>
                    <a:bodyPr/>
                    <a:lstStyle/>
                    <a:p>
                      <a:pPr algn="l"/>
                      <a:r>
                        <a:rPr lang="en-US" sz="2100" dirty="0">
                          <a:solidFill>
                            <a:schemeClr val="bg1"/>
                          </a:solidFill>
                        </a:rPr>
                        <a:t>Janssen Global Services, Bristol-Myers Squibb, AstraZeneca, Roche, Merck, </a:t>
                      </a:r>
                      <a:r>
                        <a:rPr lang="en-US" sz="2100" dirty="0" err="1">
                          <a:solidFill>
                            <a:schemeClr val="bg1"/>
                          </a:solidFill>
                        </a:rPr>
                        <a:t>Biocartis</a:t>
                      </a:r>
                      <a:r>
                        <a:rPr lang="en-US" sz="2100" dirty="0">
                          <a:solidFill>
                            <a:schemeClr val="bg1"/>
                          </a:solidFill>
                        </a:rPr>
                        <a:t>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schemeClr val="bg1"/>
                          </a:solidFill>
                        </a:rPr>
                        <a:t>Consulting </a:t>
                      </a:r>
                    </a:p>
                    <a:p>
                      <a:pPr algn="l"/>
                      <a:endParaRPr lang="en-US" sz="2100" dirty="0">
                        <a:solidFill>
                          <a:schemeClr val="bg1"/>
                        </a:solidFill>
                      </a:endParaRPr>
                    </a:p>
                  </a:txBody>
                  <a:tcPr marL="68580" marR="68580" marT="34290" marB="34290"/>
                </a:tc>
                <a:extLst>
                  <a:ext uri="{0D108BD9-81ED-4DB2-BD59-A6C34878D82A}">
                    <a16:rowId xmlns:a16="http://schemas.microsoft.com/office/drawing/2014/main" val="3543617329"/>
                  </a:ext>
                </a:extLst>
              </a:tr>
            </a:tbl>
          </a:graphicData>
        </a:graphic>
      </p:graphicFrame>
    </p:spTree>
    <p:extLst>
      <p:ext uri="{BB962C8B-B14F-4D97-AF65-F5344CB8AC3E}">
        <p14:creationId xmlns:p14="http://schemas.microsoft.com/office/powerpoint/2010/main" val="1434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791" y="1333758"/>
            <a:ext cx="397164" cy="245118"/>
          </a:xfrm>
          <a:prstGeom prst="rect">
            <a:avLst/>
          </a:prstGeom>
        </p:spPr>
        <p:txBody>
          <a:bodyPr vert="horz" wrap="square" lIns="0" tIns="14147" rIns="0" bIns="0" rtlCol="0">
            <a:spAutoFit/>
          </a:bodyPr>
          <a:lstStyle/>
          <a:p>
            <a:pPr marL="4223" marR="1689" defTabSz="304038">
              <a:lnSpc>
                <a:spcPts val="941"/>
              </a:lnSpc>
              <a:spcBef>
                <a:spcPts val="111"/>
              </a:spcBef>
              <a:buClrTx/>
            </a:pPr>
            <a:r>
              <a:rPr sz="831" spc="-3" dirty="0">
                <a:solidFill>
                  <a:srgbClr val="020303"/>
                </a:solidFill>
              </a:rPr>
              <a:t>44-</a:t>
            </a:r>
            <a:r>
              <a:rPr sz="831" spc="-12" dirty="0">
                <a:solidFill>
                  <a:srgbClr val="020303"/>
                </a:solidFill>
              </a:rPr>
              <a:t>year- </a:t>
            </a:r>
            <a:r>
              <a:rPr sz="831" dirty="0">
                <a:solidFill>
                  <a:srgbClr val="020303"/>
                </a:solidFill>
              </a:rPr>
              <a:t>old</a:t>
            </a:r>
            <a:r>
              <a:rPr sz="831" spc="-5" dirty="0">
                <a:solidFill>
                  <a:srgbClr val="020303"/>
                </a:solidFill>
              </a:rPr>
              <a:t> </a:t>
            </a:r>
            <a:r>
              <a:rPr sz="831" spc="-8" dirty="0">
                <a:solidFill>
                  <a:srgbClr val="020303"/>
                </a:solidFill>
              </a:rPr>
              <a:t>man</a:t>
            </a:r>
            <a:endParaRPr sz="831">
              <a:solidFill>
                <a:sysClr val="windowText" lastClr="000000"/>
              </a:solidFill>
            </a:endParaRPr>
          </a:p>
        </p:txBody>
      </p:sp>
      <p:sp>
        <p:nvSpPr>
          <p:cNvPr id="3" name="object 3"/>
          <p:cNvSpPr/>
          <p:nvPr/>
        </p:nvSpPr>
        <p:spPr>
          <a:xfrm>
            <a:off x="2325469" y="1380120"/>
            <a:ext cx="0" cy="269421"/>
          </a:xfrm>
          <a:custGeom>
            <a:avLst/>
            <a:gdLst/>
            <a:ahLst/>
            <a:cxnLst/>
            <a:rect l="l" t="t" r="r" b="b"/>
            <a:pathLst>
              <a:path h="810260">
                <a:moveTo>
                  <a:pt x="0" y="810120"/>
                </a:moveTo>
                <a:lnTo>
                  <a:pt x="0" y="0"/>
                </a:lnTo>
              </a:path>
            </a:pathLst>
          </a:custGeom>
          <a:ln w="16445">
            <a:solidFill>
              <a:srgbClr val="232322"/>
            </a:solidFill>
          </a:ln>
        </p:spPr>
        <p:txBody>
          <a:bodyPr wrap="square" lIns="0" tIns="0" rIns="0" bIns="0" rtlCol="0"/>
          <a:lstStyle/>
          <a:p>
            <a:pPr defTabSz="304038">
              <a:buClrTx/>
            </a:pPr>
            <a:endParaRPr sz="599">
              <a:solidFill>
                <a:sysClr val="windowText" lastClr="000000"/>
              </a:solidFill>
            </a:endParaRPr>
          </a:p>
        </p:txBody>
      </p:sp>
      <p:sp>
        <p:nvSpPr>
          <p:cNvPr id="4" name="object 4"/>
          <p:cNvSpPr txBox="1"/>
          <p:nvPr/>
        </p:nvSpPr>
        <p:spPr>
          <a:xfrm rot="19860000">
            <a:off x="2289594" y="818231"/>
            <a:ext cx="943644" cy="102592"/>
          </a:xfrm>
          <a:prstGeom prst="rect">
            <a:avLst/>
          </a:prstGeom>
        </p:spPr>
        <p:txBody>
          <a:bodyPr vert="horz" wrap="square" lIns="0" tIns="0" rIns="0" bIns="0" rtlCol="0">
            <a:spAutoFit/>
          </a:bodyPr>
          <a:lstStyle/>
          <a:p>
            <a:pPr defTabSz="304038">
              <a:lnSpc>
                <a:spcPts val="831"/>
              </a:lnSpc>
              <a:buClrTx/>
            </a:pPr>
            <a:r>
              <a:rPr sz="1247" spc="-40" baseline="-2222" dirty="0">
                <a:solidFill>
                  <a:srgbClr val="020303"/>
                </a:solidFill>
              </a:rPr>
              <a:t>Tot</a:t>
            </a:r>
            <a:r>
              <a:rPr sz="1247" spc="-40" baseline="-1111" dirty="0">
                <a:solidFill>
                  <a:srgbClr val="020303"/>
                </a:solidFill>
              </a:rPr>
              <a:t>a</a:t>
            </a:r>
            <a:r>
              <a:rPr sz="831" spc="-27" dirty="0">
                <a:solidFill>
                  <a:srgbClr val="020303"/>
                </a:solidFill>
              </a:rPr>
              <a:t>l</a:t>
            </a:r>
            <a:r>
              <a:rPr sz="831" spc="-28" dirty="0">
                <a:solidFill>
                  <a:srgbClr val="020303"/>
                </a:solidFill>
              </a:rPr>
              <a:t> </a:t>
            </a:r>
            <a:r>
              <a:rPr sz="831" spc="-3" dirty="0">
                <a:solidFill>
                  <a:srgbClr val="020303"/>
                </a:solidFill>
              </a:rPr>
              <a:t>th</a:t>
            </a:r>
            <a:r>
              <a:rPr sz="1247" spc="-5" baseline="1111" dirty="0">
                <a:solidFill>
                  <a:srgbClr val="020303"/>
                </a:solidFill>
              </a:rPr>
              <a:t>yroidecto</a:t>
            </a:r>
            <a:r>
              <a:rPr sz="1247" spc="-5" baseline="4444" dirty="0">
                <a:solidFill>
                  <a:srgbClr val="020303"/>
                </a:solidFill>
              </a:rPr>
              <a:t>m</a:t>
            </a:r>
            <a:r>
              <a:rPr sz="1247" spc="-5" baseline="5555" dirty="0">
                <a:solidFill>
                  <a:srgbClr val="020303"/>
                </a:solidFill>
              </a:rPr>
              <a:t>y:</a:t>
            </a:r>
            <a:endParaRPr sz="1247" baseline="5555">
              <a:solidFill>
                <a:sysClr val="windowText" lastClr="000000"/>
              </a:solidFill>
            </a:endParaRPr>
          </a:p>
        </p:txBody>
      </p:sp>
      <p:sp>
        <p:nvSpPr>
          <p:cNvPr id="5" name="object 5"/>
          <p:cNvSpPr txBox="1"/>
          <p:nvPr/>
        </p:nvSpPr>
        <p:spPr>
          <a:xfrm rot="19860000">
            <a:off x="2307332" y="757608"/>
            <a:ext cx="1607134" cy="102592"/>
          </a:xfrm>
          <a:prstGeom prst="rect">
            <a:avLst/>
          </a:prstGeom>
        </p:spPr>
        <p:txBody>
          <a:bodyPr vert="horz" wrap="square" lIns="0" tIns="0" rIns="0" bIns="0" rtlCol="0">
            <a:spAutoFit/>
          </a:bodyPr>
          <a:lstStyle/>
          <a:p>
            <a:pPr defTabSz="304038">
              <a:lnSpc>
                <a:spcPts val="793"/>
              </a:lnSpc>
              <a:buClrTx/>
            </a:pPr>
            <a:r>
              <a:rPr sz="1247" spc="-5" baseline="-6666" dirty="0">
                <a:solidFill>
                  <a:srgbClr val="020303"/>
                </a:solidFill>
              </a:rPr>
              <a:t>Pa</a:t>
            </a:r>
            <a:r>
              <a:rPr sz="1247" spc="-5" baseline="-5555" dirty="0">
                <a:solidFill>
                  <a:srgbClr val="020303"/>
                </a:solidFill>
              </a:rPr>
              <a:t>pilla</a:t>
            </a:r>
            <a:r>
              <a:rPr sz="1247" spc="-5" baseline="-4444" dirty="0">
                <a:solidFill>
                  <a:srgbClr val="020303"/>
                </a:solidFill>
              </a:rPr>
              <a:t>ry</a:t>
            </a:r>
            <a:r>
              <a:rPr sz="1247" spc="-57" baseline="-4444" dirty="0">
                <a:solidFill>
                  <a:srgbClr val="020303"/>
                </a:solidFill>
              </a:rPr>
              <a:t> </a:t>
            </a:r>
            <a:r>
              <a:rPr sz="1247" spc="-5" baseline="-3333" dirty="0">
                <a:solidFill>
                  <a:srgbClr val="020303"/>
                </a:solidFill>
              </a:rPr>
              <a:t>th</a:t>
            </a:r>
            <a:r>
              <a:rPr sz="1247" spc="-5" baseline="-2222" dirty="0">
                <a:solidFill>
                  <a:srgbClr val="020303"/>
                </a:solidFill>
              </a:rPr>
              <a:t>yroid</a:t>
            </a:r>
            <a:r>
              <a:rPr sz="1247" spc="-52" baseline="-2222" dirty="0">
                <a:solidFill>
                  <a:srgbClr val="020303"/>
                </a:solidFill>
              </a:rPr>
              <a:t> </a:t>
            </a:r>
            <a:r>
              <a:rPr sz="831" dirty="0">
                <a:solidFill>
                  <a:srgbClr val="020303"/>
                </a:solidFill>
              </a:rPr>
              <a:t>carcinoma</a:t>
            </a:r>
            <a:r>
              <a:rPr sz="831" spc="-33" dirty="0">
                <a:solidFill>
                  <a:srgbClr val="020303"/>
                </a:solidFill>
              </a:rPr>
              <a:t> </a:t>
            </a:r>
            <a:r>
              <a:rPr sz="1247" spc="-5" baseline="4444" dirty="0">
                <a:solidFill>
                  <a:srgbClr val="020303"/>
                </a:solidFill>
              </a:rPr>
              <a:t>(P</a:t>
            </a:r>
            <a:r>
              <a:rPr sz="1247" spc="-5" baseline="5555" dirty="0">
                <a:solidFill>
                  <a:srgbClr val="020303"/>
                </a:solidFill>
              </a:rPr>
              <a:t>T</a:t>
            </a:r>
            <a:r>
              <a:rPr sz="1247" spc="-5" baseline="6666" dirty="0">
                <a:solidFill>
                  <a:srgbClr val="020303"/>
                </a:solidFill>
              </a:rPr>
              <a:t>C),</a:t>
            </a:r>
            <a:endParaRPr sz="1247" baseline="6666">
              <a:solidFill>
                <a:sysClr val="windowText" lastClr="000000"/>
              </a:solidFill>
            </a:endParaRPr>
          </a:p>
        </p:txBody>
      </p:sp>
      <p:sp>
        <p:nvSpPr>
          <p:cNvPr id="6" name="object 6"/>
          <p:cNvSpPr txBox="1"/>
          <p:nvPr/>
        </p:nvSpPr>
        <p:spPr>
          <a:xfrm rot="19860000">
            <a:off x="2440922" y="1162816"/>
            <a:ext cx="392271" cy="102592"/>
          </a:xfrm>
          <a:prstGeom prst="rect">
            <a:avLst/>
          </a:prstGeom>
        </p:spPr>
        <p:txBody>
          <a:bodyPr vert="horz" wrap="square" lIns="0" tIns="0" rIns="0" bIns="0" rtlCol="0">
            <a:spAutoFit/>
          </a:bodyPr>
          <a:lstStyle/>
          <a:p>
            <a:pPr defTabSz="304038">
              <a:lnSpc>
                <a:spcPts val="831"/>
              </a:lnSpc>
              <a:buClrTx/>
            </a:pPr>
            <a:r>
              <a:rPr sz="831" spc="-3" dirty="0">
                <a:solidFill>
                  <a:srgbClr val="020303"/>
                </a:solidFill>
              </a:rPr>
              <a:t>pT2N1b</a:t>
            </a:r>
            <a:endParaRPr sz="831">
              <a:solidFill>
                <a:sysClr val="windowText" lastClr="000000"/>
              </a:solidFill>
            </a:endParaRPr>
          </a:p>
        </p:txBody>
      </p:sp>
      <p:sp>
        <p:nvSpPr>
          <p:cNvPr id="7" name="object 7"/>
          <p:cNvSpPr txBox="1"/>
          <p:nvPr/>
        </p:nvSpPr>
        <p:spPr>
          <a:xfrm rot="19860000">
            <a:off x="2712866" y="928026"/>
            <a:ext cx="1281801" cy="102592"/>
          </a:xfrm>
          <a:prstGeom prst="rect">
            <a:avLst/>
          </a:prstGeom>
        </p:spPr>
        <p:txBody>
          <a:bodyPr vert="horz" wrap="square" lIns="0" tIns="0" rIns="0" bIns="0" rtlCol="0">
            <a:spAutoFit/>
          </a:bodyPr>
          <a:lstStyle/>
          <a:p>
            <a:pPr defTabSz="304038">
              <a:lnSpc>
                <a:spcPts val="831"/>
              </a:lnSpc>
              <a:buClrTx/>
            </a:pPr>
            <a:r>
              <a:rPr sz="1247" spc="-15" baseline="-3333" dirty="0">
                <a:solidFill>
                  <a:srgbClr val="020303"/>
                </a:solidFill>
              </a:rPr>
              <a:t>Radioact</a:t>
            </a:r>
            <a:r>
              <a:rPr sz="831" spc="-10" dirty="0">
                <a:solidFill>
                  <a:srgbClr val="020303"/>
                </a:solidFill>
              </a:rPr>
              <a:t>iv</a:t>
            </a:r>
            <a:r>
              <a:rPr sz="1247" spc="-15" baseline="1111" dirty="0">
                <a:solidFill>
                  <a:srgbClr val="020303"/>
                </a:solidFill>
              </a:rPr>
              <a:t>e</a:t>
            </a:r>
            <a:r>
              <a:rPr sz="1247" spc="-37" baseline="1111" dirty="0">
                <a:solidFill>
                  <a:srgbClr val="020303"/>
                </a:solidFill>
              </a:rPr>
              <a:t> </a:t>
            </a:r>
            <a:r>
              <a:rPr sz="1247" baseline="1111" dirty="0">
                <a:solidFill>
                  <a:srgbClr val="020303"/>
                </a:solidFill>
              </a:rPr>
              <a:t>Iodine</a:t>
            </a:r>
            <a:r>
              <a:rPr sz="1247" spc="-37" baseline="1111" dirty="0">
                <a:solidFill>
                  <a:srgbClr val="020303"/>
                </a:solidFill>
              </a:rPr>
              <a:t> </a:t>
            </a:r>
            <a:r>
              <a:rPr sz="1247" spc="-5" baseline="4444" dirty="0">
                <a:solidFill>
                  <a:srgbClr val="020303"/>
                </a:solidFill>
              </a:rPr>
              <a:t>Abl</a:t>
            </a:r>
            <a:r>
              <a:rPr sz="1247" spc="-5" baseline="5555" dirty="0">
                <a:solidFill>
                  <a:srgbClr val="020303"/>
                </a:solidFill>
              </a:rPr>
              <a:t>a</a:t>
            </a:r>
            <a:r>
              <a:rPr sz="1247" spc="-5" baseline="6666" dirty="0">
                <a:solidFill>
                  <a:srgbClr val="020303"/>
                </a:solidFill>
              </a:rPr>
              <a:t>tion</a:t>
            </a:r>
            <a:endParaRPr sz="1247" baseline="6666">
              <a:solidFill>
                <a:sysClr val="windowText" lastClr="000000"/>
              </a:solidFill>
            </a:endParaRPr>
          </a:p>
        </p:txBody>
      </p:sp>
      <p:sp>
        <p:nvSpPr>
          <p:cNvPr id="8" name="object 8"/>
          <p:cNvSpPr txBox="1"/>
          <p:nvPr/>
        </p:nvSpPr>
        <p:spPr>
          <a:xfrm rot="19860000">
            <a:off x="3058994" y="868701"/>
            <a:ext cx="1521816" cy="102592"/>
          </a:xfrm>
          <a:prstGeom prst="rect">
            <a:avLst/>
          </a:prstGeom>
        </p:spPr>
        <p:txBody>
          <a:bodyPr vert="horz" wrap="square" lIns="0" tIns="0" rIns="0" bIns="0" rtlCol="0">
            <a:spAutoFit/>
          </a:bodyPr>
          <a:lstStyle/>
          <a:p>
            <a:pPr defTabSz="304038">
              <a:lnSpc>
                <a:spcPts val="831"/>
              </a:lnSpc>
              <a:buClrTx/>
            </a:pPr>
            <a:r>
              <a:rPr sz="1247" baseline="-2222" dirty="0">
                <a:solidFill>
                  <a:srgbClr val="020303"/>
                </a:solidFill>
              </a:rPr>
              <a:t>Ne</a:t>
            </a:r>
            <a:r>
              <a:rPr sz="1247" baseline="-1111" dirty="0">
                <a:solidFill>
                  <a:srgbClr val="020303"/>
                </a:solidFill>
              </a:rPr>
              <a:t>ck</a:t>
            </a:r>
            <a:r>
              <a:rPr sz="1247" spc="-57" baseline="-1111" dirty="0">
                <a:solidFill>
                  <a:srgbClr val="020303"/>
                </a:solidFill>
              </a:rPr>
              <a:t> </a:t>
            </a:r>
            <a:r>
              <a:rPr sz="831" dirty="0">
                <a:solidFill>
                  <a:srgbClr val="020303"/>
                </a:solidFill>
              </a:rPr>
              <a:t>dissection:</a:t>
            </a:r>
            <a:r>
              <a:rPr sz="831" spc="-38" dirty="0">
                <a:solidFill>
                  <a:srgbClr val="020303"/>
                </a:solidFill>
              </a:rPr>
              <a:t> </a:t>
            </a:r>
            <a:r>
              <a:rPr sz="1247" baseline="4444" dirty="0">
                <a:solidFill>
                  <a:srgbClr val="020303"/>
                </a:solidFill>
              </a:rPr>
              <a:t>Metast</a:t>
            </a:r>
            <a:r>
              <a:rPr sz="1247" baseline="7777" dirty="0">
                <a:solidFill>
                  <a:srgbClr val="020303"/>
                </a:solidFill>
              </a:rPr>
              <a:t>atic</a:t>
            </a:r>
            <a:r>
              <a:rPr sz="1247" spc="-55" baseline="7777" dirty="0">
                <a:solidFill>
                  <a:srgbClr val="020303"/>
                </a:solidFill>
              </a:rPr>
              <a:t> </a:t>
            </a:r>
            <a:r>
              <a:rPr sz="1247" spc="-12" baseline="10000" dirty="0">
                <a:solidFill>
                  <a:srgbClr val="020303"/>
                </a:solidFill>
              </a:rPr>
              <a:t>PT</a:t>
            </a:r>
            <a:r>
              <a:rPr sz="1247" spc="-12" baseline="11111" dirty="0">
                <a:solidFill>
                  <a:srgbClr val="020303"/>
                </a:solidFill>
              </a:rPr>
              <a:t>C</a:t>
            </a:r>
            <a:endParaRPr sz="1247" baseline="11111">
              <a:solidFill>
                <a:sysClr val="windowText" lastClr="000000"/>
              </a:solidFill>
            </a:endParaRPr>
          </a:p>
        </p:txBody>
      </p:sp>
      <p:sp>
        <p:nvSpPr>
          <p:cNvPr id="9" name="object 9"/>
          <p:cNvSpPr txBox="1"/>
          <p:nvPr/>
        </p:nvSpPr>
        <p:spPr>
          <a:xfrm>
            <a:off x="7210132" y="1276854"/>
            <a:ext cx="662574" cy="475950"/>
          </a:xfrm>
          <a:prstGeom prst="rect">
            <a:avLst/>
          </a:prstGeom>
        </p:spPr>
        <p:txBody>
          <a:bodyPr vert="horz" wrap="square" lIns="0" tIns="14147" rIns="0" bIns="0" rtlCol="0">
            <a:spAutoFit/>
          </a:bodyPr>
          <a:lstStyle/>
          <a:p>
            <a:pPr marL="4223" marR="162576" algn="just" defTabSz="304038">
              <a:lnSpc>
                <a:spcPts val="941"/>
              </a:lnSpc>
              <a:spcBef>
                <a:spcPts val="111"/>
              </a:spcBef>
              <a:buClrTx/>
            </a:pPr>
            <a:r>
              <a:rPr sz="831" spc="-3" dirty="0">
                <a:solidFill>
                  <a:srgbClr val="020303"/>
                </a:solidFill>
              </a:rPr>
              <a:t>Deceased </a:t>
            </a:r>
            <a:r>
              <a:rPr sz="831" dirty="0">
                <a:solidFill>
                  <a:srgbClr val="020303"/>
                </a:solidFill>
              </a:rPr>
              <a:t>14</a:t>
            </a:r>
            <a:r>
              <a:rPr sz="831" spc="-3" dirty="0">
                <a:solidFill>
                  <a:srgbClr val="020303"/>
                </a:solidFill>
              </a:rPr>
              <a:t> months post-</a:t>
            </a:r>
            <a:endParaRPr sz="831" dirty="0">
              <a:solidFill>
                <a:sysClr val="windowText" lastClr="000000"/>
              </a:solidFill>
            </a:endParaRPr>
          </a:p>
          <a:p>
            <a:pPr marL="4223" defTabSz="304038">
              <a:lnSpc>
                <a:spcPts val="914"/>
              </a:lnSpc>
              <a:buClrTx/>
            </a:pPr>
            <a:r>
              <a:rPr sz="831" spc="-3" dirty="0">
                <a:solidFill>
                  <a:srgbClr val="020303"/>
                </a:solidFill>
              </a:rPr>
              <a:t>thyroidectomy</a:t>
            </a:r>
            <a:endParaRPr sz="831" dirty="0">
              <a:solidFill>
                <a:sysClr val="windowText" lastClr="000000"/>
              </a:solidFill>
            </a:endParaRPr>
          </a:p>
        </p:txBody>
      </p:sp>
      <p:sp>
        <p:nvSpPr>
          <p:cNvPr id="10" name="object 10"/>
          <p:cNvSpPr txBox="1"/>
          <p:nvPr/>
        </p:nvSpPr>
        <p:spPr>
          <a:xfrm rot="19860000">
            <a:off x="4584030" y="765774"/>
            <a:ext cx="1280749" cy="102592"/>
          </a:xfrm>
          <a:prstGeom prst="rect">
            <a:avLst/>
          </a:prstGeom>
        </p:spPr>
        <p:txBody>
          <a:bodyPr vert="horz" wrap="square" lIns="0" tIns="0" rIns="0" bIns="0" rtlCol="0">
            <a:spAutoFit/>
          </a:bodyPr>
          <a:lstStyle/>
          <a:p>
            <a:pPr defTabSz="304038">
              <a:lnSpc>
                <a:spcPts val="813"/>
              </a:lnSpc>
              <a:buClrTx/>
            </a:pPr>
            <a:r>
              <a:rPr sz="1247" spc="-12" baseline="-5555" dirty="0">
                <a:solidFill>
                  <a:srgbClr val="020303"/>
                </a:solidFill>
              </a:rPr>
              <a:t>Obst</a:t>
            </a:r>
            <a:r>
              <a:rPr sz="1247" spc="-12" baseline="-3333" dirty="0">
                <a:solidFill>
                  <a:srgbClr val="020303"/>
                </a:solidFill>
              </a:rPr>
              <a:t>r</a:t>
            </a:r>
            <a:r>
              <a:rPr sz="1247" spc="-12" baseline="-2222" dirty="0">
                <a:solidFill>
                  <a:srgbClr val="020303"/>
                </a:solidFill>
              </a:rPr>
              <a:t>uct</a:t>
            </a:r>
            <a:r>
              <a:rPr sz="1247" spc="-12" baseline="-1111" dirty="0">
                <a:solidFill>
                  <a:srgbClr val="020303"/>
                </a:solidFill>
              </a:rPr>
              <a:t>ive</a:t>
            </a:r>
            <a:r>
              <a:rPr sz="1247" spc="-50" baseline="-1111" dirty="0">
                <a:solidFill>
                  <a:srgbClr val="020303"/>
                </a:solidFill>
              </a:rPr>
              <a:t> </a:t>
            </a:r>
            <a:r>
              <a:rPr sz="831" spc="-3" dirty="0">
                <a:solidFill>
                  <a:srgbClr val="020303"/>
                </a:solidFill>
              </a:rPr>
              <a:t>hy</a:t>
            </a:r>
            <a:r>
              <a:rPr sz="1247" spc="-5" baseline="1111" dirty="0">
                <a:solidFill>
                  <a:srgbClr val="020303"/>
                </a:solidFill>
              </a:rPr>
              <a:t>droceph</a:t>
            </a:r>
            <a:r>
              <a:rPr sz="1247" spc="-5" baseline="4444" dirty="0">
                <a:solidFill>
                  <a:srgbClr val="020303"/>
                </a:solidFill>
              </a:rPr>
              <a:t>a</a:t>
            </a:r>
            <a:r>
              <a:rPr sz="1247" spc="-5" baseline="5555" dirty="0">
                <a:solidFill>
                  <a:srgbClr val="020303"/>
                </a:solidFill>
              </a:rPr>
              <a:t>lus/</a:t>
            </a:r>
            <a:endParaRPr sz="1247" baseline="5555">
              <a:solidFill>
                <a:sysClr val="windowText" lastClr="000000"/>
              </a:solidFill>
            </a:endParaRPr>
          </a:p>
        </p:txBody>
      </p:sp>
      <p:sp>
        <p:nvSpPr>
          <p:cNvPr id="11" name="object 11"/>
          <p:cNvSpPr txBox="1"/>
          <p:nvPr/>
        </p:nvSpPr>
        <p:spPr>
          <a:xfrm rot="19860000">
            <a:off x="4634918" y="834965"/>
            <a:ext cx="1419044" cy="102592"/>
          </a:xfrm>
          <a:prstGeom prst="rect">
            <a:avLst/>
          </a:prstGeom>
        </p:spPr>
        <p:txBody>
          <a:bodyPr vert="horz" wrap="square" lIns="0" tIns="0" rIns="0" bIns="0" rtlCol="0">
            <a:spAutoFit/>
          </a:bodyPr>
          <a:lstStyle/>
          <a:p>
            <a:pPr defTabSz="304038">
              <a:lnSpc>
                <a:spcPts val="788"/>
              </a:lnSpc>
              <a:buClrTx/>
            </a:pPr>
            <a:r>
              <a:rPr sz="1247" spc="-5" baseline="-6666" dirty="0">
                <a:solidFill>
                  <a:srgbClr val="020303"/>
                </a:solidFill>
              </a:rPr>
              <a:t>brainstem</a:t>
            </a:r>
            <a:r>
              <a:rPr sz="1247" spc="-42" baseline="-6666" dirty="0">
                <a:solidFill>
                  <a:srgbClr val="020303"/>
                </a:solidFill>
              </a:rPr>
              <a:t> </a:t>
            </a:r>
            <a:r>
              <a:rPr sz="1247" baseline="-2222" dirty="0">
                <a:solidFill>
                  <a:srgbClr val="020303"/>
                </a:solidFill>
              </a:rPr>
              <a:t>mass</a:t>
            </a:r>
            <a:r>
              <a:rPr sz="1247" spc="-35" baseline="-2222" dirty="0">
                <a:solidFill>
                  <a:srgbClr val="020303"/>
                </a:solidFill>
              </a:rPr>
              <a:t> </a:t>
            </a:r>
            <a:r>
              <a:rPr sz="831" dirty="0">
                <a:solidFill>
                  <a:srgbClr val="020303"/>
                </a:solidFill>
              </a:rPr>
              <a:t>(left</a:t>
            </a:r>
            <a:r>
              <a:rPr sz="831" spc="-23" dirty="0">
                <a:solidFill>
                  <a:srgbClr val="020303"/>
                </a:solidFill>
              </a:rPr>
              <a:t> </a:t>
            </a:r>
            <a:r>
              <a:rPr sz="1247" spc="-5" baseline="2222" dirty="0">
                <a:solidFill>
                  <a:srgbClr val="020303"/>
                </a:solidFill>
              </a:rPr>
              <a:t>medulla):</a:t>
            </a:r>
            <a:endParaRPr sz="1247" baseline="2222">
              <a:solidFill>
                <a:sysClr val="windowText" lastClr="000000"/>
              </a:solidFill>
            </a:endParaRPr>
          </a:p>
        </p:txBody>
      </p:sp>
      <p:sp>
        <p:nvSpPr>
          <p:cNvPr id="12" name="object 12"/>
          <p:cNvSpPr txBox="1"/>
          <p:nvPr/>
        </p:nvSpPr>
        <p:spPr>
          <a:xfrm rot="19860000">
            <a:off x="4749953" y="1161939"/>
            <a:ext cx="517672" cy="102592"/>
          </a:xfrm>
          <a:prstGeom prst="rect">
            <a:avLst/>
          </a:prstGeom>
        </p:spPr>
        <p:txBody>
          <a:bodyPr vert="horz" wrap="square" lIns="0" tIns="0" rIns="0" bIns="0" rtlCol="0">
            <a:spAutoFit/>
          </a:bodyPr>
          <a:lstStyle/>
          <a:p>
            <a:pPr defTabSz="304038">
              <a:lnSpc>
                <a:spcPts val="831"/>
              </a:lnSpc>
              <a:buClrTx/>
            </a:pPr>
            <a:r>
              <a:rPr sz="831" spc="-3" dirty="0">
                <a:solidFill>
                  <a:srgbClr val="020303"/>
                </a:solidFill>
              </a:rPr>
              <a:t>metastasis</a:t>
            </a:r>
            <a:endParaRPr sz="831">
              <a:solidFill>
                <a:sysClr val="windowText" lastClr="000000"/>
              </a:solidFill>
            </a:endParaRPr>
          </a:p>
        </p:txBody>
      </p:sp>
      <p:sp>
        <p:nvSpPr>
          <p:cNvPr id="13" name="object 13"/>
          <p:cNvSpPr txBox="1"/>
          <p:nvPr/>
        </p:nvSpPr>
        <p:spPr>
          <a:xfrm rot="19860000">
            <a:off x="5097936" y="1088462"/>
            <a:ext cx="634504" cy="102592"/>
          </a:xfrm>
          <a:prstGeom prst="rect">
            <a:avLst/>
          </a:prstGeom>
        </p:spPr>
        <p:txBody>
          <a:bodyPr vert="horz" wrap="square" lIns="0" tIns="0" rIns="0" bIns="0" rtlCol="0">
            <a:spAutoFit/>
          </a:bodyPr>
          <a:lstStyle/>
          <a:p>
            <a:pPr defTabSz="304038">
              <a:lnSpc>
                <a:spcPts val="831"/>
              </a:lnSpc>
              <a:buClrTx/>
            </a:pPr>
            <a:r>
              <a:rPr sz="831" spc="-3" dirty="0">
                <a:solidFill>
                  <a:srgbClr val="020303"/>
                </a:solidFill>
              </a:rPr>
              <a:t>R</a:t>
            </a:r>
            <a:r>
              <a:rPr sz="1247" spc="-5" baseline="1111" dirty="0">
                <a:solidFill>
                  <a:srgbClr val="020303"/>
                </a:solidFill>
              </a:rPr>
              <a:t>adiothe</a:t>
            </a:r>
            <a:r>
              <a:rPr sz="1247" spc="-5" baseline="3333" dirty="0">
                <a:solidFill>
                  <a:srgbClr val="020303"/>
                </a:solidFill>
              </a:rPr>
              <a:t>r</a:t>
            </a:r>
            <a:r>
              <a:rPr sz="1247" spc="-5" baseline="4444" dirty="0">
                <a:solidFill>
                  <a:srgbClr val="020303"/>
                </a:solidFill>
              </a:rPr>
              <a:t>ap</a:t>
            </a:r>
            <a:r>
              <a:rPr sz="1247" spc="-5" baseline="5555" dirty="0">
                <a:solidFill>
                  <a:srgbClr val="020303"/>
                </a:solidFill>
              </a:rPr>
              <a:t>y</a:t>
            </a:r>
            <a:endParaRPr sz="1247" baseline="5555">
              <a:solidFill>
                <a:sysClr val="windowText" lastClr="000000"/>
              </a:solidFill>
            </a:endParaRPr>
          </a:p>
        </p:txBody>
      </p:sp>
      <p:sp>
        <p:nvSpPr>
          <p:cNvPr id="14" name="object 14"/>
          <p:cNvSpPr txBox="1"/>
          <p:nvPr/>
        </p:nvSpPr>
        <p:spPr>
          <a:xfrm rot="19860000">
            <a:off x="5539224" y="1190060"/>
            <a:ext cx="238052" cy="102592"/>
          </a:xfrm>
          <a:prstGeom prst="rect">
            <a:avLst/>
          </a:prstGeom>
        </p:spPr>
        <p:txBody>
          <a:bodyPr vert="horz" wrap="square" lIns="0" tIns="0" rIns="0" bIns="0" rtlCol="0">
            <a:spAutoFit/>
          </a:bodyPr>
          <a:lstStyle/>
          <a:p>
            <a:pPr defTabSz="304038">
              <a:lnSpc>
                <a:spcPts val="831"/>
              </a:lnSpc>
              <a:buClrTx/>
            </a:pPr>
            <a:r>
              <a:rPr sz="831" spc="-8" dirty="0">
                <a:solidFill>
                  <a:srgbClr val="020303"/>
                </a:solidFill>
              </a:rPr>
              <a:t>CSF</a:t>
            </a:r>
            <a:endParaRPr sz="831">
              <a:solidFill>
                <a:sysClr val="windowText" lastClr="000000"/>
              </a:solidFill>
            </a:endParaRPr>
          </a:p>
        </p:txBody>
      </p:sp>
      <p:sp>
        <p:nvSpPr>
          <p:cNvPr id="15" name="object 15"/>
          <p:cNvSpPr txBox="1"/>
          <p:nvPr/>
        </p:nvSpPr>
        <p:spPr>
          <a:xfrm rot="19860000">
            <a:off x="5752318" y="1072388"/>
            <a:ext cx="699128" cy="102592"/>
          </a:xfrm>
          <a:prstGeom prst="rect">
            <a:avLst/>
          </a:prstGeom>
        </p:spPr>
        <p:txBody>
          <a:bodyPr vert="horz" wrap="square" lIns="0" tIns="0" rIns="0" bIns="0" rtlCol="0">
            <a:spAutoFit/>
          </a:bodyPr>
          <a:lstStyle/>
          <a:p>
            <a:pPr defTabSz="304038">
              <a:lnSpc>
                <a:spcPts val="831"/>
              </a:lnSpc>
              <a:buClrTx/>
            </a:pPr>
            <a:r>
              <a:rPr sz="831" spc="-3" dirty="0">
                <a:solidFill>
                  <a:srgbClr val="020303"/>
                </a:solidFill>
              </a:rPr>
              <a:t>Chemothe</a:t>
            </a:r>
            <a:r>
              <a:rPr sz="1247" spc="-5" baseline="4444" dirty="0">
                <a:solidFill>
                  <a:srgbClr val="020303"/>
                </a:solidFill>
              </a:rPr>
              <a:t>ra</a:t>
            </a:r>
            <a:r>
              <a:rPr sz="1247" spc="-5" baseline="5555" dirty="0">
                <a:solidFill>
                  <a:srgbClr val="020303"/>
                </a:solidFill>
              </a:rPr>
              <a:t>py</a:t>
            </a:r>
            <a:endParaRPr sz="1247" baseline="5555">
              <a:solidFill>
                <a:sysClr val="windowText" lastClr="000000"/>
              </a:solidFill>
            </a:endParaRPr>
          </a:p>
        </p:txBody>
      </p:sp>
      <p:grpSp>
        <p:nvGrpSpPr>
          <p:cNvPr id="16" name="object 16"/>
          <p:cNvGrpSpPr/>
          <p:nvPr/>
        </p:nvGrpSpPr>
        <p:grpSpPr>
          <a:xfrm>
            <a:off x="5622959" y="1380104"/>
            <a:ext cx="187075" cy="880054"/>
            <a:chOff x="13212712" y="4150535"/>
            <a:chExt cx="562610" cy="2646680"/>
          </a:xfrm>
        </p:grpSpPr>
        <p:sp>
          <p:nvSpPr>
            <p:cNvPr id="17" name="object 17"/>
            <p:cNvSpPr/>
            <p:nvPr/>
          </p:nvSpPr>
          <p:spPr>
            <a:xfrm>
              <a:off x="13766477" y="4150577"/>
              <a:ext cx="0" cy="810260"/>
            </a:xfrm>
            <a:custGeom>
              <a:avLst/>
              <a:gdLst/>
              <a:ahLst/>
              <a:cxnLst/>
              <a:rect l="l" t="t" r="r" b="b"/>
              <a:pathLst>
                <a:path h="810260">
                  <a:moveTo>
                    <a:pt x="0" y="810120"/>
                  </a:moveTo>
                  <a:lnTo>
                    <a:pt x="0" y="0"/>
                  </a:lnTo>
                </a:path>
              </a:pathLst>
            </a:custGeom>
            <a:ln w="16445">
              <a:solidFill>
                <a:srgbClr val="232322"/>
              </a:solidFill>
            </a:ln>
          </p:spPr>
          <p:txBody>
            <a:bodyPr wrap="square" lIns="0" tIns="0" rIns="0" bIns="0" rtlCol="0"/>
            <a:lstStyle/>
            <a:p>
              <a:pPr defTabSz="304038">
                <a:buClrTx/>
              </a:pPr>
              <a:endParaRPr sz="599">
                <a:solidFill>
                  <a:sysClr val="windowText" lastClr="000000"/>
                </a:solidFill>
              </a:endParaRPr>
            </a:p>
          </p:txBody>
        </p:sp>
        <p:sp>
          <p:nvSpPr>
            <p:cNvPr id="18" name="object 18"/>
            <p:cNvSpPr/>
            <p:nvPr/>
          </p:nvSpPr>
          <p:spPr>
            <a:xfrm>
              <a:off x="13313935" y="4150535"/>
              <a:ext cx="0" cy="2484755"/>
            </a:xfrm>
            <a:custGeom>
              <a:avLst/>
              <a:gdLst/>
              <a:ahLst/>
              <a:cxnLst/>
              <a:rect l="l" t="t" r="r" b="b"/>
              <a:pathLst>
                <a:path h="2484754">
                  <a:moveTo>
                    <a:pt x="0" y="0"/>
                  </a:moveTo>
                  <a:lnTo>
                    <a:pt x="0" y="2484223"/>
                  </a:lnTo>
                </a:path>
              </a:pathLst>
            </a:custGeom>
            <a:ln w="16431">
              <a:solidFill>
                <a:srgbClr val="232322"/>
              </a:solidFill>
            </a:ln>
          </p:spPr>
          <p:txBody>
            <a:bodyPr wrap="square" lIns="0" tIns="0" rIns="0" bIns="0" rtlCol="0"/>
            <a:lstStyle/>
            <a:p>
              <a:pPr defTabSz="304038">
                <a:buClrTx/>
              </a:pPr>
              <a:endParaRPr sz="599">
                <a:solidFill>
                  <a:sysClr val="windowText" lastClr="000000"/>
                </a:solidFill>
              </a:endParaRPr>
            </a:p>
          </p:txBody>
        </p:sp>
        <p:sp>
          <p:nvSpPr>
            <p:cNvPr id="19" name="object 19"/>
            <p:cNvSpPr/>
            <p:nvPr/>
          </p:nvSpPr>
          <p:spPr>
            <a:xfrm>
              <a:off x="13212712" y="6594479"/>
              <a:ext cx="202565" cy="202565"/>
            </a:xfrm>
            <a:custGeom>
              <a:avLst/>
              <a:gdLst/>
              <a:ahLst/>
              <a:cxnLst/>
              <a:rect l="l" t="t" r="r" b="b"/>
              <a:pathLst>
                <a:path w="202565" h="202565">
                  <a:moveTo>
                    <a:pt x="202444" y="0"/>
                  </a:moveTo>
                  <a:lnTo>
                    <a:pt x="0" y="0"/>
                  </a:lnTo>
                  <a:lnTo>
                    <a:pt x="101222" y="202451"/>
                  </a:lnTo>
                  <a:lnTo>
                    <a:pt x="202444" y="0"/>
                  </a:lnTo>
                  <a:close/>
                </a:path>
              </a:pathLst>
            </a:custGeom>
            <a:solidFill>
              <a:srgbClr val="232322"/>
            </a:solidFill>
          </p:spPr>
          <p:txBody>
            <a:bodyPr wrap="square" lIns="0" tIns="0" rIns="0" bIns="0" rtlCol="0"/>
            <a:lstStyle/>
            <a:p>
              <a:pPr defTabSz="304038">
                <a:buClrTx/>
              </a:pPr>
              <a:endParaRPr sz="599">
                <a:solidFill>
                  <a:sysClr val="windowText" lastClr="000000"/>
                </a:solidFill>
              </a:endParaRPr>
            </a:p>
          </p:txBody>
        </p:sp>
      </p:grpSp>
      <p:graphicFrame>
        <p:nvGraphicFramePr>
          <p:cNvPr id="21" name="object 21"/>
          <p:cNvGraphicFramePr>
            <a:graphicFrameLocks noGrp="1"/>
          </p:cNvGraphicFramePr>
          <p:nvPr>
            <p:extLst>
              <p:ext uri="{D42A27DB-BD31-4B8C-83A1-F6EECF244321}">
                <p14:modId xmlns:p14="http://schemas.microsoft.com/office/powerpoint/2010/main" val="2246823368"/>
              </p:ext>
            </p:extLst>
          </p:nvPr>
        </p:nvGraphicFramePr>
        <p:xfrm>
          <a:off x="2719074" y="2480111"/>
          <a:ext cx="3906824" cy="1750498"/>
        </p:xfrm>
        <a:graphic>
          <a:graphicData uri="http://schemas.openxmlformats.org/drawingml/2006/table">
            <a:tbl>
              <a:tblPr firstRow="1" bandRow="1">
                <a:tableStyleId>{2D5ABB26-0587-4C30-8999-92F81FD0307C}</a:tableStyleId>
              </a:tblPr>
              <a:tblGrid>
                <a:gridCol w="50464">
                  <a:extLst>
                    <a:ext uri="{9D8B030D-6E8A-4147-A177-3AD203B41FA5}">
                      <a16:colId xmlns:a16="http://schemas.microsoft.com/office/drawing/2014/main" val="20000"/>
                    </a:ext>
                  </a:extLst>
                </a:gridCol>
                <a:gridCol w="964090">
                  <a:extLst>
                    <a:ext uri="{9D8B030D-6E8A-4147-A177-3AD203B41FA5}">
                      <a16:colId xmlns:a16="http://schemas.microsoft.com/office/drawing/2014/main" val="20001"/>
                    </a:ext>
                  </a:extLst>
                </a:gridCol>
                <a:gridCol w="964090">
                  <a:extLst>
                    <a:ext uri="{9D8B030D-6E8A-4147-A177-3AD203B41FA5}">
                      <a16:colId xmlns:a16="http://schemas.microsoft.com/office/drawing/2014/main" val="20002"/>
                    </a:ext>
                  </a:extLst>
                </a:gridCol>
                <a:gridCol w="964090">
                  <a:extLst>
                    <a:ext uri="{9D8B030D-6E8A-4147-A177-3AD203B41FA5}">
                      <a16:colId xmlns:a16="http://schemas.microsoft.com/office/drawing/2014/main" val="20003"/>
                    </a:ext>
                  </a:extLst>
                </a:gridCol>
                <a:gridCol w="964090">
                  <a:extLst>
                    <a:ext uri="{9D8B030D-6E8A-4147-A177-3AD203B41FA5}">
                      <a16:colId xmlns:a16="http://schemas.microsoft.com/office/drawing/2014/main" val="20004"/>
                    </a:ext>
                  </a:extLst>
                </a:gridCol>
              </a:tblGrid>
              <a:tr h="50253">
                <a:tc gridSpan="2">
                  <a:txBody>
                    <a:bodyPr/>
                    <a:lstStyle/>
                    <a:p>
                      <a:pPr>
                        <a:lnSpc>
                          <a:spcPct val="100000"/>
                        </a:lnSpc>
                      </a:pPr>
                      <a:endParaRPr sz="300">
                        <a:latin typeface="Times New Roman"/>
                        <a:cs typeface="Times New Roman"/>
                      </a:endParaRPr>
                    </a:p>
                  </a:txBody>
                  <a:tcPr marL="0" marR="0" marT="0" marB="0">
                    <a:lnR w="19050">
                      <a:solidFill>
                        <a:srgbClr val="020303"/>
                      </a:solidFill>
                      <a:prstDash val="solid"/>
                    </a:lnR>
                  </a:tcPr>
                </a:tc>
                <a:tc hMerge="1">
                  <a:txBody>
                    <a:bodyPr/>
                    <a:lstStyle/>
                    <a:p>
                      <a:endParaRPr/>
                    </a:p>
                  </a:txBody>
                  <a:tcPr marL="0" marR="0" marT="0" marB="0"/>
                </a:tc>
                <a:tc gridSpan="2">
                  <a:txBody>
                    <a:bodyPr/>
                    <a:lstStyle/>
                    <a:p>
                      <a:pPr>
                        <a:lnSpc>
                          <a:spcPct val="100000"/>
                        </a:lnSpc>
                      </a:pPr>
                      <a:endParaRPr sz="300">
                        <a:latin typeface="Times New Roman"/>
                        <a:cs typeface="Times New Roman"/>
                      </a:endParaRPr>
                    </a:p>
                  </a:txBody>
                  <a:tcPr marL="0" marR="0" marT="0" marB="0">
                    <a:lnL w="19050">
                      <a:solidFill>
                        <a:srgbClr val="020303"/>
                      </a:solidFill>
                      <a:prstDash val="solid"/>
                    </a:lnL>
                    <a:lnR w="19050">
                      <a:solidFill>
                        <a:srgbClr val="020303"/>
                      </a:solidFill>
                      <a:prstDash val="solid"/>
                    </a:lnR>
                    <a:lnB w="19050">
                      <a:solidFill>
                        <a:srgbClr val="020303"/>
                      </a:solidFill>
                      <a:prstDash val="solid"/>
                    </a:lnB>
                  </a:tcPr>
                </a:tc>
                <a:tc hMerge="1">
                  <a:txBody>
                    <a:bodyPr/>
                    <a:lstStyle/>
                    <a:p>
                      <a:endParaRPr/>
                    </a:p>
                  </a:txBody>
                  <a:tcPr marL="0" marR="0" marT="0" marB="0"/>
                </a:tc>
                <a:tc>
                  <a:txBody>
                    <a:bodyPr/>
                    <a:lstStyle/>
                    <a:p>
                      <a:pPr>
                        <a:lnSpc>
                          <a:spcPct val="100000"/>
                        </a:lnSpc>
                      </a:pPr>
                      <a:endParaRPr sz="300">
                        <a:latin typeface="Times New Roman"/>
                        <a:cs typeface="Times New Roman"/>
                      </a:endParaRPr>
                    </a:p>
                  </a:txBody>
                  <a:tcPr marL="0" marR="0" marT="0" marB="0">
                    <a:lnL w="19050">
                      <a:solidFill>
                        <a:srgbClr val="020303"/>
                      </a:solidFill>
                      <a:prstDash val="solid"/>
                    </a:lnL>
                    <a:lnB w="19050">
                      <a:solidFill>
                        <a:srgbClr val="020303"/>
                      </a:solidFill>
                      <a:prstDash val="solid"/>
                    </a:lnB>
                  </a:tcPr>
                </a:tc>
                <a:extLst>
                  <a:ext uri="{0D108BD9-81ED-4DB2-BD59-A6C34878D82A}">
                    <a16:rowId xmlns:a16="http://schemas.microsoft.com/office/drawing/2014/main" val="10000"/>
                  </a:ext>
                </a:extLst>
              </a:tr>
              <a:tr h="106206">
                <a:tc>
                  <a:txBody>
                    <a:bodyPr/>
                    <a:lstStyle/>
                    <a:p>
                      <a:pPr>
                        <a:lnSpc>
                          <a:spcPct val="100000"/>
                        </a:lnSpc>
                      </a:pPr>
                      <a:endParaRPr sz="700">
                        <a:latin typeface="Times New Roman"/>
                        <a:cs typeface="Times New Roman"/>
                      </a:endParaRPr>
                    </a:p>
                  </a:txBody>
                  <a:tcPr marL="0" marR="0" marT="0" marB="0">
                    <a:lnR w="19050">
                      <a:solidFill>
                        <a:srgbClr val="020303"/>
                      </a:solidFill>
                      <a:prstDash val="solid"/>
                    </a:lnR>
                    <a:lnB w="19050">
                      <a:solidFill>
                        <a:srgbClr val="020303"/>
                      </a:solidFill>
                      <a:prstDash val="solid"/>
                    </a:lnB>
                  </a:tcPr>
                </a:tc>
                <a:tc rowSpan="2" gridSpan="2">
                  <a:txBody>
                    <a:bodyPr/>
                    <a:lstStyle/>
                    <a:p>
                      <a:pPr algn="ctr">
                        <a:lnSpc>
                          <a:spcPct val="100000"/>
                        </a:lnSpc>
                        <a:spcBef>
                          <a:spcPts val="805"/>
                        </a:spcBef>
                      </a:pPr>
                      <a:r>
                        <a:rPr sz="900" spc="-20" dirty="0">
                          <a:solidFill>
                            <a:srgbClr val="020303"/>
                          </a:solidFill>
                          <a:latin typeface="Arial"/>
                          <a:cs typeface="Arial"/>
                        </a:rPr>
                        <a:t>0.24</a:t>
                      </a:r>
                      <a:endParaRPr sz="900">
                        <a:latin typeface="Arial"/>
                        <a:cs typeface="Arial"/>
                      </a:endParaRPr>
                    </a:p>
                  </a:txBody>
                  <a:tcPr marL="0" marR="0" marT="33994" marB="0">
                    <a:lnL w="19050">
                      <a:solidFill>
                        <a:srgbClr val="020303"/>
                      </a:solidFill>
                      <a:prstDash val="solid"/>
                    </a:lnL>
                    <a:lnT w="19050">
                      <a:solidFill>
                        <a:srgbClr val="020303"/>
                      </a:solidFill>
                      <a:prstDash val="solid"/>
                    </a:lnT>
                    <a:solidFill>
                      <a:srgbClr val="AFE1F1"/>
                    </a:solidFill>
                  </a:tcPr>
                </a:tc>
                <a:tc rowSpan="2" hMerge="1">
                  <a:txBody>
                    <a:bodyPr/>
                    <a:lstStyle/>
                    <a:p>
                      <a:endParaRPr/>
                    </a:p>
                  </a:txBody>
                  <a:tcPr marL="0" marR="0" marT="0" marB="0"/>
                </a:tc>
                <a:tc rowSpan="2" gridSpan="2">
                  <a:txBody>
                    <a:bodyPr/>
                    <a:lstStyle/>
                    <a:p>
                      <a:pPr algn="ctr">
                        <a:lnSpc>
                          <a:spcPct val="100000"/>
                        </a:lnSpc>
                        <a:spcBef>
                          <a:spcPts val="805"/>
                        </a:spcBef>
                      </a:pPr>
                      <a:r>
                        <a:rPr sz="900" spc="-20" dirty="0">
                          <a:solidFill>
                            <a:srgbClr val="020303"/>
                          </a:solidFill>
                          <a:latin typeface="Arial"/>
                          <a:cs typeface="Arial"/>
                        </a:rPr>
                        <a:t>0.00</a:t>
                      </a:r>
                      <a:endParaRPr sz="900">
                        <a:latin typeface="Arial"/>
                        <a:cs typeface="Arial"/>
                      </a:endParaRPr>
                    </a:p>
                  </a:txBody>
                  <a:tcPr marL="0" marR="0" marT="33994" marB="0">
                    <a:lnR w="19050">
                      <a:solidFill>
                        <a:srgbClr val="020303"/>
                      </a:solidFill>
                      <a:prstDash val="solid"/>
                    </a:lnR>
                    <a:lnT w="19050">
                      <a:solidFill>
                        <a:srgbClr val="020303"/>
                      </a:solidFill>
                      <a:prstDash val="solid"/>
                    </a:lnT>
                  </a:tcPr>
                </a:tc>
                <a:tc rowSpan="2" hMerge="1">
                  <a:txBody>
                    <a:bodyPr/>
                    <a:lstStyle/>
                    <a:p>
                      <a:endParaRPr/>
                    </a:p>
                  </a:txBody>
                  <a:tcPr marL="0" marR="0" marT="0" marB="0"/>
                </a:tc>
                <a:extLst>
                  <a:ext uri="{0D108BD9-81ED-4DB2-BD59-A6C34878D82A}">
                    <a16:rowId xmlns:a16="http://schemas.microsoft.com/office/drawing/2014/main" val="10001"/>
                  </a:ext>
                </a:extLst>
              </a:tr>
              <a:tr h="106206">
                <a:tc rowSpan="2">
                  <a:txBody>
                    <a:bodyPr/>
                    <a:lstStyle/>
                    <a:p>
                      <a:pPr>
                        <a:lnSpc>
                          <a:spcPct val="100000"/>
                        </a:lnSpc>
                      </a:pPr>
                      <a:endParaRPr sz="800">
                        <a:latin typeface="Times New Roman"/>
                        <a:cs typeface="Times New Roman"/>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gridSpan="2" vMerge="1">
                  <a:txBody>
                    <a:bodyPr/>
                    <a:lstStyle/>
                    <a:p>
                      <a:endParaRPr/>
                    </a:p>
                  </a:txBody>
                  <a:tcPr marL="0" marR="0" marT="102235" marB="0">
                    <a:lnL w="19050">
                      <a:solidFill>
                        <a:srgbClr val="020303"/>
                      </a:solidFill>
                      <a:prstDash val="solid"/>
                    </a:lnL>
                    <a:lnT w="19050">
                      <a:solidFill>
                        <a:srgbClr val="020303"/>
                      </a:solidFill>
                      <a:prstDash val="solid"/>
                    </a:lnT>
                    <a:solidFill>
                      <a:srgbClr val="AFE1F1"/>
                    </a:solidFill>
                  </a:tcPr>
                </a:tc>
                <a:tc hMerge="1" vMerge="1">
                  <a:txBody>
                    <a:bodyPr/>
                    <a:lstStyle/>
                    <a:p>
                      <a:endParaRPr/>
                    </a:p>
                  </a:txBody>
                  <a:tcPr marL="0" marR="0" marT="0" marB="0"/>
                </a:tc>
                <a:tc gridSpan="2" vMerge="1">
                  <a:txBody>
                    <a:bodyPr/>
                    <a:lstStyle/>
                    <a:p>
                      <a:endParaRPr/>
                    </a:p>
                  </a:txBody>
                  <a:tcPr marL="0" marR="0" marT="102235" marB="0">
                    <a:lnR w="19050">
                      <a:solidFill>
                        <a:srgbClr val="020303"/>
                      </a:solidFill>
                      <a:prstDash val="solid"/>
                    </a:lnR>
                    <a:lnT w="19050">
                      <a:solidFill>
                        <a:srgbClr val="020303"/>
                      </a:solidFill>
                      <a:prstDash val="solid"/>
                    </a:lnT>
                  </a:tcPr>
                </a:tc>
                <a:tc hMerge="1" vMerge="1">
                  <a:txBody>
                    <a:bodyPr/>
                    <a:lstStyle/>
                    <a:p>
                      <a:endParaRPr/>
                    </a:p>
                  </a:txBody>
                  <a:tcPr marL="0" marR="0" marT="0" marB="0"/>
                </a:tc>
                <a:extLst>
                  <a:ext uri="{0D108BD9-81ED-4DB2-BD59-A6C34878D82A}">
                    <a16:rowId xmlns:a16="http://schemas.microsoft.com/office/drawing/2014/main" val="10002"/>
                  </a:ext>
                </a:extLst>
              </a:tr>
              <a:tr h="106206">
                <a:tc vMerge="1">
                  <a:txBody>
                    <a:bodyPr/>
                    <a:lstStyle/>
                    <a:p>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rowSpan="2" gridSpan="2">
                  <a:txBody>
                    <a:bodyPr/>
                    <a:lstStyle/>
                    <a:p>
                      <a:pPr algn="ctr">
                        <a:lnSpc>
                          <a:spcPct val="100000"/>
                        </a:lnSpc>
                        <a:spcBef>
                          <a:spcPts val="805"/>
                        </a:spcBef>
                      </a:pPr>
                      <a:r>
                        <a:rPr sz="900" spc="-20" dirty="0">
                          <a:solidFill>
                            <a:srgbClr val="020303"/>
                          </a:solidFill>
                          <a:latin typeface="Arial"/>
                          <a:cs typeface="Arial"/>
                        </a:rPr>
                        <a:t>0.00</a:t>
                      </a:r>
                      <a:endParaRPr sz="900">
                        <a:latin typeface="Arial"/>
                        <a:cs typeface="Arial"/>
                      </a:endParaRPr>
                    </a:p>
                  </a:txBody>
                  <a:tcPr marL="0" marR="0" marT="33994" marB="0">
                    <a:lnL w="19050">
                      <a:solidFill>
                        <a:srgbClr val="020303"/>
                      </a:solidFill>
                      <a:prstDash val="solid"/>
                    </a:lnL>
                  </a:tcPr>
                </a:tc>
                <a:tc rowSpan="2" hMerge="1">
                  <a:txBody>
                    <a:bodyPr/>
                    <a:lstStyle/>
                    <a:p>
                      <a:endParaRPr/>
                    </a:p>
                  </a:txBody>
                  <a:tcPr marL="0" marR="0" marT="0" marB="0"/>
                </a:tc>
                <a:tc rowSpan="2" gridSpan="2">
                  <a:txBody>
                    <a:bodyPr/>
                    <a:lstStyle/>
                    <a:p>
                      <a:pPr algn="ctr">
                        <a:lnSpc>
                          <a:spcPct val="100000"/>
                        </a:lnSpc>
                        <a:spcBef>
                          <a:spcPts val="805"/>
                        </a:spcBef>
                      </a:pPr>
                      <a:r>
                        <a:rPr sz="900" spc="-20" dirty="0">
                          <a:solidFill>
                            <a:srgbClr val="020303"/>
                          </a:solidFill>
                          <a:latin typeface="Arial"/>
                          <a:cs typeface="Arial"/>
                        </a:rPr>
                        <a:t>0.26</a:t>
                      </a:r>
                      <a:endParaRPr sz="900">
                        <a:latin typeface="Arial"/>
                        <a:cs typeface="Arial"/>
                      </a:endParaRPr>
                    </a:p>
                  </a:txBody>
                  <a:tcPr marL="0" marR="0" marT="33994" marB="0">
                    <a:lnR w="19050">
                      <a:solidFill>
                        <a:srgbClr val="020303"/>
                      </a:solidFill>
                      <a:prstDash val="solid"/>
                    </a:lnR>
                    <a:solidFill>
                      <a:srgbClr val="A8DFF0"/>
                    </a:solidFill>
                  </a:tcPr>
                </a:tc>
                <a:tc rowSpan="2" hMerge="1">
                  <a:txBody>
                    <a:bodyPr/>
                    <a:lstStyle/>
                    <a:p>
                      <a:endParaRPr/>
                    </a:p>
                  </a:txBody>
                  <a:tcPr marL="0" marR="0" marT="0" marB="0"/>
                </a:tc>
                <a:extLst>
                  <a:ext uri="{0D108BD9-81ED-4DB2-BD59-A6C34878D82A}">
                    <a16:rowId xmlns:a16="http://schemas.microsoft.com/office/drawing/2014/main" val="10003"/>
                  </a:ext>
                </a:extLst>
              </a:tr>
              <a:tr h="106206">
                <a:tc rowSpan="2">
                  <a:txBody>
                    <a:bodyPr/>
                    <a:lstStyle/>
                    <a:p>
                      <a:pPr>
                        <a:lnSpc>
                          <a:spcPct val="100000"/>
                        </a:lnSpc>
                      </a:pPr>
                      <a:endParaRPr sz="800">
                        <a:latin typeface="Times New Roman"/>
                        <a:cs typeface="Times New Roman"/>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gridSpan="2" vMerge="1">
                  <a:txBody>
                    <a:bodyPr/>
                    <a:lstStyle/>
                    <a:p>
                      <a:endParaRPr/>
                    </a:p>
                  </a:txBody>
                  <a:tcPr marL="0" marR="0" marT="102235" marB="0">
                    <a:lnL w="19050">
                      <a:solidFill>
                        <a:srgbClr val="020303"/>
                      </a:solidFill>
                      <a:prstDash val="solid"/>
                    </a:lnL>
                  </a:tcPr>
                </a:tc>
                <a:tc hMerge="1" vMerge="1">
                  <a:txBody>
                    <a:bodyPr/>
                    <a:lstStyle/>
                    <a:p>
                      <a:endParaRPr/>
                    </a:p>
                  </a:txBody>
                  <a:tcPr marL="0" marR="0" marT="0" marB="0"/>
                </a:tc>
                <a:tc gridSpan="2" vMerge="1">
                  <a:txBody>
                    <a:bodyPr/>
                    <a:lstStyle/>
                    <a:p>
                      <a:endParaRPr/>
                    </a:p>
                  </a:txBody>
                  <a:tcPr marL="0" marR="0" marT="102235" marB="0">
                    <a:lnR w="19050">
                      <a:solidFill>
                        <a:srgbClr val="020303"/>
                      </a:solidFill>
                      <a:prstDash val="solid"/>
                    </a:lnR>
                    <a:solidFill>
                      <a:srgbClr val="A8DFF0"/>
                    </a:solidFill>
                  </a:tcPr>
                </a:tc>
                <a:tc hMerge="1" vMerge="1">
                  <a:txBody>
                    <a:bodyPr/>
                    <a:lstStyle/>
                    <a:p>
                      <a:endParaRPr/>
                    </a:p>
                  </a:txBody>
                  <a:tcPr marL="0" marR="0" marT="0" marB="0"/>
                </a:tc>
                <a:extLst>
                  <a:ext uri="{0D108BD9-81ED-4DB2-BD59-A6C34878D82A}">
                    <a16:rowId xmlns:a16="http://schemas.microsoft.com/office/drawing/2014/main" val="10004"/>
                  </a:ext>
                </a:extLst>
              </a:tr>
              <a:tr h="106206">
                <a:tc vMerge="1">
                  <a:txBody>
                    <a:bodyPr/>
                    <a:lstStyle/>
                    <a:p>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rowSpan="2" gridSpan="2">
                  <a:txBody>
                    <a:bodyPr/>
                    <a:lstStyle/>
                    <a:p>
                      <a:pPr algn="ctr">
                        <a:lnSpc>
                          <a:spcPct val="100000"/>
                        </a:lnSpc>
                        <a:spcBef>
                          <a:spcPts val="805"/>
                        </a:spcBef>
                      </a:pPr>
                      <a:r>
                        <a:rPr sz="900" spc="-20" dirty="0">
                          <a:solidFill>
                            <a:srgbClr val="020303"/>
                          </a:solidFill>
                          <a:latin typeface="Arial"/>
                          <a:cs typeface="Arial"/>
                        </a:rPr>
                        <a:t>0.00</a:t>
                      </a:r>
                      <a:endParaRPr sz="900">
                        <a:latin typeface="Arial"/>
                        <a:cs typeface="Arial"/>
                      </a:endParaRPr>
                    </a:p>
                  </a:txBody>
                  <a:tcPr marL="0" marR="0" marT="33994" marB="0">
                    <a:lnL w="19050">
                      <a:solidFill>
                        <a:srgbClr val="020303"/>
                      </a:solidFill>
                      <a:prstDash val="solid"/>
                    </a:lnL>
                  </a:tcPr>
                </a:tc>
                <a:tc rowSpan="2" hMerge="1">
                  <a:txBody>
                    <a:bodyPr/>
                    <a:lstStyle/>
                    <a:p>
                      <a:endParaRPr/>
                    </a:p>
                  </a:txBody>
                  <a:tcPr marL="0" marR="0" marT="0" marB="0"/>
                </a:tc>
                <a:tc rowSpan="2" gridSpan="2">
                  <a:txBody>
                    <a:bodyPr/>
                    <a:lstStyle/>
                    <a:p>
                      <a:pPr algn="ctr">
                        <a:lnSpc>
                          <a:spcPct val="100000"/>
                        </a:lnSpc>
                        <a:spcBef>
                          <a:spcPts val="805"/>
                        </a:spcBef>
                      </a:pPr>
                      <a:r>
                        <a:rPr sz="900" spc="-20" dirty="0">
                          <a:solidFill>
                            <a:srgbClr val="020303"/>
                          </a:solidFill>
                          <a:latin typeface="Arial"/>
                          <a:cs typeface="Arial"/>
                        </a:rPr>
                        <a:t>0.30</a:t>
                      </a:r>
                      <a:endParaRPr sz="900">
                        <a:latin typeface="Arial"/>
                        <a:cs typeface="Arial"/>
                      </a:endParaRPr>
                    </a:p>
                  </a:txBody>
                  <a:tcPr marL="0" marR="0" marT="33994" marB="0">
                    <a:lnR w="19050">
                      <a:solidFill>
                        <a:srgbClr val="020303"/>
                      </a:solidFill>
                      <a:prstDash val="solid"/>
                    </a:lnR>
                    <a:solidFill>
                      <a:srgbClr val="9ADAEF"/>
                    </a:solidFill>
                  </a:tcPr>
                </a:tc>
                <a:tc rowSpan="2" hMerge="1">
                  <a:txBody>
                    <a:bodyPr/>
                    <a:lstStyle/>
                    <a:p>
                      <a:endParaRPr/>
                    </a:p>
                  </a:txBody>
                  <a:tcPr marL="0" marR="0" marT="0" marB="0"/>
                </a:tc>
                <a:extLst>
                  <a:ext uri="{0D108BD9-81ED-4DB2-BD59-A6C34878D82A}">
                    <a16:rowId xmlns:a16="http://schemas.microsoft.com/office/drawing/2014/main" val="10005"/>
                  </a:ext>
                </a:extLst>
              </a:tr>
              <a:tr h="106206">
                <a:tc rowSpan="2">
                  <a:txBody>
                    <a:bodyPr/>
                    <a:lstStyle/>
                    <a:p>
                      <a:pPr>
                        <a:lnSpc>
                          <a:spcPct val="100000"/>
                        </a:lnSpc>
                      </a:pPr>
                      <a:endParaRPr sz="800">
                        <a:latin typeface="Times New Roman"/>
                        <a:cs typeface="Times New Roman"/>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gridSpan="2" vMerge="1">
                  <a:txBody>
                    <a:bodyPr/>
                    <a:lstStyle/>
                    <a:p>
                      <a:endParaRPr/>
                    </a:p>
                  </a:txBody>
                  <a:tcPr marL="0" marR="0" marT="102235" marB="0">
                    <a:lnL w="19050">
                      <a:solidFill>
                        <a:srgbClr val="020303"/>
                      </a:solidFill>
                      <a:prstDash val="solid"/>
                    </a:lnL>
                  </a:tcPr>
                </a:tc>
                <a:tc hMerge="1" vMerge="1">
                  <a:txBody>
                    <a:bodyPr/>
                    <a:lstStyle/>
                    <a:p>
                      <a:endParaRPr/>
                    </a:p>
                  </a:txBody>
                  <a:tcPr marL="0" marR="0" marT="0" marB="0"/>
                </a:tc>
                <a:tc gridSpan="2" vMerge="1">
                  <a:txBody>
                    <a:bodyPr/>
                    <a:lstStyle/>
                    <a:p>
                      <a:endParaRPr/>
                    </a:p>
                  </a:txBody>
                  <a:tcPr marL="0" marR="0" marT="102235" marB="0">
                    <a:lnR w="19050">
                      <a:solidFill>
                        <a:srgbClr val="020303"/>
                      </a:solidFill>
                      <a:prstDash val="solid"/>
                    </a:lnR>
                    <a:solidFill>
                      <a:srgbClr val="9ADAEF"/>
                    </a:solidFill>
                  </a:tcPr>
                </a:tc>
                <a:tc hMerge="1" vMerge="1">
                  <a:txBody>
                    <a:bodyPr/>
                    <a:lstStyle/>
                    <a:p>
                      <a:endParaRPr/>
                    </a:p>
                  </a:txBody>
                  <a:tcPr marL="0" marR="0" marT="0" marB="0"/>
                </a:tc>
                <a:extLst>
                  <a:ext uri="{0D108BD9-81ED-4DB2-BD59-A6C34878D82A}">
                    <a16:rowId xmlns:a16="http://schemas.microsoft.com/office/drawing/2014/main" val="10006"/>
                  </a:ext>
                </a:extLst>
              </a:tr>
              <a:tr h="106206">
                <a:tc vMerge="1">
                  <a:txBody>
                    <a:bodyPr/>
                    <a:lstStyle/>
                    <a:p>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rowSpan="2" gridSpan="2">
                  <a:txBody>
                    <a:bodyPr/>
                    <a:lstStyle/>
                    <a:p>
                      <a:pPr algn="ctr">
                        <a:lnSpc>
                          <a:spcPct val="100000"/>
                        </a:lnSpc>
                        <a:spcBef>
                          <a:spcPts val="805"/>
                        </a:spcBef>
                      </a:pPr>
                      <a:r>
                        <a:rPr sz="900" spc="-20" dirty="0">
                          <a:solidFill>
                            <a:srgbClr val="020303"/>
                          </a:solidFill>
                          <a:latin typeface="Arial"/>
                          <a:cs typeface="Arial"/>
                        </a:rPr>
                        <a:t>0.00</a:t>
                      </a:r>
                      <a:endParaRPr sz="900">
                        <a:latin typeface="Arial"/>
                        <a:cs typeface="Arial"/>
                      </a:endParaRPr>
                    </a:p>
                  </a:txBody>
                  <a:tcPr marL="0" marR="0" marT="33994" marB="0">
                    <a:lnL w="19050">
                      <a:solidFill>
                        <a:srgbClr val="020303"/>
                      </a:solidFill>
                      <a:prstDash val="solid"/>
                    </a:lnL>
                  </a:tcPr>
                </a:tc>
                <a:tc rowSpan="2" hMerge="1">
                  <a:txBody>
                    <a:bodyPr/>
                    <a:lstStyle/>
                    <a:p>
                      <a:endParaRPr/>
                    </a:p>
                  </a:txBody>
                  <a:tcPr marL="0" marR="0" marT="0" marB="0"/>
                </a:tc>
                <a:tc rowSpan="2" gridSpan="2">
                  <a:txBody>
                    <a:bodyPr/>
                    <a:lstStyle/>
                    <a:p>
                      <a:pPr algn="ctr">
                        <a:lnSpc>
                          <a:spcPct val="100000"/>
                        </a:lnSpc>
                        <a:spcBef>
                          <a:spcPts val="805"/>
                        </a:spcBef>
                      </a:pPr>
                      <a:r>
                        <a:rPr sz="900" spc="-20" dirty="0">
                          <a:solidFill>
                            <a:srgbClr val="020303"/>
                          </a:solidFill>
                          <a:latin typeface="Arial"/>
                          <a:cs typeface="Arial"/>
                        </a:rPr>
                        <a:t>0.35</a:t>
                      </a:r>
                      <a:endParaRPr sz="900">
                        <a:latin typeface="Arial"/>
                        <a:cs typeface="Arial"/>
                      </a:endParaRPr>
                    </a:p>
                  </a:txBody>
                  <a:tcPr marL="0" marR="0" marT="33994" marB="0">
                    <a:lnR w="19050">
                      <a:solidFill>
                        <a:srgbClr val="020303"/>
                      </a:solidFill>
                      <a:prstDash val="solid"/>
                    </a:lnR>
                    <a:solidFill>
                      <a:srgbClr val="86D1E9"/>
                    </a:solidFill>
                  </a:tcPr>
                </a:tc>
                <a:tc rowSpan="2" hMerge="1">
                  <a:txBody>
                    <a:bodyPr/>
                    <a:lstStyle/>
                    <a:p>
                      <a:endParaRPr/>
                    </a:p>
                  </a:txBody>
                  <a:tcPr marL="0" marR="0" marT="0" marB="0"/>
                </a:tc>
                <a:extLst>
                  <a:ext uri="{0D108BD9-81ED-4DB2-BD59-A6C34878D82A}">
                    <a16:rowId xmlns:a16="http://schemas.microsoft.com/office/drawing/2014/main" val="10007"/>
                  </a:ext>
                </a:extLst>
              </a:tr>
              <a:tr h="106206">
                <a:tc rowSpan="2">
                  <a:txBody>
                    <a:bodyPr/>
                    <a:lstStyle/>
                    <a:p>
                      <a:pPr>
                        <a:lnSpc>
                          <a:spcPct val="100000"/>
                        </a:lnSpc>
                      </a:pPr>
                      <a:endParaRPr sz="800">
                        <a:latin typeface="Times New Roman"/>
                        <a:cs typeface="Times New Roman"/>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gridSpan="2" vMerge="1">
                  <a:txBody>
                    <a:bodyPr/>
                    <a:lstStyle/>
                    <a:p>
                      <a:endParaRPr/>
                    </a:p>
                  </a:txBody>
                  <a:tcPr marL="0" marR="0" marT="102235" marB="0">
                    <a:lnL w="19050">
                      <a:solidFill>
                        <a:srgbClr val="020303"/>
                      </a:solidFill>
                      <a:prstDash val="solid"/>
                    </a:lnL>
                  </a:tcPr>
                </a:tc>
                <a:tc hMerge="1" vMerge="1">
                  <a:txBody>
                    <a:bodyPr/>
                    <a:lstStyle/>
                    <a:p>
                      <a:endParaRPr/>
                    </a:p>
                  </a:txBody>
                  <a:tcPr marL="0" marR="0" marT="0" marB="0"/>
                </a:tc>
                <a:tc gridSpan="2" vMerge="1">
                  <a:txBody>
                    <a:bodyPr/>
                    <a:lstStyle/>
                    <a:p>
                      <a:endParaRPr/>
                    </a:p>
                  </a:txBody>
                  <a:tcPr marL="0" marR="0" marT="102235" marB="0">
                    <a:lnR w="19050">
                      <a:solidFill>
                        <a:srgbClr val="020303"/>
                      </a:solidFill>
                      <a:prstDash val="solid"/>
                    </a:lnR>
                    <a:solidFill>
                      <a:srgbClr val="86D1E9"/>
                    </a:solidFill>
                  </a:tcPr>
                </a:tc>
                <a:tc hMerge="1" vMerge="1">
                  <a:txBody>
                    <a:bodyPr/>
                    <a:lstStyle/>
                    <a:p>
                      <a:endParaRPr/>
                    </a:p>
                  </a:txBody>
                  <a:tcPr marL="0" marR="0" marT="0" marB="0"/>
                </a:tc>
                <a:extLst>
                  <a:ext uri="{0D108BD9-81ED-4DB2-BD59-A6C34878D82A}">
                    <a16:rowId xmlns:a16="http://schemas.microsoft.com/office/drawing/2014/main" val="10008"/>
                  </a:ext>
                </a:extLst>
              </a:tr>
              <a:tr h="106206">
                <a:tc vMerge="1">
                  <a:txBody>
                    <a:bodyPr/>
                    <a:lstStyle/>
                    <a:p>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rowSpan="2" gridSpan="2">
                  <a:txBody>
                    <a:bodyPr/>
                    <a:lstStyle/>
                    <a:p>
                      <a:pPr algn="ctr">
                        <a:lnSpc>
                          <a:spcPct val="100000"/>
                        </a:lnSpc>
                        <a:spcBef>
                          <a:spcPts val="805"/>
                        </a:spcBef>
                      </a:pPr>
                      <a:r>
                        <a:rPr sz="900" spc="-20" dirty="0">
                          <a:solidFill>
                            <a:srgbClr val="020303"/>
                          </a:solidFill>
                          <a:latin typeface="Arial"/>
                          <a:cs typeface="Arial"/>
                        </a:rPr>
                        <a:t>0.00</a:t>
                      </a:r>
                      <a:endParaRPr sz="900">
                        <a:latin typeface="Arial"/>
                        <a:cs typeface="Arial"/>
                      </a:endParaRPr>
                    </a:p>
                  </a:txBody>
                  <a:tcPr marL="0" marR="0" marT="33994" marB="0">
                    <a:lnL w="19050">
                      <a:solidFill>
                        <a:srgbClr val="020303"/>
                      </a:solidFill>
                      <a:prstDash val="solid"/>
                    </a:lnL>
                  </a:tcPr>
                </a:tc>
                <a:tc rowSpan="2" hMerge="1">
                  <a:txBody>
                    <a:bodyPr/>
                    <a:lstStyle/>
                    <a:p>
                      <a:endParaRPr/>
                    </a:p>
                  </a:txBody>
                  <a:tcPr marL="0" marR="0" marT="0" marB="0"/>
                </a:tc>
                <a:tc rowSpan="2" gridSpan="2">
                  <a:txBody>
                    <a:bodyPr/>
                    <a:lstStyle/>
                    <a:p>
                      <a:pPr algn="ctr">
                        <a:lnSpc>
                          <a:spcPct val="100000"/>
                        </a:lnSpc>
                        <a:spcBef>
                          <a:spcPts val="805"/>
                        </a:spcBef>
                      </a:pPr>
                      <a:r>
                        <a:rPr sz="900" spc="-20" dirty="0">
                          <a:solidFill>
                            <a:srgbClr val="020303"/>
                          </a:solidFill>
                          <a:latin typeface="Arial"/>
                          <a:cs typeface="Arial"/>
                        </a:rPr>
                        <a:t>0.26</a:t>
                      </a:r>
                      <a:endParaRPr sz="900">
                        <a:latin typeface="Arial"/>
                        <a:cs typeface="Arial"/>
                      </a:endParaRPr>
                    </a:p>
                  </a:txBody>
                  <a:tcPr marL="0" marR="0" marT="33994" marB="0">
                    <a:lnR w="19050">
                      <a:solidFill>
                        <a:srgbClr val="020303"/>
                      </a:solidFill>
                      <a:prstDash val="solid"/>
                    </a:lnR>
                    <a:solidFill>
                      <a:srgbClr val="A8DFF0"/>
                    </a:solidFill>
                  </a:tcPr>
                </a:tc>
                <a:tc rowSpan="2" hMerge="1">
                  <a:txBody>
                    <a:bodyPr/>
                    <a:lstStyle/>
                    <a:p>
                      <a:endParaRPr/>
                    </a:p>
                  </a:txBody>
                  <a:tcPr marL="0" marR="0" marT="0" marB="0"/>
                </a:tc>
                <a:extLst>
                  <a:ext uri="{0D108BD9-81ED-4DB2-BD59-A6C34878D82A}">
                    <a16:rowId xmlns:a16="http://schemas.microsoft.com/office/drawing/2014/main" val="10009"/>
                  </a:ext>
                </a:extLst>
              </a:tr>
              <a:tr h="106206">
                <a:tc rowSpan="2">
                  <a:txBody>
                    <a:bodyPr/>
                    <a:lstStyle/>
                    <a:p>
                      <a:pPr>
                        <a:lnSpc>
                          <a:spcPct val="100000"/>
                        </a:lnSpc>
                      </a:pPr>
                      <a:endParaRPr sz="800">
                        <a:latin typeface="Times New Roman"/>
                        <a:cs typeface="Times New Roman"/>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gridSpan="2" vMerge="1">
                  <a:txBody>
                    <a:bodyPr/>
                    <a:lstStyle/>
                    <a:p>
                      <a:endParaRPr/>
                    </a:p>
                  </a:txBody>
                  <a:tcPr marL="0" marR="0" marT="102235" marB="0">
                    <a:lnL w="19050">
                      <a:solidFill>
                        <a:srgbClr val="020303"/>
                      </a:solidFill>
                      <a:prstDash val="solid"/>
                    </a:lnL>
                  </a:tcPr>
                </a:tc>
                <a:tc hMerge="1" vMerge="1">
                  <a:txBody>
                    <a:bodyPr/>
                    <a:lstStyle/>
                    <a:p>
                      <a:endParaRPr/>
                    </a:p>
                  </a:txBody>
                  <a:tcPr marL="0" marR="0" marT="0" marB="0"/>
                </a:tc>
                <a:tc gridSpan="2" vMerge="1">
                  <a:txBody>
                    <a:bodyPr/>
                    <a:lstStyle/>
                    <a:p>
                      <a:endParaRPr/>
                    </a:p>
                  </a:txBody>
                  <a:tcPr marL="0" marR="0" marT="102235" marB="0">
                    <a:lnR w="19050">
                      <a:solidFill>
                        <a:srgbClr val="020303"/>
                      </a:solidFill>
                      <a:prstDash val="solid"/>
                    </a:lnR>
                    <a:solidFill>
                      <a:srgbClr val="A8DFF0"/>
                    </a:solidFill>
                  </a:tcPr>
                </a:tc>
                <a:tc hMerge="1" vMerge="1">
                  <a:txBody>
                    <a:bodyPr/>
                    <a:lstStyle/>
                    <a:p>
                      <a:endParaRPr/>
                    </a:p>
                  </a:txBody>
                  <a:tcPr marL="0" marR="0" marT="0" marB="0"/>
                </a:tc>
                <a:extLst>
                  <a:ext uri="{0D108BD9-81ED-4DB2-BD59-A6C34878D82A}">
                    <a16:rowId xmlns:a16="http://schemas.microsoft.com/office/drawing/2014/main" val="10010"/>
                  </a:ext>
                </a:extLst>
              </a:tr>
              <a:tr h="106206">
                <a:tc vMerge="1">
                  <a:txBody>
                    <a:bodyPr/>
                    <a:lstStyle/>
                    <a:p>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rowSpan="2" gridSpan="2">
                  <a:txBody>
                    <a:bodyPr/>
                    <a:lstStyle/>
                    <a:p>
                      <a:pPr algn="ctr">
                        <a:lnSpc>
                          <a:spcPct val="100000"/>
                        </a:lnSpc>
                        <a:spcBef>
                          <a:spcPts val="805"/>
                        </a:spcBef>
                      </a:pPr>
                      <a:r>
                        <a:rPr sz="900" spc="-20" dirty="0">
                          <a:solidFill>
                            <a:srgbClr val="020303"/>
                          </a:solidFill>
                          <a:latin typeface="Arial"/>
                          <a:cs typeface="Arial"/>
                        </a:rPr>
                        <a:t>0.00</a:t>
                      </a:r>
                      <a:endParaRPr sz="900">
                        <a:latin typeface="Arial"/>
                        <a:cs typeface="Arial"/>
                      </a:endParaRPr>
                    </a:p>
                  </a:txBody>
                  <a:tcPr marL="0" marR="0" marT="33994" marB="0">
                    <a:lnL w="19050">
                      <a:solidFill>
                        <a:srgbClr val="020303"/>
                      </a:solidFill>
                      <a:prstDash val="solid"/>
                    </a:lnL>
                  </a:tcPr>
                </a:tc>
                <a:tc rowSpan="2" hMerge="1">
                  <a:txBody>
                    <a:bodyPr/>
                    <a:lstStyle/>
                    <a:p>
                      <a:endParaRPr/>
                    </a:p>
                  </a:txBody>
                  <a:tcPr marL="0" marR="0" marT="0" marB="0"/>
                </a:tc>
                <a:tc rowSpan="2" gridSpan="2">
                  <a:txBody>
                    <a:bodyPr/>
                    <a:lstStyle/>
                    <a:p>
                      <a:pPr algn="ctr">
                        <a:lnSpc>
                          <a:spcPct val="100000"/>
                        </a:lnSpc>
                        <a:spcBef>
                          <a:spcPts val="805"/>
                        </a:spcBef>
                      </a:pPr>
                      <a:r>
                        <a:rPr sz="900" spc="-20" dirty="0">
                          <a:solidFill>
                            <a:srgbClr val="020303"/>
                          </a:solidFill>
                          <a:latin typeface="Arial"/>
                          <a:cs typeface="Arial"/>
                        </a:rPr>
                        <a:t>0.18</a:t>
                      </a:r>
                      <a:endParaRPr sz="900">
                        <a:latin typeface="Arial"/>
                        <a:cs typeface="Arial"/>
                      </a:endParaRPr>
                    </a:p>
                  </a:txBody>
                  <a:tcPr marL="0" marR="0" marT="33994" marB="0">
                    <a:lnR w="19050">
                      <a:solidFill>
                        <a:srgbClr val="020303"/>
                      </a:solidFill>
                      <a:prstDash val="solid"/>
                    </a:lnR>
                    <a:solidFill>
                      <a:srgbClr val="C2E8F5"/>
                    </a:solidFill>
                  </a:tcPr>
                </a:tc>
                <a:tc rowSpan="2" hMerge="1">
                  <a:txBody>
                    <a:bodyPr/>
                    <a:lstStyle/>
                    <a:p>
                      <a:endParaRPr/>
                    </a:p>
                  </a:txBody>
                  <a:tcPr marL="0" marR="0" marT="0" marB="0"/>
                </a:tc>
                <a:extLst>
                  <a:ext uri="{0D108BD9-81ED-4DB2-BD59-A6C34878D82A}">
                    <a16:rowId xmlns:a16="http://schemas.microsoft.com/office/drawing/2014/main" val="10011"/>
                  </a:ext>
                </a:extLst>
              </a:tr>
              <a:tr h="106206">
                <a:tc rowSpan="2">
                  <a:txBody>
                    <a:bodyPr/>
                    <a:lstStyle/>
                    <a:p>
                      <a:pPr>
                        <a:lnSpc>
                          <a:spcPct val="100000"/>
                        </a:lnSpc>
                      </a:pPr>
                      <a:endParaRPr sz="800">
                        <a:latin typeface="Times New Roman"/>
                        <a:cs typeface="Times New Roman"/>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gridSpan="2" vMerge="1">
                  <a:txBody>
                    <a:bodyPr/>
                    <a:lstStyle/>
                    <a:p>
                      <a:endParaRPr/>
                    </a:p>
                  </a:txBody>
                  <a:tcPr marL="0" marR="0" marT="102235" marB="0">
                    <a:lnL w="19050">
                      <a:solidFill>
                        <a:srgbClr val="020303"/>
                      </a:solidFill>
                      <a:prstDash val="solid"/>
                    </a:lnL>
                  </a:tcPr>
                </a:tc>
                <a:tc hMerge="1" vMerge="1">
                  <a:txBody>
                    <a:bodyPr/>
                    <a:lstStyle/>
                    <a:p>
                      <a:endParaRPr/>
                    </a:p>
                  </a:txBody>
                  <a:tcPr marL="0" marR="0" marT="0" marB="0"/>
                </a:tc>
                <a:tc gridSpan="2" vMerge="1">
                  <a:txBody>
                    <a:bodyPr/>
                    <a:lstStyle/>
                    <a:p>
                      <a:endParaRPr/>
                    </a:p>
                  </a:txBody>
                  <a:tcPr marL="0" marR="0" marT="102235" marB="0">
                    <a:lnR w="19050">
                      <a:solidFill>
                        <a:srgbClr val="020303"/>
                      </a:solidFill>
                      <a:prstDash val="solid"/>
                    </a:lnR>
                    <a:solidFill>
                      <a:srgbClr val="C2E8F5"/>
                    </a:solidFill>
                  </a:tcPr>
                </a:tc>
                <a:tc hMerge="1" vMerge="1">
                  <a:txBody>
                    <a:bodyPr/>
                    <a:lstStyle/>
                    <a:p>
                      <a:endParaRPr/>
                    </a:p>
                  </a:txBody>
                  <a:tcPr marL="0" marR="0" marT="0" marB="0"/>
                </a:tc>
                <a:extLst>
                  <a:ext uri="{0D108BD9-81ED-4DB2-BD59-A6C34878D82A}">
                    <a16:rowId xmlns:a16="http://schemas.microsoft.com/office/drawing/2014/main" val="10012"/>
                  </a:ext>
                </a:extLst>
              </a:tr>
              <a:tr h="106206">
                <a:tc vMerge="1">
                  <a:txBody>
                    <a:bodyPr/>
                    <a:lstStyle/>
                    <a:p>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rowSpan="2" gridSpan="2">
                  <a:txBody>
                    <a:bodyPr/>
                    <a:lstStyle/>
                    <a:p>
                      <a:pPr algn="ctr">
                        <a:lnSpc>
                          <a:spcPct val="100000"/>
                        </a:lnSpc>
                        <a:spcBef>
                          <a:spcPts val="805"/>
                        </a:spcBef>
                      </a:pPr>
                      <a:r>
                        <a:rPr sz="900" spc="-20" dirty="0">
                          <a:solidFill>
                            <a:srgbClr val="020303"/>
                          </a:solidFill>
                          <a:latin typeface="Arial"/>
                          <a:cs typeface="Arial"/>
                        </a:rPr>
                        <a:t>0.00</a:t>
                      </a:r>
                      <a:endParaRPr sz="900">
                        <a:latin typeface="Arial"/>
                        <a:cs typeface="Arial"/>
                      </a:endParaRPr>
                    </a:p>
                  </a:txBody>
                  <a:tcPr marL="0" marR="0" marT="33994" marB="0">
                    <a:lnL w="19050">
                      <a:solidFill>
                        <a:srgbClr val="020303"/>
                      </a:solidFill>
                      <a:prstDash val="solid"/>
                    </a:lnL>
                  </a:tcPr>
                </a:tc>
                <a:tc rowSpan="2" hMerge="1">
                  <a:txBody>
                    <a:bodyPr/>
                    <a:lstStyle/>
                    <a:p>
                      <a:endParaRPr/>
                    </a:p>
                  </a:txBody>
                  <a:tcPr marL="0" marR="0" marT="0" marB="0"/>
                </a:tc>
                <a:tc rowSpan="2" gridSpan="2">
                  <a:txBody>
                    <a:bodyPr/>
                    <a:lstStyle/>
                    <a:p>
                      <a:pPr algn="ctr">
                        <a:lnSpc>
                          <a:spcPct val="100000"/>
                        </a:lnSpc>
                        <a:spcBef>
                          <a:spcPts val="805"/>
                        </a:spcBef>
                      </a:pPr>
                      <a:r>
                        <a:rPr sz="900" spc="-20" dirty="0">
                          <a:solidFill>
                            <a:srgbClr val="020303"/>
                          </a:solidFill>
                          <a:latin typeface="Arial"/>
                          <a:cs typeface="Arial"/>
                        </a:rPr>
                        <a:t>0.06</a:t>
                      </a:r>
                      <a:endParaRPr sz="900">
                        <a:latin typeface="Arial"/>
                        <a:cs typeface="Arial"/>
                      </a:endParaRPr>
                    </a:p>
                  </a:txBody>
                  <a:tcPr marL="0" marR="0" marT="33994" marB="0">
                    <a:lnR w="19050">
                      <a:solidFill>
                        <a:srgbClr val="020303"/>
                      </a:solidFill>
                      <a:prstDash val="solid"/>
                    </a:lnR>
                    <a:solidFill>
                      <a:srgbClr val="F3FAFD"/>
                    </a:solidFill>
                  </a:tcPr>
                </a:tc>
                <a:tc rowSpan="2" hMerge="1">
                  <a:txBody>
                    <a:bodyPr/>
                    <a:lstStyle/>
                    <a:p>
                      <a:endParaRPr/>
                    </a:p>
                  </a:txBody>
                  <a:tcPr marL="0" marR="0" marT="0" marB="0"/>
                </a:tc>
                <a:extLst>
                  <a:ext uri="{0D108BD9-81ED-4DB2-BD59-A6C34878D82A}">
                    <a16:rowId xmlns:a16="http://schemas.microsoft.com/office/drawing/2014/main" val="10013"/>
                  </a:ext>
                </a:extLst>
              </a:tr>
              <a:tr h="105573">
                <a:tc rowSpan="2">
                  <a:txBody>
                    <a:bodyPr/>
                    <a:lstStyle/>
                    <a:p>
                      <a:pPr>
                        <a:lnSpc>
                          <a:spcPct val="100000"/>
                        </a:lnSpc>
                      </a:pPr>
                      <a:endParaRPr sz="800">
                        <a:latin typeface="Times New Roman"/>
                        <a:cs typeface="Times New Roman"/>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gridSpan="2" vMerge="1">
                  <a:txBody>
                    <a:bodyPr/>
                    <a:lstStyle/>
                    <a:p>
                      <a:endParaRPr/>
                    </a:p>
                  </a:txBody>
                  <a:tcPr marL="0" marR="0" marT="102235" marB="0">
                    <a:lnL w="19050">
                      <a:solidFill>
                        <a:srgbClr val="020303"/>
                      </a:solidFill>
                      <a:prstDash val="solid"/>
                    </a:lnL>
                  </a:tcPr>
                </a:tc>
                <a:tc hMerge="1" vMerge="1">
                  <a:txBody>
                    <a:bodyPr/>
                    <a:lstStyle/>
                    <a:p>
                      <a:endParaRPr/>
                    </a:p>
                  </a:txBody>
                  <a:tcPr marL="0" marR="0" marT="0" marB="0"/>
                </a:tc>
                <a:tc gridSpan="2" vMerge="1">
                  <a:txBody>
                    <a:bodyPr/>
                    <a:lstStyle/>
                    <a:p>
                      <a:endParaRPr/>
                    </a:p>
                  </a:txBody>
                  <a:tcPr marL="0" marR="0" marT="102235" marB="0">
                    <a:lnR w="19050">
                      <a:solidFill>
                        <a:srgbClr val="020303"/>
                      </a:solidFill>
                      <a:prstDash val="solid"/>
                    </a:lnR>
                    <a:solidFill>
                      <a:srgbClr val="F3FAFD"/>
                    </a:solidFill>
                  </a:tcPr>
                </a:tc>
                <a:tc hMerge="1" vMerge="1">
                  <a:txBody>
                    <a:bodyPr/>
                    <a:lstStyle/>
                    <a:p>
                      <a:endParaRPr/>
                    </a:p>
                  </a:txBody>
                  <a:tcPr marL="0" marR="0" marT="0" marB="0"/>
                </a:tc>
                <a:extLst>
                  <a:ext uri="{0D108BD9-81ED-4DB2-BD59-A6C34878D82A}">
                    <a16:rowId xmlns:a16="http://schemas.microsoft.com/office/drawing/2014/main" val="10014"/>
                  </a:ext>
                </a:extLst>
              </a:tr>
              <a:tr h="106840">
                <a:tc vMerge="1">
                  <a:txBody>
                    <a:bodyPr/>
                    <a:lstStyle/>
                    <a:p>
                      <a:endParaRPr/>
                    </a:p>
                  </a:txBody>
                  <a:tcPr marL="0" marR="0" marT="0" marB="0">
                    <a:lnR w="19050">
                      <a:solidFill>
                        <a:srgbClr val="020303"/>
                      </a:solidFill>
                      <a:prstDash val="solid"/>
                    </a:lnR>
                    <a:lnT w="19050">
                      <a:solidFill>
                        <a:srgbClr val="020303"/>
                      </a:solidFill>
                      <a:prstDash val="solid"/>
                    </a:lnT>
                    <a:lnB w="19050">
                      <a:solidFill>
                        <a:srgbClr val="020303"/>
                      </a:solidFill>
                      <a:prstDash val="solid"/>
                    </a:lnB>
                  </a:tcPr>
                </a:tc>
                <a:tc rowSpan="2" gridSpan="2">
                  <a:txBody>
                    <a:bodyPr/>
                    <a:lstStyle/>
                    <a:p>
                      <a:pPr algn="ctr">
                        <a:lnSpc>
                          <a:spcPct val="100000"/>
                        </a:lnSpc>
                        <a:spcBef>
                          <a:spcPts val="819"/>
                        </a:spcBef>
                      </a:pPr>
                      <a:r>
                        <a:rPr sz="900" spc="-20" dirty="0">
                          <a:solidFill>
                            <a:srgbClr val="020303"/>
                          </a:solidFill>
                          <a:latin typeface="Arial"/>
                          <a:cs typeface="Arial"/>
                        </a:rPr>
                        <a:t>0.00</a:t>
                      </a:r>
                      <a:endParaRPr sz="900">
                        <a:latin typeface="Arial"/>
                        <a:cs typeface="Arial"/>
                      </a:endParaRPr>
                    </a:p>
                  </a:txBody>
                  <a:tcPr marL="0" marR="0" marT="34628" marB="0">
                    <a:lnL w="19050">
                      <a:solidFill>
                        <a:srgbClr val="020303"/>
                      </a:solidFill>
                      <a:prstDash val="solid"/>
                    </a:lnL>
                    <a:lnB w="19050">
                      <a:solidFill>
                        <a:srgbClr val="020303"/>
                      </a:solidFill>
                      <a:prstDash val="solid"/>
                    </a:lnB>
                  </a:tcPr>
                </a:tc>
                <a:tc rowSpan="2" hMerge="1">
                  <a:txBody>
                    <a:bodyPr/>
                    <a:lstStyle/>
                    <a:p>
                      <a:endParaRPr/>
                    </a:p>
                  </a:txBody>
                  <a:tcPr marL="0" marR="0" marT="0" marB="0"/>
                </a:tc>
                <a:tc rowSpan="2" gridSpan="2">
                  <a:txBody>
                    <a:bodyPr/>
                    <a:lstStyle/>
                    <a:p>
                      <a:pPr algn="ctr">
                        <a:lnSpc>
                          <a:spcPct val="100000"/>
                        </a:lnSpc>
                        <a:spcBef>
                          <a:spcPts val="819"/>
                        </a:spcBef>
                      </a:pPr>
                      <a:r>
                        <a:rPr sz="900" spc="-20" dirty="0">
                          <a:solidFill>
                            <a:srgbClr val="020303"/>
                          </a:solidFill>
                          <a:latin typeface="Arial"/>
                          <a:cs typeface="Arial"/>
                        </a:rPr>
                        <a:t>0.04</a:t>
                      </a:r>
                      <a:endParaRPr sz="900">
                        <a:latin typeface="Arial"/>
                        <a:cs typeface="Arial"/>
                      </a:endParaRPr>
                    </a:p>
                  </a:txBody>
                  <a:tcPr marL="0" marR="0" marT="34628" marB="0">
                    <a:lnR w="19050">
                      <a:solidFill>
                        <a:srgbClr val="020303"/>
                      </a:solidFill>
                      <a:prstDash val="solid"/>
                    </a:lnR>
                    <a:lnB w="19050">
                      <a:solidFill>
                        <a:srgbClr val="020303"/>
                      </a:solidFill>
                      <a:prstDash val="solid"/>
                    </a:lnB>
                    <a:solidFill>
                      <a:srgbClr val="F3FAFD"/>
                    </a:solidFill>
                  </a:tcPr>
                </a:tc>
                <a:tc rowSpan="2" hMerge="1">
                  <a:txBody>
                    <a:bodyPr/>
                    <a:lstStyle/>
                    <a:p>
                      <a:endParaRPr/>
                    </a:p>
                  </a:txBody>
                  <a:tcPr marL="0" marR="0" marT="0" marB="0"/>
                </a:tc>
                <a:extLst>
                  <a:ext uri="{0D108BD9-81ED-4DB2-BD59-A6C34878D82A}">
                    <a16:rowId xmlns:a16="http://schemas.microsoft.com/office/drawing/2014/main" val="10015"/>
                  </a:ext>
                </a:extLst>
              </a:tr>
              <a:tr h="106206">
                <a:tc>
                  <a:txBody>
                    <a:bodyPr/>
                    <a:lstStyle/>
                    <a:p>
                      <a:pPr>
                        <a:lnSpc>
                          <a:spcPct val="100000"/>
                        </a:lnSpc>
                      </a:pPr>
                      <a:endParaRPr sz="700">
                        <a:latin typeface="Times New Roman"/>
                        <a:cs typeface="Times New Roman"/>
                      </a:endParaRPr>
                    </a:p>
                  </a:txBody>
                  <a:tcPr marL="0" marR="0" marT="0" marB="0">
                    <a:lnR w="19050">
                      <a:solidFill>
                        <a:srgbClr val="020303"/>
                      </a:solidFill>
                      <a:prstDash val="solid"/>
                    </a:lnR>
                    <a:lnT w="19050">
                      <a:solidFill>
                        <a:srgbClr val="020303"/>
                      </a:solidFill>
                      <a:prstDash val="solid"/>
                    </a:lnT>
                  </a:tcPr>
                </a:tc>
                <a:tc gridSpan="2" vMerge="1">
                  <a:txBody>
                    <a:bodyPr/>
                    <a:lstStyle/>
                    <a:p>
                      <a:endParaRPr/>
                    </a:p>
                  </a:txBody>
                  <a:tcPr marL="0" marR="0" marT="104139" marB="0">
                    <a:lnL w="19050">
                      <a:solidFill>
                        <a:srgbClr val="020303"/>
                      </a:solidFill>
                      <a:prstDash val="solid"/>
                    </a:lnL>
                    <a:lnB w="19050">
                      <a:solidFill>
                        <a:srgbClr val="020303"/>
                      </a:solidFill>
                      <a:prstDash val="solid"/>
                    </a:lnB>
                  </a:tcPr>
                </a:tc>
                <a:tc hMerge="1" vMerge="1">
                  <a:txBody>
                    <a:bodyPr/>
                    <a:lstStyle/>
                    <a:p>
                      <a:endParaRPr/>
                    </a:p>
                  </a:txBody>
                  <a:tcPr marL="0" marR="0" marT="0" marB="0"/>
                </a:tc>
                <a:tc gridSpan="2" vMerge="1">
                  <a:txBody>
                    <a:bodyPr/>
                    <a:lstStyle/>
                    <a:p>
                      <a:endParaRPr/>
                    </a:p>
                  </a:txBody>
                  <a:tcPr marL="0" marR="0" marT="104139" marB="0">
                    <a:lnR w="19050">
                      <a:solidFill>
                        <a:srgbClr val="020303"/>
                      </a:solidFill>
                      <a:prstDash val="solid"/>
                    </a:lnR>
                    <a:lnB w="19050">
                      <a:solidFill>
                        <a:srgbClr val="020303"/>
                      </a:solidFill>
                      <a:prstDash val="solid"/>
                    </a:lnB>
                    <a:solidFill>
                      <a:srgbClr val="F3FAFD"/>
                    </a:solidFill>
                  </a:tcPr>
                </a:tc>
                <a:tc hMerge="1" vMerge="1">
                  <a:txBody>
                    <a:bodyPr/>
                    <a:lstStyle/>
                    <a:p>
                      <a:endParaRPr/>
                    </a:p>
                  </a:txBody>
                  <a:tcPr marL="0" marR="0" marT="0" marB="0"/>
                </a:tc>
                <a:extLst>
                  <a:ext uri="{0D108BD9-81ED-4DB2-BD59-A6C34878D82A}">
                    <a16:rowId xmlns:a16="http://schemas.microsoft.com/office/drawing/2014/main" val="10016"/>
                  </a:ext>
                </a:extLst>
              </a:tr>
            </a:tbl>
          </a:graphicData>
        </a:graphic>
      </p:graphicFrame>
      <p:sp>
        <p:nvSpPr>
          <p:cNvPr id="22" name="object 22"/>
          <p:cNvSpPr txBox="1"/>
          <p:nvPr/>
        </p:nvSpPr>
        <p:spPr>
          <a:xfrm>
            <a:off x="3127097" y="2307699"/>
            <a:ext cx="1217675" cy="147296"/>
          </a:xfrm>
          <a:prstGeom prst="rect">
            <a:avLst/>
          </a:prstGeom>
        </p:spPr>
        <p:txBody>
          <a:bodyPr vert="horz" wrap="square" lIns="0" tIns="4012" rIns="0" bIns="0" rtlCol="0">
            <a:spAutoFit/>
          </a:bodyPr>
          <a:lstStyle/>
          <a:p>
            <a:pPr marL="4223" defTabSz="304038">
              <a:spcBef>
                <a:spcPts val="32"/>
              </a:spcBef>
              <a:buClrTx/>
            </a:pPr>
            <a:r>
              <a:rPr sz="931" b="1" dirty="0">
                <a:solidFill>
                  <a:srgbClr val="020303"/>
                </a:solidFill>
              </a:rPr>
              <a:t>gDNA</a:t>
            </a:r>
            <a:r>
              <a:rPr sz="931" b="1" spc="-65" dirty="0">
                <a:solidFill>
                  <a:srgbClr val="020303"/>
                </a:solidFill>
              </a:rPr>
              <a:t> </a:t>
            </a:r>
            <a:r>
              <a:rPr sz="931" b="1" dirty="0">
                <a:solidFill>
                  <a:srgbClr val="020303"/>
                </a:solidFill>
              </a:rPr>
              <a:t>metastatic</a:t>
            </a:r>
            <a:r>
              <a:rPr sz="931" b="1" spc="-62" dirty="0">
                <a:solidFill>
                  <a:srgbClr val="020303"/>
                </a:solidFill>
              </a:rPr>
              <a:t> </a:t>
            </a:r>
            <a:r>
              <a:rPr sz="931" b="1" spc="-8" dirty="0">
                <a:solidFill>
                  <a:srgbClr val="020303"/>
                </a:solidFill>
              </a:rPr>
              <a:t>PTC</a:t>
            </a:r>
            <a:endParaRPr sz="931">
              <a:solidFill>
                <a:sysClr val="windowText" lastClr="000000"/>
              </a:solidFill>
            </a:endParaRPr>
          </a:p>
        </p:txBody>
      </p:sp>
      <p:sp>
        <p:nvSpPr>
          <p:cNvPr id="23" name="object 23"/>
          <p:cNvSpPr txBox="1"/>
          <p:nvPr/>
        </p:nvSpPr>
        <p:spPr>
          <a:xfrm>
            <a:off x="5344968" y="2307699"/>
            <a:ext cx="638081" cy="147296"/>
          </a:xfrm>
          <a:prstGeom prst="rect">
            <a:avLst/>
          </a:prstGeom>
        </p:spPr>
        <p:txBody>
          <a:bodyPr vert="horz" wrap="square" lIns="0" tIns="4012" rIns="0" bIns="0" rtlCol="0">
            <a:spAutoFit/>
          </a:bodyPr>
          <a:lstStyle/>
          <a:p>
            <a:pPr marL="4223" defTabSz="304038">
              <a:spcBef>
                <a:spcPts val="32"/>
              </a:spcBef>
              <a:buClrTx/>
            </a:pPr>
            <a:r>
              <a:rPr sz="931" b="1" dirty="0">
                <a:solidFill>
                  <a:srgbClr val="020303"/>
                </a:solidFill>
              </a:rPr>
              <a:t>CSF</a:t>
            </a:r>
            <a:r>
              <a:rPr sz="931" b="1" spc="-25" dirty="0">
                <a:solidFill>
                  <a:srgbClr val="020303"/>
                </a:solidFill>
              </a:rPr>
              <a:t> </a:t>
            </a:r>
            <a:r>
              <a:rPr sz="931" b="1" spc="-3" dirty="0">
                <a:solidFill>
                  <a:srgbClr val="020303"/>
                </a:solidFill>
              </a:rPr>
              <a:t>ctDNA</a:t>
            </a:r>
            <a:endParaRPr sz="931">
              <a:solidFill>
                <a:sysClr val="windowText" lastClr="000000"/>
              </a:solidFill>
            </a:endParaRPr>
          </a:p>
        </p:txBody>
      </p:sp>
      <p:sp>
        <p:nvSpPr>
          <p:cNvPr id="24" name="object 24"/>
          <p:cNvSpPr txBox="1"/>
          <p:nvPr/>
        </p:nvSpPr>
        <p:spPr>
          <a:xfrm>
            <a:off x="1741453" y="2562461"/>
            <a:ext cx="964301" cy="1660272"/>
          </a:xfrm>
          <a:prstGeom prst="rect">
            <a:avLst/>
          </a:prstGeom>
        </p:spPr>
        <p:txBody>
          <a:bodyPr vert="horz" wrap="square" lIns="0" tIns="4645" rIns="0" bIns="0" rtlCol="0">
            <a:spAutoFit/>
          </a:bodyPr>
          <a:lstStyle/>
          <a:p>
            <a:pPr marL="163420" defTabSz="304038">
              <a:spcBef>
                <a:spcPts val="37"/>
              </a:spcBef>
              <a:buClrTx/>
            </a:pPr>
            <a:r>
              <a:rPr sz="865" b="1" i="1" spc="-3" dirty="0">
                <a:solidFill>
                  <a:srgbClr val="020303"/>
                </a:solidFill>
              </a:rPr>
              <a:t>BRAF_p.V600E</a:t>
            </a:r>
            <a:endParaRPr sz="865">
              <a:solidFill>
                <a:sysClr val="windowText" lastClr="000000"/>
              </a:solidFill>
            </a:endParaRPr>
          </a:p>
          <a:p>
            <a:pPr marL="194035" marR="2111" indent="24281" defTabSz="304038">
              <a:lnSpc>
                <a:spcPts val="1672"/>
              </a:lnSpc>
              <a:spcBef>
                <a:spcPts val="163"/>
              </a:spcBef>
              <a:buClrTx/>
            </a:pPr>
            <a:r>
              <a:rPr sz="865" b="1" i="1" spc="-3" dirty="0">
                <a:solidFill>
                  <a:srgbClr val="020303"/>
                </a:solidFill>
              </a:rPr>
              <a:t>H3F3B_p.K28I NFI_p.R1204W</a:t>
            </a:r>
            <a:endParaRPr sz="865">
              <a:solidFill>
                <a:sysClr val="windowText" lastClr="000000"/>
              </a:solidFill>
            </a:endParaRPr>
          </a:p>
          <a:p>
            <a:pPr marL="4223" marR="1689" indent="5912" algn="r" defTabSz="304038">
              <a:lnSpc>
                <a:spcPts val="1672"/>
              </a:lnSpc>
              <a:buClrTx/>
            </a:pPr>
            <a:r>
              <a:rPr sz="865" b="1" i="1" spc="-3" dirty="0">
                <a:solidFill>
                  <a:srgbClr val="020303"/>
                </a:solidFill>
              </a:rPr>
              <a:t>NF1_p.T159Lfs*26 NOTCH1_p.G977E RIT1_p.M90V FGFR1_p.N577K PIK3CA_p.H10471</a:t>
            </a:r>
            <a:endParaRPr sz="865">
              <a:solidFill>
                <a:sysClr val="windowText" lastClr="000000"/>
              </a:solidFill>
            </a:endParaRPr>
          </a:p>
        </p:txBody>
      </p:sp>
      <p:grpSp>
        <p:nvGrpSpPr>
          <p:cNvPr id="25" name="object 25"/>
          <p:cNvGrpSpPr/>
          <p:nvPr/>
        </p:nvGrpSpPr>
        <p:grpSpPr>
          <a:xfrm>
            <a:off x="7001358" y="2824202"/>
            <a:ext cx="235427" cy="1065439"/>
            <a:chOff x="17358120" y="8493527"/>
            <a:chExt cx="708025" cy="3204210"/>
          </a:xfrm>
        </p:grpSpPr>
        <p:pic>
          <p:nvPicPr>
            <p:cNvPr id="26" name="object 26"/>
            <p:cNvPicPr/>
            <p:nvPr/>
          </p:nvPicPr>
          <p:blipFill>
            <a:blip r:embed="rId3" cstate="print"/>
            <a:stretch>
              <a:fillRect/>
            </a:stretch>
          </p:blipFill>
          <p:spPr>
            <a:xfrm>
              <a:off x="17437672" y="8498686"/>
              <a:ext cx="548316" cy="3193301"/>
            </a:xfrm>
            <a:prstGeom prst="rect">
              <a:avLst/>
            </a:prstGeom>
          </p:spPr>
        </p:pic>
        <p:sp>
          <p:nvSpPr>
            <p:cNvPr id="27" name="object 27"/>
            <p:cNvSpPr/>
            <p:nvPr/>
          </p:nvSpPr>
          <p:spPr>
            <a:xfrm>
              <a:off x="17358120" y="8498680"/>
              <a:ext cx="708025" cy="3193415"/>
            </a:xfrm>
            <a:custGeom>
              <a:avLst/>
              <a:gdLst/>
              <a:ahLst/>
              <a:cxnLst/>
              <a:rect l="l" t="t" r="r" b="b"/>
              <a:pathLst>
                <a:path w="708025" h="3193415">
                  <a:moveTo>
                    <a:pt x="0" y="3193323"/>
                  </a:moveTo>
                  <a:lnTo>
                    <a:pt x="79550" y="3193323"/>
                  </a:lnTo>
                </a:path>
                <a:path w="708025" h="3193415">
                  <a:moveTo>
                    <a:pt x="707416" y="3193323"/>
                  </a:moveTo>
                  <a:lnTo>
                    <a:pt x="627873" y="3193323"/>
                  </a:lnTo>
                </a:path>
                <a:path w="708025" h="3193415">
                  <a:moveTo>
                    <a:pt x="0" y="2556929"/>
                  </a:moveTo>
                  <a:lnTo>
                    <a:pt x="79550" y="2556929"/>
                  </a:lnTo>
                </a:path>
                <a:path w="708025" h="3193415">
                  <a:moveTo>
                    <a:pt x="707416" y="2556929"/>
                  </a:moveTo>
                  <a:lnTo>
                    <a:pt x="627873" y="2556929"/>
                  </a:lnTo>
                </a:path>
                <a:path w="708025" h="3193415">
                  <a:moveTo>
                    <a:pt x="0" y="1917700"/>
                  </a:moveTo>
                  <a:lnTo>
                    <a:pt x="79550" y="1917700"/>
                  </a:lnTo>
                </a:path>
                <a:path w="708025" h="3193415">
                  <a:moveTo>
                    <a:pt x="707416" y="1917700"/>
                  </a:moveTo>
                  <a:lnTo>
                    <a:pt x="627873" y="1917700"/>
                  </a:lnTo>
                </a:path>
                <a:path w="708025" h="3193415">
                  <a:moveTo>
                    <a:pt x="0" y="1278464"/>
                  </a:moveTo>
                  <a:lnTo>
                    <a:pt x="79550" y="1278464"/>
                  </a:lnTo>
                </a:path>
                <a:path w="708025" h="3193415">
                  <a:moveTo>
                    <a:pt x="707416" y="1278464"/>
                  </a:moveTo>
                  <a:lnTo>
                    <a:pt x="627873" y="1278464"/>
                  </a:lnTo>
                </a:path>
                <a:path w="708025" h="3193415">
                  <a:moveTo>
                    <a:pt x="0" y="639228"/>
                  </a:moveTo>
                  <a:lnTo>
                    <a:pt x="79550" y="639228"/>
                  </a:lnTo>
                </a:path>
                <a:path w="708025" h="3193415">
                  <a:moveTo>
                    <a:pt x="707416" y="639228"/>
                  </a:moveTo>
                  <a:lnTo>
                    <a:pt x="627873" y="639228"/>
                  </a:lnTo>
                </a:path>
                <a:path w="708025" h="3193415">
                  <a:moveTo>
                    <a:pt x="0" y="0"/>
                  </a:moveTo>
                  <a:lnTo>
                    <a:pt x="79550" y="0"/>
                  </a:lnTo>
                </a:path>
                <a:path w="708025" h="3193415">
                  <a:moveTo>
                    <a:pt x="707416" y="0"/>
                  </a:moveTo>
                  <a:lnTo>
                    <a:pt x="627873" y="0"/>
                  </a:lnTo>
                </a:path>
              </a:pathLst>
            </a:custGeom>
            <a:ln w="10302">
              <a:solidFill>
                <a:srgbClr val="020303"/>
              </a:solidFill>
            </a:ln>
          </p:spPr>
          <p:txBody>
            <a:bodyPr wrap="square" lIns="0" tIns="0" rIns="0" bIns="0" rtlCol="0"/>
            <a:lstStyle/>
            <a:p>
              <a:pPr defTabSz="304038">
                <a:buClrTx/>
              </a:pPr>
              <a:endParaRPr sz="599">
                <a:solidFill>
                  <a:sysClr val="windowText" lastClr="000000"/>
                </a:solidFill>
              </a:endParaRPr>
            </a:p>
          </p:txBody>
        </p:sp>
        <p:sp>
          <p:nvSpPr>
            <p:cNvPr id="28" name="object 28"/>
            <p:cNvSpPr/>
            <p:nvPr/>
          </p:nvSpPr>
          <p:spPr>
            <a:xfrm>
              <a:off x="17437672" y="8498678"/>
              <a:ext cx="548640" cy="3193415"/>
            </a:xfrm>
            <a:custGeom>
              <a:avLst/>
              <a:gdLst/>
              <a:ahLst/>
              <a:cxnLst/>
              <a:rect l="l" t="t" r="r" b="b"/>
              <a:pathLst>
                <a:path w="548640" h="3193415">
                  <a:moveTo>
                    <a:pt x="0" y="0"/>
                  </a:moveTo>
                  <a:lnTo>
                    <a:pt x="548323" y="0"/>
                  </a:lnTo>
                  <a:lnTo>
                    <a:pt x="548323" y="3193323"/>
                  </a:lnTo>
                  <a:lnTo>
                    <a:pt x="0" y="3193323"/>
                  </a:lnTo>
                  <a:lnTo>
                    <a:pt x="0" y="0"/>
                  </a:lnTo>
                  <a:close/>
                </a:path>
              </a:pathLst>
            </a:custGeom>
            <a:ln w="10302">
              <a:solidFill>
                <a:srgbClr val="020303"/>
              </a:solidFill>
            </a:ln>
          </p:spPr>
          <p:txBody>
            <a:bodyPr wrap="square" lIns="0" tIns="0" rIns="0" bIns="0" rtlCol="0"/>
            <a:lstStyle/>
            <a:p>
              <a:pPr defTabSz="304038">
                <a:buClrTx/>
              </a:pPr>
              <a:endParaRPr sz="599">
                <a:solidFill>
                  <a:sysClr val="windowText" lastClr="000000"/>
                </a:solidFill>
              </a:endParaRPr>
            </a:p>
          </p:txBody>
        </p:sp>
      </p:grpSp>
      <p:sp>
        <p:nvSpPr>
          <p:cNvPr id="29" name="object 29"/>
          <p:cNvSpPr txBox="1"/>
          <p:nvPr/>
        </p:nvSpPr>
        <p:spPr>
          <a:xfrm>
            <a:off x="7285636" y="2748445"/>
            <a:ext cx="158781" cy="1188091"/>
          </a:xfrm>
          <a:prstGeom prst="rect">
            <a:avLst/>
          </a:prstGeom>
        </p:spPr>
        <p:txBody>
          <a:bodyPr vert="horz" wrap="square" lIns="0" tIns="4645" rIns="0" bIns="0" rtlCol="0">
            <a:spAutoFit/>
          </a:bodyPr>
          <a:lstStyle/>
          <a:p>
            <a:pPr marL="4223" defTabSz="304038">
              <a:spcBef>
                <a:spcPts val="37"/>
              </a:spcBef>
              <a:buClrTx/>
            </a:pPr>
            <a:r>
              <a:rPr sz="865" spc="-8" dirty="0">
                <a:solidFill>
                  <a:srgbClr val="020303"/>
                </a:solidFill>
              </a:rPr>
              <a:t>1.0</a:t>
            </a:r>
            <a:endParaRPr sz="865">
              <a:solidFill>
                <a:sysClr val="windowText" lastClr="000000"/>
              </a:solidFill>
            </a:endParaRPr>
          </a:p>
          <a:p>
            <a:pPr marL="4223" defTabSz="304038">
              <a:spcBef>
                <a:spcPts val="637"/>
              </a:spcBef>
              <a:buClrTx/>
            </a:pPr>
            <a:r>
              <a:rPr sz="865" spc="-8" dirty="0">
                <a:solidFill>
                  <a:srgbClr val="020303"/>
                </a:solidFill>
              </a:rPr>
              <a:t>0.8</a:t>
            </a:r>
            <a:endParaRPr sz="865">
              <a:solidFill>
                <a:sysClr val="windowText" lastClr="000000"/>
              </a:solidFill>
            </a:endParaRPr>
          </a:p>
          <a:p>
            <a:pPr marL="4223" defTabSz="304038">
              <a:spcBef>
                <a:spcPts val="635"/>
              </a:spcBef>
              <a:buClrTx/>
            </a:pPr>
            <a:r>
              <a:rPr sz="865" spc="-8" dirty="0">
                <a:solidFill>
                  <a:srgbClr val="020303"/>
                </a:solidFill>
              </a:rPr>
              <a:t>0.6</a:t>
            </a:r>
            <a:endParaRPr sz="865">
              <a:solidFill>
                <a:sysClr val="windowText" lastClr="000000"/>
              </a:solidFill>
            </a:endParaRPr>
          </a:p>
          <a:p>
            <a:pPr marL="4223" defTabSz="304038">
              <a:spcBef>
                <a:spcPts val="636"/>
              </a:spcBef>
              <a:buClrTx/>
            </a:pPr>
            <a:r>
              <a:rPr sz="865" spc="-8" dirty="0">
                <a:solidFill>
                  <a:srgbClr val="020303"/>
                </a:solidFill>
              </a:rPr>
              <a:t>0.4</a:t>
            </a:r>
            <a:endParaRPr sz="865">
              <a:solidFill>
                <a:sysClr val="windowText" lastClr="000000"/>
              </a:solidFill>
            </a:endParaRPr>
          </a:p>
          <a:p>
            <a:pPr marL="4223" defTabSz="304038">
              <a:spcBef>
                <a:spcPts val="636"/>
              </a:spcBef>
              <a:buClrTx/>
            </a:pPr>
            <a:r>
              <a:rPr sz="865" spc="-8" dirty="0">
                <a:solidFill>
                  <a:srgbClr val="020303"/>
                </a:solidFill>
              </a:rPr>
              <a:t>0.2</a:t>
            </a:r>
            <a:endParaRPr sz="865">
              <a:solidFill>
                <a:sysClr val="windowText" lastClr="000000"/>
              </a:solidFill>
            </a:endParaRPr>
          </a:p>
          <a:p>
            <a:pPr marL="4223" defTabSz="304038">
              <a:spcBef>
                <a:spcPts val="628"/>
              </a:spcBef>
              <a:buClrTx/>
            </a:pPr>
            <a:r>
              <a:rPr sz="865" spc="2" dirty="0">
                <a:solidFill>
                  <a:srgbClr val="020303"/>
                </a:solidFill>
              </a:rPr>
              <a:t>0</a:t>
            </a:r>
            <a:endParaRPr sz="865">
              <a:solidFill>
                <a:sysClr val="windowText" lastClr="000000"/>
              </a:solidFill>
            </a:endParaRPr>
          </a:p>
        </p:txBody>
      </p:sp>
      <p:sp>
        <p:nvSpPr>
          <p:cNvPr id="30" name="object 30"/>
          <p:cNvSpPr txBox="1"/>
          <p:nvPr/>
        </p:nvSpPr>
        <p:spPr>
          <a:xfrm>
            <a:off x="7006584" y="2653226"/>
            <a:ext cx="226348" cy="147296"/>
          </a:xfrm>
          <a:prstGeom prst="rect">
            <a:avLst/>
          </a:prstGeom>
        </p:spPr>
        <p:txBody>
          <a:bodyPr vert="horz" wrap="square" lIns="0" tIns="4012" rIns="0" bIns="0" rtlCol="0">
            <a:spAutoFit/>
          </a:bodyPr>
          <a:lstStyle/>
          <a:p>
            <a:pPr marL="4223" defTabSz="304038">
              <a:spcBef>
                <a:spcPts val="32"/>
              </a:spcBef>
              <a:buClrTx/>
            </a:pPr>
            <a:r>
              <a:rPr sz="931" spc="-28" dirty="0">
                <a:solidFill>
                  <a:srgbClr val="020303"/>
                </a:solidFill>
              </a:rPr>
              <a:t>VAF</a:t>
            </a:r>
            <a:endParaRPr sz="931">
              <a:solidFill>
                <a:sysClr val="windowText" lastClr="000000"/>
              </a:solidFill>
            </a:endParaRPr>
          </a:p>
        </p:txBody>
      </p:sp>
      <p:sp>
        <p:nvSpPr>
          <p:cNvPr id="32" name="TextBox 31">
            <a:extLst>
              <a:ext uri="{FF2B5EF4-FFF2-40B4-BE49-F238E27FC236}">
                <a16:creationId xmlns:a16="http://schemas.microsoft.com/office/drawing/2014/main" id="{C28D0F47-0D59-ADD0-B692-A52A09C9918E}"/>
              </a:ext>
            </a:extLst>
          </p:cNvPr>
          <p:cNvSpPr txBox="1"/>
          <p:nvPr/>
        </p:nvSpPr>
        <p:spPr>
          <a:xfrm>
            <a:off x="0" y="0"/>
            <a:ext cx="4676280" cy="338554"/>
          </a:xfrm>
          <a:prstGeom prst="rect">
            <a:avLst/>
          </a:prstGeom>
          <a:noFill/>
        </p:spPr>
        <p:txBody>
          <a:bodyPr wrap="none" rtlCol="0">
            <a:spAutoFit/>
          </a:bodyPr>
          <a:lstStyle/>
          <a:p>
            <a:r>
              <a:rPr lang="en-US" sz="1600" b="1" dirty="0">
                <a:effectLst/>
                <a:latin typeface="Arial" panose="020B0604020202020204" pitchFamily="34" charset="0"/>
                <a:ea typeface="Times New Roman" panose="02020603050405020304" pitchFamily="18" charset="0"/>
              </a:rPr>
              <a:t>Diagnosis of unsuspected CNS primary tumor</a:t>
            </a:r>
            <a:endParaRPr lang="en-US" sz="1600" b="1" dirty="0"/>
          </a:p>
        </p:txBody>
      </p:sp>
      <p:sp>
        <p:nvSpPr>
          <p:cNvPr id="33" name="TextBox 32">
            <a:extLst>
              <a:ext uri="{FF2B5EF4-FFF2-40B4-BE49-F238E27FC236}">
                <a16:creationId xmlns:a16="http://schemas.microsoft.com/office/drawing/2014/main" id="{BD7ACFC4-A43D-FED1-7710-A001BF019CB3}"/>
              </a:ext>
            </a:extLst>
          </p:cNvPr>
          <p:cNvSpPr txBox="1"/>
          <p:nvPr/>
        </p:nvSpPr>
        <p:spPr>
          <a:xfrm>
            <a:off x="7519814" y="2192746"/>
            <a:ext cx="1624186" cy="954107"/>
          </a:xfrm>
          <a:prstGeom prst="rect">
            <a:avLst/>
          </a:prstGeom>
          <a:noFill/>
        </p:spPr>
        <p:txBody>
          <a:bodyPr wrap="square" rtlCol="0">
            <a:spAutoFit/>
          </a:bodyPr>
          <a:lstStyle/>
          <a:p>
            <a:r>
              <a:rPr lang="en-US" dirty="0">
                <a:solidFill>
                  <a:srgbClr val="C00000"/>
                </a:solidFill>
              </a:rPr>
              <a:t>Clonally unrelated tumor </a:t>
            </a:r>
          </a:p>
          <a:p>
            <a:r>
              <a:rPr lang="en-US" dirty="0">
                <a:solidFill>
                  <a:srgbClr val="C00000"/>
                </a:solidFill>
              </a:rPr>
              <a:t>Supports </a:t>
            </a:r>
            <a:r>
              <a:rPr lang="en-US" sz="1400" dirty="0">
                <a:solidFill>
                  <a:srgbClr val="C00000"/>
                </a:solidFill>
                <a:effectLst/>
                <a:latin typeface="Arial" panose="020B0604020202020204" pitchFamily="34" charset="0"/>
                <a:ea typeface="Times New Roman" panose="02020603050405020304" pitchFamily="18" charset="0"/>
              </a:rPr>
              <a:t>brainstem glioma</a:t>
            </a: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F884-FE71-665E-819D-0A9B2985F9D1}"/>
              </a:ext>
            </a:extLst>
          </p:cNvPr>
          <p:cNvSpPr>
            <a:spLocks noGrp="1"/>
          </p:cNvSpPr>
          <p:nvPr>
            <p:ph type="title"/>
          </p:nvPr>
        </p:nvSpPr>
        <p:spPr>
          <a:xfrm>
            <a:off x="315278" y="75629"/>
            <a:ext cx="8239125" cy="445580"/>
          </a:xfrm>
        </p:spPr>
        <p:txBody>
          <a:bodyPr>
            <a:normAutofit/>
          </a:bodyPr>
          <a:lstStyle/>
          <a:p>
            <a:pPr algn="ctr"/>
            <a:r>
              <a:rPr lang="en-US" sz="3200" dirty="0"/>
              <a:t>Diagnostic Utility </a:t>
            </a:r>
          </a:p>
        </p:txBody>
      </p:sp>
      <p:pic>
        <p:nvPicPr>
          <p:cNvPr id="5" name="Picture 4">
            <a:extLst>
              <a:ext uri="{FF2B5EF4-FFF2-40B4-BE49-F238E27FC236}">
                <a16:creationId xmlns:a16="http://schemas.microsoft.com/office/drawing/2014/main" id="{C7E1CA6B-0971-18A1-1B5A-33798BDE9771}"/>
              </a:ext>
            </a:extLst>
          </p:cNvPr>
          <p:cNvPicPr>
            <a:picLocks noChangeAspect="1"/>
          </p:cNvPicPr>
          <p:nvPr/>
        </p:nvPicPr>
        <p:blipFill rotWithShape="1">
          <a:blip r:embed="rId3"/>
          <a:srcRect l="9677"/>
          <a:stretch/>
        </p:blipFill>
        <p:spPr>
          <a:xfrm>
            <a:off x="2028091" y="-35169"/>
            <a:ext cx="6121289" cy="5143500"/>
          </a:xfrm>
          <a:prstGeom prst="rect">
            <a:avLst/>
          </a:prstGeom>
        </p:spPr>
      </p:pic>
      <p:sp>
        <p:nvSpPr>
          <p:cNvPr id="7" name="TextBox 6">
            <a:extLst>
              <a:ext uri="{FF2B5EF4-FFF2-40B4-BE49-F238E27FC236}">
                <a16:creationId xmlns:a16="http://schemas.microsoft.com/office/drawing/2014/main" id="{CA046B9C-08EF-CD5F-DC98-001931962FE9}"/>
              </a:ext>
            </a:extLst>
          </p:cNvPr>
          <p:cNvSpPr txBox="1"/>
          <p:nvPr/>
        </p:nvSpPr>
        <p:spPr>
          <a:xfrm>
            <a:off x="6858000" y="2438345"/>
            <a:ext cx="2286000"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C00000"/>
                </a:solidFill>
              </a:rPr>
              <a:t>abundance of C&gt;A, G&gt;T,  CC&gt;AA, and GG&gt;TT transversion mutations is suggestive of smoking induced damage mutagenesis.</a:t>
            </a:r>
          </a:p>
        </p:txBody>
      </p:sp>
      <p:sp>
        <p:nvSpPr>
          <p:cNvPr id="8" name="TextBox 7">
            <a:extLst>
              <a:ext uri="{FF2B5EF4-FFF2-40B4-BE49-F238E27FC236}">
                <a16:creationId xmlns:a16="http://schemas.microsoft.com/office/drawing/2014/main" id="{8FC8DC81-E900-3FA6-EB0D-0E757E1F91CA}"/>
              </a:ext>
            </a:extLst>
          </p:cNvPr>
          <p:cNvSpPr txBox="1"/>
          <p:nvPr/>
        </p:nvSpPr>
        <p:spPr>
          <a:xfrm>
            <a:off x="0" y="-35169"/>
            <a:ext cx="4138246"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Defining the primary origin  </a:t>
            </a:r>
          </a:p>
        </p:txBody>
      </p:sp>
    </p:spTree>
    <p:extLst>
      <p:ext uri="{BB962C8B-B14F-4D97-AF65-F5344CB8AC3E}">
        <p14:creationId xmlns:p14="http://schemas.microsoft.com/office/powerpoint/2010/main" val="181647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F999E2-1882-8246-D9F5-8122DAD86C4D}"/>
              </a:ext>
            </a:extLst>
          </p:cNvPr>
          <p:cNvPicPr>
            <a:picLocks noChangeAspect="1"/>
          </p:cNvPicPr>
          <p:nvPr/>
        </p:nvPicPr>
        <p:blipFill>
          <a:blip r:embed="rId2"/>
          <a:stretch>
            <a:fillRect/>
          </a:stretch>
        </p:blipFill>
        <p:spPr>
          <a:xfrm>
            <a:off x="0" y="248287"/>
            <a:ext cx="9144000" cy="4646925"/>
          </a:xfrm>
          <a:prstGeom prst="rect">
            <a:avLst/>
          </a:prstGeom>
        </p:spPr>
      </p:pic>
    </p:spTree>
    <p:extLst>
      <p:ext uri="{BB962C8B-B14F-4D97-AF65-F5344CB8AC3E}">
        <p14:creationId xmlns:p14="http://schemas.microsoft.com/office/powerpoint/2010/main" val="363960102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782392" y="2371852"/>
            <a:ext cx="204928" cy="342055"/>
          </a:xfrm>
          <a:prstGeom prst="rect">
            <a:avLst/>
          </a:prstGeom>
        </p:spPr>
        <p:txBody>
          <a:bodyPr vert="vert270" wrap="square" lIns="0" tIns="0" rIns="0" bIns="0" rtlCol="0">
            <a:spAutoFit/>
          </a:bodyPr>
          <a:lstStyle/>
          <a:p>
            <a:pPr marL="4223" defTabSz="304038">
              <a:lnSpc>
                <a:spcPts val="776"/>
              </a:lnSpc>
              <a:buClrTx/>
            </a:pPr>
            <a:r>
              <a:rPr sz="665" b="1" spc="-7" dirty="0">
                <a:solidFill>
                  <a:srgbClr val="231F20"/>
                </a:solidFill>
              </a:rPr>
              <a:t>EGFR</a:t>
            </a:r>
            <a:endParaRPr sz="665">
              <a:solidFill>
                <a:sysClr val="windowText" lastClr="000000"/>
              </a:solidFill>
            </a:endParaRPr>
          </a:p>
          <a:p>
            <a:pPr marL="4223" defTabSz="304038">
              <a:spcBef>
                <a:spcPts val="12"/>
              </a:spcBef>
              <a:buClrTx/>
            </a:pPr>
            <a:r>
              <a:rPr sz="665" b="1" spc="-3" dirty="0">
                <a:solidFill>
                  <a:srgbClr val="231F20"/>
                </a:solidFill>
              </a:rPr>
              <a:t>p.L858R</a:t>
            </a:r>
            <a:endParaRPr sz="665">
              <a:solidFill>
                <a:sysClr val="windowText" lastClr="000000"/>
              </a:solidFill>
            </a:endParaRPr>
          </a:p>
        </p:txBody>
      </p:sp>
      <p:sp>
        <p:nvSpPr>
          <p:cNvPr id="4" name="object 4"/>
          <p:cNvSpPr txBox="1"/>
          <p:nvPr/>
        </p:nvSpPr>
        <p:spPr>
          <a:xfrm>
            <a:off x="3899107" y="2357701"/>
            <a:ext cx="1294713" cy="357680"/>
          </a:xfrm>
          <a:prstGeom prst="rect">
            <a:avLst/>
          </a:prstGeom>
        </p:spPr>
        <p:txBody>
          <a:bodyPr vert="vert270" wrap="square" lIns="0" tIns="0" rIns="0" bIns="0" rtlCol="0">
            <a:spAutoFit/>
          </a:bodyPr>
          <a:lstStyle/>
          <a:p>
            <a:pPr marL="5490" defTabSz="304038">
              <a:lnSpc>
                <a:spcPts val="776"/>
              </a:lnSpc>
              <a:buClrTx/>
            </a:pPr>
            <a:r>
              <a:rPr sz="665" b="1" spc="-3" dirty="0">
                <a:solidFill>
                  <a:srgbClr val="231F20"/>
                </a:solidFill>
              </a:rPr>
              <a:t>EPHB1</a:t>
            </a:r>
            <a:endParaRPr sz="665">
              <a:solidFill>
                <a:sysClr val="windowText" lastClr="000000"/>
              </a:solidFill>
            </a:endParaRPr>
          </a:p>
          <a:p>
            <a:pPr marL="5490" defTabSz="304038">
              <a:spcBef>
                <a:spcPts val="12"/>
              </a:spcBef>
              <a:buClrTx/>
            </a:pPr>
            <a:r>
              <a:rPr sz="665" b="1" spc="-3" dirty="0">
                <a:solidFill>
                  <a:srgbClr val="231F20"/>
                </a:solidFill>
              </a:rPr>
              <a:t>p.D864G</a:t>
            </a:r>
            <a:endParaRPr sz="665">
              <a:solidFill>
                <a:sysClr val="windowText" lastClr="000000"/>
              </a:solidFill>
            </a:endParaRPr>
          </a:p>
          <a:p>
            <a:pPr marL="6545" marR="19636" defTabSz="304038">
              <a:lnSpc>
                <a:spcPct val="101499"/>
              </a:lnSpc>
              <a:spcBef>
                <a:spcPts val="570"/>
              </a:spcBef>
              <a:buClrTx/>
            </a:pPr>
            <a:r>
              <a:rPr sz="665" b="1" spc="-7" dirty="0">
                <a:solidFill>
                  <a:srgbClr val="231F20"/>
                </a:solidFill>
              </a:rPr>
              <a:t>EGFR </a:t>
            </a:r>
            <a:r>
              <a:rPr sz="665" b="1" spc="-3" dirty="0">
                <a:solidFill>
                  <a:srgbClr val="231F20"/>
                </a:solidFill>
              </a:rPr>
              <a:t>p.V834L</a:t>
            </a:r>
            <a:endParaRPr sz="665">
              <a:solidFill>
                <a:sysClr val="windowText" lastClr="000000"/>
              </a:solidFill>
            </a:endParaRPr>
          </a:p>
          <a:p>
            <a:pPr marL="4223" marR="60385" defTabSz="304038">
              <a:lnSpc>
                <a:spcPct val="101499"/>
              </a:lnSpc>
              <a:spcBef>
                <a:spcPts val="529"/>
              </a:spcBef>
              <a:buClrTx/>
            </a:pPr>
            <a:r>
              <a:rPr sz="665" b="1" spc="-3" dirty="0">
                <a:solidFill>
                  <a:srgbClr val="231F20"/>
                </a:solidFill>
              </a:rPr>
              <a:t>RBM10 P400*</a:t>
            </a:r>
            <a:endParaRPr sz="665">
              <a:solidFill>
                <a:sysClr val="windowText" lastClr="000000"/>
              </a:solidFill>
            </a:endParaRPr>
          </a:p>
          <a:p>
            <a:pPr marL="5490" marR="48984" defTabSz="304038">
              <a:lnSpc>
                <a:spcPct val="101499"/>
              </a:lnSpc>
              <a:spcBef>
                <a:spcPts val="406"/>
              </a:spcBef>
              <a:buClrTx/>
            </a:pPr>
            <a:r>
              <a:rPr sz="665" b="1" spc="-3" dirty="0">
                <a:solidFill>
                  <a:srgbClr val="231F20"/>
                </a:solidFill>
              </a:rPr>
              <a:t>EPHA3 p.I443V</a:t>
            </a:r>
            <a:endParaRPr sz="665">
              <a:solidFill>
                <a:sysClr val="windowText" lastClr="000000"/>
              </a:solidFill>
            </a:endParaRPr>
          </a:p>
          <a:p>
            <a:pPr marL="5490" marR="6334" defTabSz="304038">
              <a:lnSpc>
                <a:spcPct val="101499"/>
              </a:lnSpc>
              <a:spcBef>
                <a:spcPts val="562"/>
              </a:spcBef>
              <a:buClrTx/>
            </a:pPr>
            <a:r>
              <a:rPr sz="665" b="1" spc="-7" dirty="0">
                <a:solidFill>
                  <a:srgbClr val="231F20"/>
                </a:solidFill>
              </a:rPr>
              <a:t>TERT </a:t>
            </a:r>
            <a:r>
              <a:rPr sz="665" b="1" spc="-3" dirty="0">
                <a:solidFill>
                  <a:srgbClr val="231F20"/>
                </a:solidFill>
              </a:rPr>
              <a:t>p.D637N</a:t>
            </a:r>
            <a:endParaRPr sz="665">
              <a:solidFill>
                <a:sysClr val="windowText" lastClr="000000"/>
              </a:solidFill>
            </a:endParaRPr>
          </a:p>
        </p:txBody>
      </p:sp>
      <p:sp>
        <p:nvSpPr>
          <p:cNvPr id="5" name="object 5"/>
          <p:cNvSpPr txBox="1"/>
          <p:nvPr/>
        </p:nvSpPr>
        <p:spPr>
          <a:xfrm>
            <a:off x="3079354" y="2362267"/>
            <a:ext cx="740203" cy="351557"/>
          </a:xfrm>
          <a:prstGeom prst="rect">
            <a:avLst/>
          </a:prstGeom>
        </p:spPr>
        <p:txBody>
          <a:bodyPr vert="vert270" wrap="square" lIns="0" tIns="0" rIns="0" bIns="0" rtlCol="0">
            <a:spAutoFit/>
          </a:bodyPr>
          <a:lstStyle/>
          <a:p>
            <a:pPr marL="4223" defTabSz="304038">
              <a:lnSpc>
                <a:spcPts val="776"/>
              </a:lnSpc>
              <a:buClrTx/>
            </a:pPr>
            <a:r>
              <a:rPr sz="665" b="1" spc="-7" dirty="0">
                <a:solidFill>
                  <a:srgbClr val="231F20"/>
                </a:solidFill>
              </a:rPr>
              <a:t>EGFR</a:t>
            </a:r>
            <a:endParaRPr sz="665">
              <a:solidFill>
                <a:sysClr val="windowText" lastClr="000000"/>
              </a:solidFill>
            </a:endParaRPr>
          </a:p>
          <a:p>
            <a:pPr marL="4223" defTabSz="304038">
              <a:spcBef>
                <a:spcPts val="12"/>
              </a:spcBef>
              <a:buClrTx/>
            </a:pPr>
            <a:r>
              <a:rPr sz="665" b="1" spc="-3" dirty="0">
                <a:solidFill>
                  <a:srgbClr val="231F20"/>
                </a:solidFill>
              </a:rPr>
              <a:t>p.T790M</a:t>
            </a:r>
            <a:endParaRPr sz="665">
              <a:solidFill>
                <a:sysClr val="windowText" lastClr="000000"/>
              </a:solidFill>
            </a:endParaRPr>
          </a:p>
          <a:p>
            <a:pPr marL="5067" marR="14780" defTabSz="304038">
              <a:lnSpc>
                <a:spcPct val="101499"/>
              </a:lnSpc>
              <a:spcBef>
                <a:spcPts val="402"/>
              </a:spcBef>
              <a:buClrTx/>
            </a:pPr>
            <a:r>
              <a:rPr sz="665" b="1" spc="-7" dirty="0">
                <a:solidFill>
                  <a:srgbClr val="231F20"/>
                </a:solidFill>
              </a:rPr>
              <a:t>EGFR </a:t>
            </a:r>
            <a:r>
              <a:rPr sz="665" b="1" spc="-3" dirty="0">
                <a:solidFill>
                  <a:srgbClr val="231F20"/>
                </a:solidFill>
              </a:rPr>
              <a:t>p.L718V</a:t>
            </a:r>
            <a:endParaRPr sz="665">
              <a:solidFill>
                <a:sysClr val="windowText" lastClr="000000"/>
              </a:solidFill>
            </a:endParaRPr>
          </a:p>
          <a:p>
            <a:pPr marL="5701" marR="4645" defTabSz="304038">
              <a:lnSpc>
                <a:spcPct val="101499"/>
              </a:lnSpc>
              <a:spcBef>
                <a:spcPts val="552"/>
              </a:spcBef>
              <a:buClrTx/>
            </a:pPr>
            <a:r>
              <a:rPr sz="665" b="1" spc="-7" dirty="0">
                <a:solidFill>
                  <a:srgbClr val="231F20"/>
                </a:solidFill>
              </a:rPr>
              <a:t>EGFR </a:t>
            </a:r>
            <a:r>
              <a:rPr sz="665" b="1" spc="-3" dirty="0">
                <a:solidFill>
                  <a:srgbClr val="231F20"/>
                </a:solidFill>
              </a:rPr>
              <a:t>p.L718Q</a:t>
            </a:r>
            <a:endParaRPr sz="665">
              <a:solidFill>
                <a:sysClr val="windowText" lastClr="000000"/>
              </a:solidFill>
            </a:endParaRPr>
          </a:p>
        </p:txBody>
      </p:sp>
      <p:sp>
        <p:nvSpPr>
          <p:cNvPr id="6" name="object 6"/>
          <p:cNvSpPr txBox="1"/>
          <p:nvPr/>
        </p:nvSpPr>
        <p:spPr>
          <a:xfrm>
            <a:off x="2247076" y="2774935"/>
            <a:ext cx="446783" cy="204149"/>
          </a:xfrm>
          <a:prstGeom prst="rect">
            <a:avLst/>
          </a:prstGeom>
        </p:spPr>
        <p:txBody>
          <a:bodyPr vert="horz" wrap="square" lIns="0" tIns="3801" rIns="0" bIns="0" rtlCol="0">
            <a:spAutoFit/>
          </a:bodyPr>
          <a:lstStyle/>
          <a:p>
            <a:pPr marL="4223" marR="1689" indent="177778" defTabSz="304038">
              <a:lnSpc>
                <a:spcPct val="101499"/>
              </a:lnSpc>
              <a:spcBef>
                <a:spcPts val="30"/>
              </a:spcBef>
              <a:buClrTx/>
            </a:pPr>
            <a:r>
              <a:rPr sz="665" b="1" spc="-8" dirty="0">
                <a:solidFill>
                  <a:srgbClr val="231F20"/>
                </a:solidFill>
              </a:rPr>
              <a:t>Tumor </a:t>
            </a:r>
            <a:r>
              <a:rPr sz="665" b="1" spc="-3" dirty="0">
                <a:solidFill>
                  <a:srgbClr val="231F20"/>
                </a:solidFill>
              </a:rPr>
              <a:t>(resection)</a:t>
            </a:r>
            <a:endParaRPr sz="665" dirty="0">
              <a:solidFill>
                <a:sysClr val="windowText" lastClr="000000"/>
              </a:solidFill>
            </a:endParaRPr>
          </a:p>
        </p:txBody>
      </p:sp>
      <p:sp>
        <p:nvSpPr>
          <p:cNvPr id="7" name="object 7"/>
          <p:cNvSpPr txBox="1"/>
          <p:nvPr/>
        </p:nvSpPr>
        <p:spPr>
          <a:xfrm>
            <a:off x="2438965" y="3086896"/>
            <a:ext cx="251263" cy="107879"/>
          </a:xfrm>
          <a:prstGeom prst="rect">
            <a:avLst/>
          </a:prstGeom>
        </p:spPr>
        <p:txBody>
          <a:bodyPr vert="horz" wrap="square" lIns="0" tIns="5490" rIns="0" bIns="0" rtlCol="0">
            <a:spAutoFit/>
          </a:bodyPr>
          <a:lstStyle/>
          <a:p>
            <a:pPr marL="4223" defTabSz="304038">
              <a:spcBef>
                <a:spcPts val="43"/>
              </a:spcBef>
              <a:buClrTx/>
            </a:pPr>
            <a:r>
              <a:rPr sz="665" b="1" dirty="0">
                <a:solidFill>
                  <a:srgbClr val="231F20"/>
                </a:solidFill>
              </a:rPr>
              <a:t>CSF</a:t>
            </a:r>
            <a:r>
              <a:rPr sz="665" b="1" spc="8" dirty="0">
                <a:solidFill>
                  <a:srgbClr val="231F20"/>
                </a:solidFill>
              </a:rPr>
              <a:t> </a:t>
            </a:r>
            <a:r>
              <a:rPr sz="665" b="1" spc="-17" dirty="0">
                <a:solidFill>
                  <a:srgbClr val="231F20"/>
                </a:solidFill>
              </a:rPr>
              <a:t>1</a:t>
            </a:r>
            <a:endParaRPr sz="665">
              <a:solidFill>
                <a:sysClr val="windowText" lastClr="000000"/>
              </a:solidFill>
            </a:endParaRPr>
          </a:p>
        </p:txBody>
      </p:sp>
      <p:sp>
        <p:nvSpPr>
          <p:cNvPr id="8" name="object 8"/>
          <p:cNvSpPr txBox="1"/>
          <p:nvPr/>
        </p:nvSpPr>
        <p:spPr>
          <a:xfrm>
            <a:off x="2433714" y="3317716"/>
            <a:ext cx="264776" cy="351754"/>
          </a:xfrm>
          <a:prstGeom prst="rect">
            <a:avLst/>
          </a:prstGeom>
        </p:spPr>
        <p:txBody>
          <a:bodyPr vert="horz" wrap="square" lIns="0" tIns="3801" rIns="0" bIns="0" rtlCol="0">
            <a:spAutoFit/>
          </a:bodyPr>
          <a:lstStyle/>
          <a:p>
            <a:pPr marL="4223" defTabSz="304038">
              <a:spcBef>
                <a:spcPts val="30"/>
              </a:spcBef>
              <a:buClrTx/>
            </a:pPr>
            <a:r>
              <a:rPr sz="715" b="1" dirty="0">
                <a:solidFill>
                  <a:srgbClr val="231F20"/>
                </a:solidFill>
              </a:rPr>
              <a:t>CSF</a:t>
            </a:r>
            <a:r>
              <a:rPr sz="715" b="1" spc="-20" dirty="0">
                <a:solidFill>
                  <a:srgbClr val="231F20"/>
                </a:solidFill>
              </a:rPr>
              <a:t> </a:t>
            </a:r>
            <a:r>
              <a:rPr sz="715" b="1" spc="-17" dirty="0">
                <a:solidFill>
                  <a:srgbClr val="231F20"/>
                </a:solidFill>
              </a:rPr>
              <a:t>2</a:t>
            </a:r>
            <a:endParaRPr sz="715">
              <a:solidFill>
                <a:sysClr val="windowText" lastClr="000000"/>
              </a:solidFill>
            </a:endParaRPr>
          </a:p>
          <a:p>
            <a:pPr defTabSz="304038">
              <a:spcBef>
                <a:spcPts val="13"/>
              </a:spcBef>
              <a:buClrTx/>
            </a:pPr>
            <a:endParaRPr sz="881">
              <a:solidFill>
                <a:sysClr val="windowText" lastClr="000000"/>
              </a:solidFill>
            </a:endParaRPr>
          </a:p>
          <a:p>
            <a:pPr marL="9712" defTabSz="304038">
              <a:buClrTx/>
            </a:pPr>
            <a:r>
              <a:rPr sz="665" b="1" dirty="0">
                <a:solidFill>
                  <a:srgbClr val="231F20"/>
                </a:solidFill>
              </a:rPr>
              <a:t>CSF</a:t>
            </a:r>
            <a:r>
              <a:rPr sz="665" b="1" spc="8" dirty="0">
                <a:solidFill>
                  <a:srgbClr val="231F20"/>
                </a:solidFill>
              </a:rPr>
              <a:t> </a:t>
            </a:r>
            <a:r>
              <a:rPr sz="665" b="1" spc="-17" dirty="0">
                <a:solidFill>
                  <a:srgbClr val="231F20"/>
                </a:solidFill>
              </a:rPr>
              <a:t>3</a:t>
            </a:r>
            <a:endParaRPr sz="665">
              <a:solidFill>
                <a:sysClr val="windowText" lastClr="000000"/>
              </a:solidFill>
            </a:endParaRPr>
          </a:p>
        </p:txBody>
      </p:sp>
      <p:sp>
        <p:nvSpPr>
          <p:cNvPr id="9" name="object 9"/>
          <p:cNvSpPr txBox="1"/>
          <p:nvPr/>
        </p:nvSpPr>
        <p:spPr>
          <a:xfrm>
            <a:off x="2439222" y="3790178"/>
            <a:ext cx="251263" cy="107879"/>
          </a:xfrm>
          <a:prstGeom prst="rect">
            <a:avLst/>
          </a:prstGeom>
        </p:spPr>
        <p:txBody>
          <a:bodyPr vert="horz" wrap="square" lIns="0" tIns="5490" rIns="0" bIns="0" rtlCol="0">
            <a:spAutoFit/>
          </a:bodyPr>
          <a:lstStyle/>
          <a:p>
            <a:pPr marL="4223" defTabSz="304038">
              <a:spcBef>
                <a:spcPts val="43"/>
              </a:spcBef>
              <a:buClrTx/>
            </a:pPr>
            <a:r>
              <a:rPr sz="665" b="1" dirty="0">
                <a:solidFill>
                  <a:srgbClr val="231F20"/>
                </a:solidFill>
              </a:rPr>
              <a:t>CSF</a:t>
            </a:r>
            <a:r>
              <a:rPr sz="665" b="1" spc="8" dirty="0">
                <a:solidFill>
                  <a:srgbClr val="231F20"/>
                </a:solidFill>
              </a:rPr>
              <a:t> </a:t>
            </a:r>
            <a:r>
              <a:rPr sz="665" b="1" spc="-17" dirty="0">
                <a:solidFill>
                  <a:srgbClr val="231F20"/>
                </a:solidFill>
              </a:rPr>
              <a:t>4</a:t>
            </a:r>
            <a:endParaRPr sz="665">
              <a:solidFill>
                <a:sysClr val="windowText" lastClr="000000"/>
              </a:solidFill>
            </a:endParaRPr>
          </a:p>
        </p:txBody>
      </p:sp>
      <p:sp>
        <p:nvSpPr>
          <p:cNvPr id="10" name="object 10"/>
          <p:cNvSpPr txBox="1"/>
          <p:nvPr/>
        </p:nvSpPr>
        <p:spPr>
          <a:xfrm>
            <a:off x="2439222" y="4021405"/>
            <a:ext cx="251263" cy="107879"/>
          </a:xfrm>
          <a:prstGeom prst="rect">
            <a:avLst/>
          </a:prstGeom>
        </p:spPr>
        <p:txBody>
          <a:bodyPr vert="horz" wrap="square" lIns="0" tIns="5490" rIns="0" bIns="0" rtlCol="0">
            <a:spAutoFit/>
          </a:bodyPr>
          <a:lstStyle/>
          <a:p>
            <a:pPr marL="4223" defTabSz="304038">
              <a:spcBef>
                <a:spcPts val="43"/>
              </a:spcBef>
              <a:buClrTx/>
            </a:pPr>
            <a:r>
              <a:rPr sz="665" b="1" dirty="0">
                <a:solidFill>
                  <a:srgbClr val="231F20"/>
                </a:solidFill>
              </a:rPr>
              <a:t>CSF</a:t>
            </a:r>
            <a:r>
              <a:rPr sz="665" b="1" spc="8" dirty="0">
                <a:solidFill>
                  <a:srgbClr val="231F20"/>
                </a:solidFill>
              </a:rPr>
              <a:t> </a:t>
            </a:r>
            <a:r>
              <a:rPr sz="665" b="1" spc="-17" dirty="0">
                <a:solidFill>
                  <a:srgbClr val="231F20"/>
                </a:solidFill>
              </a:rPr>
              <a:t>5</a:t>
            </a:r>
            <a:endParaRPr sz="665">
              <a:solidFill>
                <a:sysClr val="windowText" lastClr="000000"/>
              </a:solidFill>
            </a:endParaRPr>
          </a:p>
        </p:txBody>
      </p:sp>
      <p:sp>
        <p:nvSpPr>
          <p:cNvPr id="11" name="object 11"/>
          <p:cNvSpPr txBox="1"/>
          <p:nvPr/>
        </p:nvSpPr>
        <p:spPr>
          <a:xfrm>
            <a:off x="2439222" y="4235149"/>
            <a:ext cx="251263" cy="107879"/>
          </a:xfrm>
          <a:prstGeom prst="rect">
            <a:avLst/>
          </a:prstGeom>
        </p:spPr>
        <p:txBody>
          <a:bodyPr vert="horz" wrap="square" lIns="0" tIns="5490" rIns="0" bIns="0" rtlCol="0">
            <a:spAutoFit/>
          </a:bodyPr>
          <a:lstStyle/>
          <a:p>
            <a:pPr marL="4223" defTabSz="304038">
              <a:spcBef>
                <a:spcPts val="43"/>
              </a:spcBef>
              <a:buClrTx/>
            </a:pPr>
            <a:r>
              <a:rPr sz="665" b="1" dirty="0">
                <a:solidFill>
                  <a:srgbClr val="231F20"/>
                </a:solidFill>
              </a:rPr>
              <a:t>CSF</a:t>
            </a:r>
            <a:r>
              <a:rPr sz="665" b="1" spc="8" dirty="0">
                <a:solidFill>
                  <a:srgbClr val="231F20"/>
                </a:solidFill>
              </a:rPr>
              <a:t> </a:t>
            </a:r>
            <a:r>
              <a:rPr sz="665" b="1" spc="-17" dirty="0">
                <a:solidFill>
                  <a:srgbClr val="231F20"/>
                </a:solidFill>
              </a:rPr>
              <a:t>6</a:t>
            </a:r>
            <a:endParaRPr sz="665">
              <a:solidFill>
                <a:sysClr val="windowText" lastClr="000000"/>
              </a:solidFill>
            </a:endParaRPr>
          </a:p>
        </p:txBody>
      </p:sp>
      <p:sp>
        <p:nvSpPr>
          <p:cNvPr id="12" name="object 12"/>
          <p:cNvSpPr txBox="1"/>
          <p:nvPr/>
        </p:nvSpPr>
        <p:spPr>
          <a:xfrm>
            <a:off x="2435194" y="4477090"/>
            <a:ext cx="251263" cy="107879"/>
          </a:xfrm>
          <a:prstGeom prst="rect">
            <a:avLst/>
          </a:prstGeom>
        </p:spPr>
        <p:txBody>
          <a:bodyPr vert="horz" wrap="square" lIns="0" tIns="5490" rIns="0" bIns="0" rtlCol="0">
            <a:spAutoFit/>
          </a:bodyPr>
          <a:lstStyle/>
          <a:p>
            <a:pPr marL="4223" defTabSz="304038">
              <a:spcBef>
                <a:spcPts val="43"/>
              </a:spcBef>
              <a:buClrTx/>
            </a:pPr>
            <a:r>
              <a:rPr sz="665" b="1" dirty="0">
                <a:solidFill>
                  <a:srgbClr val="231F20"/>
                </a:solidFill>
              </a:rPr>
              <a:t>CSF</a:t>
            </a:r>
            <a:r>
              <a:rPr sz="665" b="1" spc="8" dirty="0">
                <a:solidFill>
                  <a:srgbClr val="231F20"/>
                </a:solidFill>
              </a:rPr>
              <a:t> </a:t>
            </a:r>
            <a:r>
              <a:rPr sz="665" b="1" spc="-17" dirty="0">
                <a:solidFill>
                  <a:srgbClr val="231F20"/>
                </a:solidFill>
              </a:rPr>
              <a:t>7</a:t>
            </a:r>
            <a:endParaRPr sz="665">
              <a:solidFill>
                <a:sysClr val="windowText" lastClr="000000"/>
              </a:solidFill>
            </a:endParaRPr>
          </a:p>
        </p:txBody>
      </p:sp>
      <p:grpSp>
        <p:nvGrpSpPr>
          <p:cNvPr id="20" name="object 20"/>
          <p:cNvGrpSpPr/>
          <p:nvPr/>
        </p:nvGrpSpPr>
        <p:grpSpPr>
          <a:xfrm>
            <a:off x="1790143" y="382177"/>
            <a:ext cx="3258606" cy="1780588"/>
            <a:chOff x="1685873" y="1149362"/>
            <a:chExt cx="9799955" cy="5354955"/>
          </a:xfrm>
        </p:grpSpPr>
        <p:sp>
          <p:nvSpPr>
            <p:cNvPr id="21" name="object 21"/>
            <p:cNvSpPr/>
            <p:nvPr/>
          </p:nvSpPr>
          <p:spPr>
            <a:xfrm>
              <a:off x="3745522" y="1149365"/>
              <a:ext cx="4622165" cy="2830195"/>
            </a:xfrm>
            <a:custGeom>
              <a:avLst/>
              <a:gdLst/>
              <a:ahLst/>
              <a:cxnLst/>
              <a:rect l="l" t="t" r="r" b="b"/>
              <a:pathLst>
                <a:path w="4622165" h="2830195">
                  <a:moveTo>
                    <a:pt x="4621669" y="2629001"/>
                  </a:moveTo>
                  <a:lnTo>
                    <a:pt x="4525061" y="2629001"/>
                  </a:lnTo>
                  <a:lnTo>
                    <a:pt x="4525061" y="2427960"/>
                  </a:lnTo>
                  <a:lnTo>
                    <a:pt x="4424591" y="2427960"/>
                  </a:lnTo>
                  <a:lnTo>
                    <a:pt x="4424591" y="2230780"/>
                  </a:lnTo>
                  <a:lnTo>
                    <a:pt x="4424591" y="2226919"/>
                  </a:lnTo>
                  <a:lnTo>
                    <a:pt x="4424591" y="2025878"/>
                  </a:lnTo>
                  <a:lnTo>
                    <a:pt x="4123169" y="2025878"/>
                  </a:lnTo>
                  <a:lnTo>
                    <a:pt x="4123169" y="1824837"/>
                  </a:lnTo>
                  <a:lnTo>
                    <a:pt x="3821760" y="1824837"/>
                  </a:lnTo>
                  <a:lnTo>
                    <a:pt x="3821760" y="1623796"/>
                  </a:lnTo>
                  <a:lnTo>
                    <a:pt x="3721290" y="1623796"/>
                  </a:lnTo>
                  <a:lnTo>
                    <a:pt x="3721290" y="1221714"/>
                  </a:lnTo>
                  <a:lnTo>
                    <a:pt x="3620820" y="1221714"/>
                  </a:lnTo>
                  <a:lnTo>
                    <a:pt x="3620820" y="1020673"/>
                  </a:lnTo>
                  <a:lnTo>
                    <a:pt x="3419881" y="1020673"/>
                  </a:lnTo>
                  <a:lnTo>
                    <a:pt x="3419881" y="819632"/>
                  </a:lnTo>
                  <a:lnTo>
                    <a:pt x="3319411" y="819632"/>
                  </a:lnTo>
                  <a:lnTo>
                    <a:pt x="3319411" y="618591"/>
                  </a:lnTo>
                  <a:lnTo>
                    <a:pt x="3118472" y="618591"/>
                  </a:lnTo>
                  <a:lnTo>
                    <a:pt x="3118472" y="417550"/>
                  </a:lnTo>
                  <a:lnTo>
                    <a:pt x="2917520" y="417550"/>
                  </a:lnTo>
                  <a:lnTo>
                    <a:pt x="2913659" y="417550"/>
                  </a:lnTo>
                  <a:lnTo>
                    <a:pt x="1912810" y="417550"/>
                  </a:lnTo>
                  <a:lnTo>
                    <a:pt x="1912810" y="220370"/>
                  </a:lnTo>
                  <a:lnTo>
                    <a:pt x="1912810" y="216509"/>
                  </a:lnTo>
                  <a:lnTo>
                    <a:pt x="1912810" y="0"/>
                  </a:lnTo>
                  <a:lnTo>
                    <a:pt x="0" y="0"/>
                  </a:lnTo>
                  <a:lnTo>
                    <a:pt x="0" y="220370"/>
                  </a:lnTo>
                  <a:lnTo>
                    <a:pt x="1808480" y="220370"/>
                  </a:lnTo>
                  <a:lnTo>
                    <a:pt x="1808480" y="421411"/>
                  </a:lnTo>
                  <a:lnTo>
                    <a:pt x="1908949" y="421411"/>
                  </a:lnTo>
                  <a:lnTo>
                    <a:pt x="1908949" y="622452"/>
                  </a:lnTo>
                  <a:lnTo>
                    <a:pt x="2109889" y="622452"/>
                  </a:lnTo>
                  <a:lnTo>
                    <a:pt x="3114598" y="622452"/>
                  </a:lnTo>
                  <a:lnTo>
                    <a:pt x="3114598" y="823493"/>
                  </a:lnTo>
                  <a:lnTo>
                    <a:pt x="3315538" y="823493"/>
                  </a:lnTo>
                  <a:lnTo>
                    <a:pt x="3315538" y="1024534"/>
                  </a:lnTo>
                  <a:lnTo>
                    <a:pt x="3416008" y="1024534"/>
                  </a:lnTo>
                  <a:lnTo>
                    <a:pt x="3416008" y="1225575"/>
                  </a:lnTo>
                  <a:lnTo>
                    <a:pt x="3616960" y="1225575"/>
                  </a:lnTo>
                  <a:lnTo>
                    <a:pt x="3616960" y="1627657"/>
                  </a:lnTo>
                  <a:lnTo>
                    <a:pt x="3717429" y="1627657"/>
                  </a:lnTo>
                  <a:lnTo>
                    <a:pt x="3717429" y="1828698"/>
                  </a:lnTo>
                  <a:lnTo>
                    <a:pt x="3817899" y="1828698"/>
                  </a:lnTo>
                  <a:lnTo>
                    <a:pt x="3817899" y="2029739"/>
                  </a:lnTo>
                  <a:lnTo>
                    <a:pt x="4119308" y="2029739"/>
                  </a:lnTo>
                  <a:lnTo>
                    <a:pt x="4119308" y="2230780"/>
                  </a:lnTo>
                  <a:lnTo>
                    <a:pt x="4320248" y="2230780"/>
                  </a:lnTo>
                  <a:lnTo>
                    <a:pt x="4320248" y="2431821"/>
                  </a:lnTo>
                  <a:lnTo>
                    <a:pt x="4420730" y="2431821"/>
                  </a:lnTo>
                  <a:lnTo>
                    <a:pt x="4420730" y="2632862"/>
                  </a:lnTo>
                  <a:lnTo>
                    <a:pt x="4521200" y="2632862"/>
                  </a:lnTo>
                  <a:lnTo>
                    <a:pt x="4521200" y="2830042"/>
                  </a:lnTo>
                  <a:lnTo>
                    <a:pt x="4621669" y="2830042"/>
                  </a:lnTo>
                  <a:lnTo>
                    <a:pt x="4621669" y="262900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22" name="object 22"/>
            <p:cNvSpPr/>
            <p:nvPr/>
          </p:nvSpPr>
          <p:spPr>
            <a:xfrm>
              <a:off x="8367193" y="3778360"/>
              <a:ext cx="104775" cy="201295"/>
            </a:xfrm>
            <a:custGeom>
              <a:avLst/>
              <a:gdLst/>
              <a:ahLst/>
              <a:cxnLst/>
              <a:rect l="l" t="t" r="r" b="b"/>
              <a:pathLst>
                <a:path w="104775" h="201295">
                  <a:moveTo>
                    <a:pt x="0" y="201041"/>
                  </a:moveTo>
                  <a:lnTo>
                    <a:pt x="104336" y="201041"/>
                  </a:lnTo>
                  <a:lnTo>
                    <a:pt x="104336" y="0"/>
                  </a:lnTo>
                  <a:lnTo>
                    <a:pt x="0" y="0"/>
                  </a:lnTo>
                  <a:lnTo>
                    <a:pt x="0" y="201041"/>
                  </a:lnTo>
                  <a:close/>
                </a:path>
              </a:pathLst>
            </a:custGeom>
            <a:solidFill>
              <a:srgbClr val="00B04F"/>
            </a:solidFill>
          </p:spPr>
          <p:txBody>
            <a:bodyPr wrap="square" lIns="0" tIns="0" rIns="0" bIns="0" rtlCol="0"/>
            <a:lstStyle/>
            <a:p>
              <a:pPr defTabSz="304038">
                <a:buClrTx/>
              </a:pPr>
              <a:endParaRPr sz="599">
                <a:solidFill>
                  <a:sysClr val="windowText" lastClr="000000"/>
                </a:solidFill>
              </a:endParaRPr>
            </a:p>
          </p:txBody>
        </p:sp>
        <p:sp>
          <p:nvSpPr>
            <p:cNvPr id="23" name="object 23"/>
            <p:cNvSpPr/>
            <p:nvPr/>
          </p:nvSpPr>
          <p:spPr>
            <a:xfrm>
              <a:off x="1685873" y="3979401"/>
              <a:ext cx="6786245" cy="205104"/>
            </a:xfrm>
            <a:custGeom>
              <a:avLst/>
              <a:gdLst/>
              <a:ahLst/>
              <a:cxnLst/>
              <a:rect l="l" t="t" r="r" b="b"/>
              <a:pathLst>
                <a:path w="6786245" h="205104">
                  <a:moveTo>
                    <a:pt x="6785656" y="0"/>
                  </a:moveTo>
                  <a:lnTo>
                    <a:pt x="0" y="0"/>
                  </a:lnTo>
                  <a:lnTo>
                    <a:pt x="0" y="204907"/>
                  </a:lnTo>
                  <a:lnTo>
                    <a:pt x="6785656" y="204907"/>
                  </a:lnTo>
                  <a:lnTo>
                    <a:pt x="6785656" y="0"/>
                  </a:lnTo>
                  <a:close/>
                </a:path>
              </a:pathLst>
            </a:custGeom>
            <a:solidFill>
              <a:srgbClr val="FEEFEF"/>
            </a:solidFill>
          </p:spPr>
          <p:txBody>
            <a:bodyPr wrap="square" lIns="0" tIns="0" rIns="0" bIns="0" rtlCol="0"/>
            <a:lstStyle/>
            <a:p>
              <a:pPr defTabSz="304038">
                <a:buClrTx/>
              </a:pPr>
              <a:endParaRPr sz="599">
                <a:solidFill>
                  <a:sysClr val="windowText" lastClr="000000"/>
                </a:solidFill>
              </a:endParaRPr>
            </a:p>
          </p:txBody>
        </p:sp>
        <p:sp>
          <p:nvSpPr>
            <p:cNvPr id="24" name="object 24"/>
            <p:cNvSpPr/>
            <p:nvPr/>
          </p:nvSpPr>
          <p:spPr>
            <a:xfrm>
              <a:off x="8467664" y="3979401"/>
              <a:ext cx="100965" cy="201295"/>
            </a:xfrm>
            <a:custGeom>
              <a:avLst/>
              <a:gdLst/>
              <a:ahLst/>
              <a:cxnLst/>
              <a:rect l="l" t="t" r="r" b="b"/>
              <a:pathLst>
                <a:path w="100965" h="201295">
                  <a:moveTo>
                    <a:pt x="0" y="201041"/>
                  </a:moveTo>
                  <a:lnTo>
                    <a:pt x="100470" y="201041"/>
                  </a:lnTo>
                  <a:lnTo>
                    <a:pt x="100470"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25" name="object 25"/>
            <p:cNvSpPr/>
            <p:nvPr/>
          </p:nvSpPr>
          <p:spPr>
            <a:xfrm>
              <a:off x="1685861" y="3979408"/>
              <a:ext cx="9799955" cy="406400"/>
            </a:xfrm>
            <a:custGeom>
              <a:avLst/>
              <a:gdLst/>
              <a:ahLst/>
              <a:cxnLst/>
              <a:rect l="l" t="t" r="r" b="b"/>
              <a:pathLst>
                <a:path w="9799955" h="406400">
                  <a:moveTo>
                    <a:pt x="9799790" y="0"/>
                  </a:moveTo>
                  <a:lnTo>
                    <a:pt x="6882270" y="0"/>
                  </a:lnTo>
                  <a:lnTo>
                    <a:pt x="6882270" y="201041"/>
                  </a:lnTo>
                  <a:lnTo>
                    <a:pt x="0" y="201041"/>
                  </a:lnTo>
                  <a:lnTo>
                    <a:pt x="0" y="405942"/>
                  </a:lnTo>
                  <a:lnTo>
                    <a:pt x="6886130" y="405942"/>
                  </a:lnTo>
                  <a:lnTo>
                    <a:pt x="6886130" y="204901"/>
                  </a:lnTo>
                  <a:lnTo>
                    <a:pt x="9799790" y="204901"/>
                  </a:lnTo>
                  <a:lnTo>
                    <a:pt x="9799790" y="201041"/>
                  </a:lnTo>
                  <a:lnTo>
                    <a:pt x="9799790" y="0"/>
                  </a:lnTo>
                  <a:close/>
                </a:path>
              </a:pathLst>
            </a:custGeom>
            <a:solidFill>
              <a:srgbClr val="FEEFEF"/>
            </a:solidFill>
          </p:spPr>
          <p:txBody>
            <a:bodyPr wrap="square" lIns="0" tIns="0" rIns="0" bIns="0" rtlCol="0"/>
            <a:lstStyle/>
            <a:p>
              <a:pPr defTabSz="304038">
                <a:buClrTx/>
              </a:pPr>
              <a:endParaRPr sz="599">
                <a:solidFill>
                  <a:sysClr val="windowText" lastClr="000000"/>
                </a:solidFill>
              </a:endParaRPr>
            </a:p>
          </p:txBody>
        </p:sp>
        <p:sp>
          <p:nvSpPr>
            <p:cNvPr id="26" name="object 26"/>
            <p:cNvSpPr/>
            <p:nvPr/>
          </p:nvSpPr>
          <p:spPr>
            <a:xfrm>
              <a:off x="8568133" y="4180442"/>
              <a:ext cx="807720" cy="201295"/>
            </a:xfrm>
            <a:custGeom>
              <a:avLst/>
              <a:gdLst/>
              <a:ahLst/>
              <a:cxnLst/>
              <a:rect l="l" t="t" r="r" b="b"/>
              <a:pathLst>
                <a:path w="807720" h="201295">
                  <a:moveTo>
                    <a:pt x="0" y="201041"/>
                  </a:moveTo>
                  <a:lnTo>
                    <a:pt x="807629" y="201041"/>
                  </a:lnTo>
                  <a:lnTo>
                    <a:pt x="807629"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27" name="object 27"/>
            <p:cNvSpPr/>
            <p:nvPr/>
          </p:nvSpPr>
          <p:spPr>
            <a:xfrm>
              <a:off x="1685861" y="4180449"/>
              <a:ext cx="9799955" cy="402590"/>
            </a:xfrm>
            <a:custGeom>
              <a:avLst/>
              <a:gdLst/>
              <a:ahLst/>
              <a:cxnLst/>
              <a:rect l="l" t="t" r="r" b="b"/>
              <a:pathLst>
                <a:path w="9799955" h="402589">
                  <a:moveTo>
                    <a:pt x="9799790" y="0"/>
                  </a:moveTo>
                  <a:lnTo>
                    <a:pt x="7686040" y="0"/>
                  </a:lnTo>
                  <a:lnTo>
                    <a:pt x="7686040" y="201041"/>
                  </a:lnTo>
                  <a:lnTo>
                    <a:pt x="0" y="201041"/>
                  </a:lnTo>
                  <a:lnTo>
                    <a:pt x="0" y="402082"/>
                  </a:lnTo>
                  <a:lnTo>
                    <a:pt x="7689901" y="402082"/>
                  </a:lnTo>
                  <a:lnTo>
                    <a:pt x="7689901" y="204901"/>
                  </a:lnTo>
                  <a:lnTo>
                    <a:pt x="9799790" y="204901"/>
                  </a:lnTo>
                  <a:lnTo>
                    <a:pt x="9799790" y="201041"/>
                  </a:lnTo>
                  <a:lnTo>
                    <a:pt x="9799790" y="0"/>
                  </a:lnTo>
                  <a:close/>
                </a:path>
              </a:pathLst>
            </a:custGeom>
            <a:solidFill>
              <a:srgbClr val="FEEFEF"/>
            </a:solidFill>
          </p:spPr>
          <p:txBody>
            <a:bodyPr wrap="square" lIns="0" tIns="0" rIns="0" bIns="0" rtlCol="0"/>
            <a:lstStyle/>
            <a:p>
              <a:pPr defTabSz="304038">
                <a:buClrTx/>
              </a:pPr>
              <a:endParaRPr sz="599">
                <a:solidFill>
                  <a:sysClr val="windowText" lastClr="000000"/>
                </a:solidFill>
              </a:endParaRPr>
            </a:p>
          </p:txBody>
        </p:sp>
        <p:sp>
          <p:nvSpPr>
            <p:cNvPr id="28" name="object 28"/>
            <p:cNvSpPr/>
            <p:nvPr/>
          </p:nvSpPr>
          <p:spPr>
            <a:xfrm>
              <a:off x="9371904" y="4381483"/>
              <a:ext cx="301625" cy="201295"/>
            </a:xfrm>
            <a:custGeom>
              <a:avLst/>
              <a:gdLst/>
              <a:ahLst/>
              <a:cxnLst/>
              <a:rect l="l" t="t" r="r" b="b"/>
              <a:pathLst>
                <a:path w="301625" h="201295">
                  <a:moveTo>
                    <a:pt x="0" y="201041"/>
                  </a:moveTo>
                  <a:lnTo>
                    <a:pt x="301418" y="201041"/>
                  </a:lnTo>
                  <a:lnTo>
                    <a:pt x="301418"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29" name="object 29"/>
            <p:cNvSpPr/>
            <p:nvPr/>
          </p:nvSpPr>
          <p:spPr>
            <a:xfrm>
              <a:off x="9673310" y="4381490"/>
              <a:ext cx="1812925" cy="205104"/>
            </a:xfrm>
            <a:custGeom>
              <a:avLst/>
              <a:gdLst/>
              <a:ahLst/>
              <a:cxnLst/>
              <a:rect l="l" t="t" r="r" b="b"/>
              <a:pathLst>
                <a:path w="1812925" h="205104">
                  <a:moveTo>
                    <a:pt x="1812340" y="0"/>
                  </a:moveTo>
                  <a:lnTo>
                    <a:pt x="0" y="0"/>
                  </a:lnTo>
                  <a:lnTo>
                    <a:pt x="0" y="201041"/>
                  </a:lnTo>
                  <a:lnTo>
                    <a:pt x="0" y="204901"/>
                  </a:lnTo>
                  <a:lnTo>
                    <a:pt x="100482" y="204901"/>
                  </a:lnTo>
                  <a:lnTo>
                    <a:pt x="100482" y="201041"/>
                  </a:lnTo>
                  <a:lnTo>
                    <a:pt x="1812340" y="201041"/>
                  </a:lnTo>
                  <a:lnTo>
                    <a:pt x="1812340" y="0"/>
                  </a:lnTo>
                  <a:close/>
                </a:path>
              </a:pathLst>
            </a:custGeom>
            <a:solidFill>
              <a:srgbClr val="FEEFEF"/>
            </a:solidFill>
          </p:spPr>
          <p:txBody>
            <a:bodyPr wrap="square" lIns="0" tIns="0" rIns="0" bIns="0" rtlCol="0"/>
            <a:lstStyle/>
            <a:p>
              <a:pPr defTabSz="304038">
                <a:buClrTx/>
              </a:pPr>
              <a:endParaRPr sz="599">
                <a:solidFill>
                  <a:sysClr val="windowText" lastClr="000000"/>
                </a:solidFill>
              </a:endParaRPr>
            </a:p>
          </p:txBody>
        </p:sp>
        <p:sp>
          <p:nvSpPr>
            <p:cNvPr id="30" name="object 30"/>
            <p:cNvSpPr/>
            <p:nvPr/>
          </p:nvSpPr>
          <p:spPr>
            <a:xfrm>
              <a:off x="1685873" y="4582524"/>
              <a:ext cx="7991475" cy="205104"/>
            </a:xfrm>
            <a:custGeom>
              <a:avLst/>
              <a:gdLst/>
              <a:ahLst/>
              <a:cxnLst/>
              <a:rect l="l" t="t" r="r" b="b"/>
              <a:pathLst>
                <a:path w="7991475" h="205104">
                  <a:moveTo>
                    <a:pt x="7991308" y="0"/>
                  </a:moveTo>
                  <a:lnTo>
                    <a:pt x="0" y="0"/>
                  </a:lnTo>
                  <a:lnTo>
                    <a:pt x="0" y="204907"/>
                  </a:lnTo>
                  <a:lnTo>
                    <a:pt x="7991308" y="204907"/>
                  </a:lnTo>
                  <a:lnTo>
                    <a:pt x="7991308" y="0"/>
                  </a:lnTo>
                  <a:close/>
                </a:path>
              </a:pathLst>
            </a:custGeom>
            <a:solidFill>
              <a:srgbClr val="F5FAF2"/>
            </a:solidFill>
          </p:spPr>
          <p:txBody>
            <a:bodyPr wrap="square" lIns="0" tIns="0" rIns="0" bIns="0" rtlCol="0"/>
            <a:lstStyle/>
            <a:p>
              <a:pPr defTabSz="304038">
                <a:buClrTx/>
              </a:pPr>
              <a:endParaRPr sz="599">
                <a:solidFill>
                  <a:sysClr val="windowText" lastClr="000000"/>
                </a:solidFill>
              </a:endParaRPr>
            </a:p>
          </p:txBody>
        </p:sp>
        <p:sp>
          <p:nvSpPr>
            <p:cNvPr id="31" name="object 31"/>
            <p:cNvSpPr/>
            <p:nvPr/>
          </p:nvSpPr>
          <p:spPr>
            <a:xfrm>
              <a:off x="9673315" y="4582524"/>
              <a:ext cx="100965" cy="201295"/>
            </a:xfrm>
            <a:custGeom>
              <a:avLst/>
              <a:gdLst/>
              <a:ahLst/>
              <a:cxnLst/>
              <a:rect l="l" t="t" r="r" b="b"/>
              <a:pathLst>
                <a:path w="100965" h="201295">
                  <a:moveTo>
                    <a:pt x="0" y="201041"/>
                  </a:moveTo>
                  <a:lnTo>
                    <a:pt x="100477" y="201041"/>
                  </a:lnTo>
                  <a:lnTo>
                    <a:pt x="100477"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32" name="object 32"/>
            <p:cNvSpPr/>
            <p:nvPr/>
          </p:nvSpPr>
          <p:spPr>
            <a:xfrm>
              <a:off x="9773792" y="4582524"/>
              <a:ext cx="100965" cy="201295"/>
            </a:xfrm>
            <a:custGeom>
              <a:avLst/>
              <a:gdLst/>
              <a:ahLst/>
              <a:cxnLst/>
              <a:rect l="l" t="t" r="r" b="b"/>
              <a:pathLst>
                <a:path w="100965" h="201295">
                  <a:moveTo>
                    <a:pt x="0" y="201041"/>
                  </a:moveTo>
                  <a:lnTo>
                    <a:pt x="100463" y="201041"/>
                  </a:lnTo>
                  <a:lnTo>
                    <a:pt x="100463" y="0"/>
                  </a:lnTo>
                  <a:lnTo>
                    <a:pt x="0" y="0"/>
                  </a:lnTo>
                  <a:lnTo>
                    <a:pt x="0" y="201041"/>
                  </a:lnTo>
                  <a:close/>
                </a:path>
              </a:pathLst>
            </a:custGeom>
            <a:solidFill>
              <a:srgbClr val="00B04F"/>
            </a:solidFill>
          </p:spPr>
          <p:txBody>
            <a:bodyPr wrap="square" lIns="0" tIns="0" rIns="0" bIns="0" rtlCol="0"/>
            <a:lstStyle/>
            <a:p>
              <a:pPr defTabSz="304038">
                <a:buClrTx/>
              </a:pPr>
              <a:endParaRPr sz="599">
                <a:solidFill>
                  <a:sysClr val="windowText" lastClr="000000"/>
                </a:solidFill>
              </a:endParaRPr>
            </a:p>
          </p:txBody>
        </p:sp>
        <p:sp>
          <p:nvSpPr>
            <p:cNvPr id="33" name="object 33"/>
            <p:cNvSpPr/>
            <p:nvPr/>
          </p:nvSpPr>
          <p:spPr>
            <a:xfrm>
              <a:off x="1685861" y="4582531"/>
              <a:ext cx="9799955" cy="406400"/>
            </a:xfrm>
            <a:custGeom>
              <a:avLst/>
              <a:gdLst/>
              <a:ahLst/>
              <a:cxnLst/>
              <a:rect l="l" t="t" r="r" b="b"/>
              <a:pathLst>
                <a:path w="9799955" h="406400">
                  <a:moveTo>
                    <a:pt x="9799790" y="0"/>
                  </a:moveTo>
                  <a:lnTo>
                    <a:pt x="8188388" y="0"/>
                  </a:lnTo>
                  <a:lnTo>
                    <a:pt x="8188388" y="201041"/>
                  </a:lnTo>
                  <a:lnTo>
                    <a:pt x="0" y="201041"/>
                  </a:lnTo>
                  <a:lnTo>
                    <a:pt x="0" y="405942"/>
                  </a:lnTo>
                  <a:lnTo>
                    <a:pt x="8192262" y="405942"/>
                  </a:lnTo>
                  <a:lnTo>
                    <a:pt x="8192262" y="204901"/>
                  </a:lnTo>
                  <a:lnTo>
                    <a:pt x="9799790" y="204901"/>
                  </a:lnTo>
                  <a:lnTo>
                    <a:pt x="9799790" y="201041"/>
                  </a:lnTo>
                  <a:lnTo>
                    <a:pt x="9799790" y="0"/>
                  </a:lnTo>
                  <a:close/>
                </a:path>
              </a:pathLst>
            </a:custGeom>
            <a:solidFill>
              <a:srgbClr val="F5FAF2"/>
            </a:solidFill>
          </p:spPr>
          <p:txBody>
            <a:bodyPr wrap="square" lIns="0" tIns="0" rIns="0" bIns="0" rtlCol="0"/>
            <a:lstStyle/>
            <a:p>
              <a:pPr defTabSz="304038">
                <a:buClrTx/>
              </a:pPr>
              <a:endParaRPr sz="599">
                <a:solidFill>
                  <a:sysClr val="windowText" lastClr="000000"/>
                </a:solidFill>
              </a:endParaRPr>
            </a:p>
          </p:txBody>
        </p:sp>
        <p:sp>
          <p:nvSpPr>
            <p:cNvPr id="34" name="object 34"/>
            <p:cNvSpPr/>
            <p:nvPr/>
          </p:nvSpPr>
          <p:spPr>
            <a:xfrm>
              <a:off x="9874263" y="4783565"/>
              <a:ext cx="100965" cy="201295"/>
            </a:xfrm>
            <a:custGeom>
              <a:avLst/>
              <a:gdLst/>
              <a:ahLst/>
              <a:cxnLst/>
              <a:rect l="l" t="t" r="r" b="b"/>
              <a:pathLst>
                <a:path w="100965" h="201295">
                  <a:moveTo>
                    <a:pt x="0" y="201041"/>
                  </a:moveTo>
                  <a:lnTo>
                    <a:pt x="100470" y="201041"/>
                  </a:lnTo>
                  <a:lnTo>
                    <a:pt x="100470"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35" name="object 35"/>
            <p:cNvSpPr/>
            <p:nvPr/>
          </p:nvSpPr>
          <p:spPr>
            <a:xfrm>
              <a:off x="1685861" y="4783572"/>
              <a:ext cx="9799955" cy="402590"/>
            </a:xfrm>
            <a:custGeom>
              <a:avLst/>
              <a:gdLst/>
              <a:ahLst/>
              <a:cxnLst/>
              <a:rect l="l" t="t" r="r" b="b"/>
              <a:pathLst>
                <a:path w="9799955" h="402589">
                  <a:moveTo>
                    <a:pt x="9799790" y="0"/>
                  </a:moveTo>
                  <a:lnTo>
                    <a:pt x="8288871" y="0"/>
                  </a:lnTo>
                  <a:lnTo>
                    <a:pt x="8288871" y="201041"/>
                  </a:lnTo>
                  <a:lnTo>
                    <a:pt x="0" y="201041"/>
                  </a:lnTo>
                  <a:lnTo>
                    <a:pt x="0" y="402082"/>
                  </a:lnTo>
                  <a:lnTo>
                    <a:pt x="8292732" y="402082"/>
                  </a:lnTo>
                  <a:lnTo>
                    <a:pt x="8292732" y="204901"/>
                  </a:lnTo>
                  <a:lnTo>
                    <a:pt x="9799790" y="204901"/>
                  </a:lnTo>
                  <a:lnTo>
                    <a:pt x="9799790" y="201041"/>
                  </a:lnTo>
                  <a:lnTo>
                    <a:pt x="9799790" y="0"/>
                  </a:lnTo>
                  <a:close/>
                </a:path>
              </a:pathLst>
            </a:custGeom>
            <a:solidFill>
              <a:srgbClr val="F5FAF2"/>
            </a:solidFill>
          </p:spPr>
          <p:txBody>
            <a:bodyPr wrap="square" lIns="0" tIns="0" rIns="0" bIns="0" rtlCol="0"/>
            <a:lstStyle/>
            <a:p>
              <a:pPr defTabSz="304038">
                <a:buClrTx/>
              </a:pPr>
              <a:endParaRPr sz="599">
                <a:solidFill>
                  <a:sysClr val="windowText" lastClr="000000"/>
                </a:solidFill>
              </a:endParaRPr>
            </a:p>
          </p:txBody>
        </p:sp>
        <p:sp>
          <p:nvSpPr>
            <p:cNvPr id="36" name="object 36"/>
            <p:cNvSpPr/>
            <p:nvPr/>
          </p:nvSpPr>
          <p:spPr>
            <a:xfrm>
              <a:off x="9974734" y="4984606"/>
              <a:ext cx="100965" cy="201295"/>
            </a:xfrm>
            <a:custGeom>
              <a:avLst/>
              <a:gdLst/>
              <a:ahLst/>
              <a:cxnLst/>
              <a:rect l="l" t="t" r="r" b="b"/>
              <a:pathLst>
                <a:path w="100965" h="201295">
                  <a:moveTo>
                    <a:pt x="0" y="201041"/>
                  </a:moveTo>
                  <a:lnTo>
                    <a:pt x="100470" y="201041"/>
                  </a:lnTo>
                  <a:lnTo>
                    <a:pt x="100470"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37" name="object 37"/>
            <p:cNvSpPr/>
            <p:nvPr/>
          </p:nvSpPr>
          <p:spPr>
            <a:xfrm>
              <a:off x="10075202" y="4984613"/>
              <a:ext cx="1410970" cy="205104"/>
            </a:xfrm>
            <a:custGeom>
              <a:avLst/>
              <a:gdLst/>
              <a:ahLst/>
              <a:cxnLst/>
              <a:rect l="l" t="t" r="r" b="b"/>
              <a:pathLst>
                <a:path w="1410970" h="205104">
                  <a:moveTo>
                    <a:pt x="1410449" y="0"/>
                  </a:moveTo>
                  <a:lnTo>
                    <a:pt x="0" y="0"/>
                  </a:lnTo>
                  <a:lnTo>
                    <a:pt x="0" y="201041"/>
                  </a:lnTo>
                  <a:lnTo>
                    <a:pt x="0" y="204901"/>
                  </a:lnTo>
                  <a:lnTo>
                    <a:pt x="100457" y="204901"/>
                  </a:lnTo>
                  <a:lnTo>
                    <a:pt x="100457" y="201041"/>
                  </a:lnTo>
                  <a:lnTo>
                    <a:pt x="1410449" y="201041"/>
                  </a:lnTo>
                  <a:lnTo>
                    <a:pt x="1410449" y="0"/>
                  </a:lnTo>
                  <a:close/>
                </a:path>
              </a:pathLst>
            </a:custGeom>
            <a:solidFill>
              <a:srgbClr val="F5FAF2"/>
            </a:solidFill>
          </p:spPr>
          <p:txBody>
            <a:bodyPr wrap="square" lIns="0" tIns="0" rIns="0" bIns="0" rtlCol="0"/>
            <a:lstStyle/>
            <a:p>
              <a:pPr defTabSz="304038">
                <a:buClrTx/>
              </a:pPr>
              <a:endParaRPr sz="599">
                <a:solidFill>
                  <a:sysClr val="windowText" lastClr="000000"/>
                </a:solidFill>
              </a:endParaRPr>
            </a:p>
          </p:txBody>
        </p:sp>
        <p:sp>
          <p:nvSpPr>
            <p:cNvPr id="38" name="object 38"/>
            <p:cNvSpPr/>
            <p:nvPr/>
          </p:nvSpPr>
          <p:spPr>
            <a:xfrm>
              <a:off x="1685873" y="5185647"/>
              <a:ext cx="8393430" cy="201295"/>
            </a:xfrm>
            <a:custGeom>
              <a:avLst/>
              <a:gdLst/>
              <a:ahLst/>
              <a:cxnLst/>
              <a:rect l="l" t="t" r="r" b="b"/>
              <a:pathLst>
                <a:path w="8393430" h="201295">
                  <a:moveTo>
                    <a:pt x="0" y="201041"/>
                  </a:moveTo>
                  <a:lnTo>
                    <a:pt x="8393197" y="201041"/>
                  </a:lnTo>
                  <a:lnTo>
                    <a:pt x="8393197" y="0"/>
                  </a:lnTo>
                  <a:lnTo>
                    <a:pt x="0" y="0"/>
                  </a:lnTo>
                  <a:lnTo>
                    <a:pt x="0" y="201041"/>
                  </a:lnTo>
                  <a:close/>
                </a:path>
              </a:pathLst>
            </a:custGeom>
            <a:solidFill>
              <a:srgbClr val="ECECF6"/>
            </a:solidFill>
          </p:spPr>
          <p:txBody>
            <a:bodyPr wrap="square" lIns="0" tIns="0" rIns="0" bIns="0" rtlCol="0"/>
            <a:lstStyle/>
            <a:p>
              <a:pPr defTabSz="304038">
                <a:buClrTx/>
              </a:pPr>
              <a:endParaRPr sz="599">
                <a:solidFill>
                  <a:sysClr val="windowText" lastClr="000000"/>
                </a:solidFill>
              </a:endParaRPr>
            </a:p>
          </p:txBody>
        </p:sp>
        <p:sp>
          <p:nvSpPr>
            <p:cNvPr id="39" name="object 39"/>
            <p:cNvSpPr/>
            <p:nvPr/>
          </p:nvSpPr>
          <p:spPr>
            <a:xfrm>
              <a:off x="10075204" y="5185647"/>
              <a:ext cx="100965" cy="201295"/>
            </a:xfrm>
            <a:custGeom>
              <a:avLst/>
              <a:gdLst/>
              <a:ahLst/>
              <a:cxnLst/>
              <a:rect l="l" t="t" r="r" b="b"/>
              <a:pathLst>
                <a:path w="100965" h="201295">
                  <a:moveTo>
                    <a:pt x="0" y="201041"/>
                  </a:moveTo>
                  <a:lnTo>
                    <a:pt x="100463" y="201041"/>
                  </a:lnTo>
                  <a:lnTo>
                    <a:pt x="100463"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40" name="object 40"/>
            <p:cNvSpPr/>
            <p:nvPr/>
          </p:nvSpPr>
          <p:spPr>
            <a:xfrm>
              <a:off x="10175659" y="5185654"/>
              <a:ext cx="1310005" cy="205104"/>
            </a:xfrm>
            <a:custGeom>
              <a:avLst/>
              <a:gdLst/>
              <a:ahLst/>
              <a:cxnLst/>
              <a:rect l="l" t="t" r="r" b="b"/>
              <a:pathLst>
                <a:path w="1310004" h="205104">
                  <a:moveTo>
                    <a:pt x="1309992" y="0"/>
                  </a:moveTo>
                  <a:lnTo>
                    <a:pt x="0" y="0"/>
                  </a:lnTo>
                  <a:lnTo>
                    <a:pt x="0" y="201041"/>
                  </a:lnTo>
                  <a:lnTo>
                    <a:pt x="0" y="204901"/>
                  </a:lnTo>
                  <a:lnTo>
                    <a:pt x="502361" y="204901"/>
                  </a:lnTo>
                  <a:lnTo>
                    <a:pt x="502361" y="201041"/>
                  </a:lnTo>
                  <a:lnTo>
                    <a:pt x="1309992" y="201041"/>
                  </a:lnTo>
                  <a:lnTo>
                    <a:pt x="1309992" y="0"/>
                  </a:lnTo>
                  <a:close/>
                </a:path>
              </a:pathLst>
            </a:custGeom>
            <a:solidFill>
              <a:srgbClr val="ECECF6"/>
            </a:solidFill>
          </p:spPr>
          <p:txBody>
            <a:bodyPr wrap="square" lIns="0" tIns="0" rIns="0" bIns="0" rtlCol="0"/>
            <a:lstStyle/>
            <a:p>
              <a:pPr defTabSz="304038">
                <a:buClrTx/>
              </a:pPr>
              <a:endParaRPr sz="599">
                <a:solidFill>
                  <a:sysClr val="windowText" lastClr="000000"/>
                </a:solidFill>
              </a:endParaRPr>
            </a:p>
          </p:txBody>
        </p:sp>
        <p:sp>
          <p:nvSpPr>
            <p:cNvPr id="41" name="object 41"/>
            <p:cNvSpPr/>
            <p:nvPr/>
          </p:nvSpPr>
          <p:spPr>
            <a:xfrm>
              <a:off x="1685873" y="5386688"/>
              <a:ext cx="8493760" cy="201295"/>
            </a:xfrm>
            <a:custGeom>
              <a:avLst/>
              <a:gdLst/>
              <a:ahLst/>
              <a:cxnLst/>
              <a:rect l="l" t="t" r="r" b="b"/>
              <a:pathLst>
                <a:path w="8493760" h="201295">
                  <a:moveTo>
                    <a:pt x="0" y="201041"/>
                  </a:moveTo>
                  <a:lnTo>
                    <a:pt x="8493667" y="201041"/>
                  </a:lnTo>
                  <a:lnTo>
                    <a:pt x="8493667" y="0"/>
                  </a:lnTo>
                  <a:lnTo>
                    <a:pt x="0" y="0"/>
                  </a:lnTo>
                  <a:lnTo>
                    <a:pt x="0" y="201041"/>
                  </a:lnTo>
                  <a:close/>
                </a:path>
              </a:pathLst>
            </a:custGeom>
            <a:solidFill>
              <a:srgbClr val="E7E8E6"/>
            </a:solidFill>
          </p:spPr>
          <p:txBody>
            <a:bodyPr wrap="square" lIns="0" tIns="0" rIns="0" bIns="0" rtlCol="0"/>
            <a:lstStyle/>
            <a:p>
              <a:pPr defTabSz="304038">
                <a:buClrTx/>
              </a:pPr>
              <a:endParaRPr sz="599">
                <a:solidFill>
                  <a:sysClr val="windowText" lastClr="000000"/>
                </a:solidFill>
              </a:endParaRPr>
            </a:p>
          </p:txBody>
        </p:sp>
        <p:sp>
          <p:nvSpPr>
            <p:cNvPr id="42" name="object 42"/>
            <p:cNvSpPr/>
            <p:nvPr/>
          </p:nvSpPr>
          <p:spPr>
            <a:xfrm>
              <a:off x="10175674" y="5386688"/>
              <a:ext cx="506730" cy="201295"/>
            </a:xfrm>
            <a:custGeom>
              <a:avLst/>
              <a:gdLst/>
              <a:ahLst/>
              <a:cxnLst/>
              <a:rect l="l" t="t" r="r" b="b"/>
              <a:pathLst>
                <a:path w="506729" h="201295">
                  <a:moveTo>
                    <a:pt x="0" y="201041"/>
                  </a:moveTo>
                  <a:lnTo>
                    <a:pt x="506218" y="201041"/>
                  </a:lnTo>
                  <a:lnTo>
                    <a:pt x="506218"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43" name="object 43"/>
            <p:cNvSpPr/>
            <p:nvPr/>
          </p:nvSpPr>
          <p:spPr>
            <a:xfrm>
              <a:off x="10678020" y="5386695"/>
              <a:ext cx="807720" cy="205104"/>
            </a:xfrm>
            <a:custGeom>
              <a:avLst/>
              <a:gdLst/>
              <a:ahLst/>
              <a:cxnLst/>
              <a:rect l="l" t="t" r="r" b="b"/>
              <a:pathLst>
                <a:path w="807720" h="205104">
                  <a:moveTo>
                    <a:pt x="807631" y="0"/>
                  </a:moveTo>
                  <a:lnTo>
                    <a:pt x="0" y="0"/>
                  </a:lnTo>
                  <a:lnTo>
                    <a:pt x="0" y="201041"/>
                  </a:lnTo>
                  <a:lnTo>
                    <a:pt x="0" y="204901"/>
                  </a:lnTo>
                  <a:lnTo>
                    <a:pt x="100469" y="204901"/>
                  </a:lnTo>
                  <a:lnTo>
                    <a:pt x="100469" y="201041"/>
                  </a:lnTo>
                  <a:lnTo>
                    <a:pt x="807631" y="201041"/>
                  </a:lnTo>
                  <a:lnTo>
                    <a:pt x="807631" y="0"/>
                  </a:lnTo>
                  <a:close/>
                </a:path>
              </a:pathLst>
            </a:custGeom>
            <a:solidFill>
              <a:srgbClr val="E7E8E6"/>
            </a:solidFill>
          </p:spPr>
          <p:txBody>
            <a:bodyPr wrap="square" lIns="0" tIns="0" rIns="0" bIns="0" rtlCol="0"/>
            <a:lstStyle/>
            <a:p>
              <a:pPr defTabSz="304038">
                <a:buClrTx/>
              </a:pPr>
              <a:endParaRPr sz="599">
                <a:solidFill>
                  <a:sysClr val="windowText" lastClr="000000"/>
                </a:solidFill>
              </a:endParaRPr>
            </a:p>
          </p:txBody>
        </p:sp>
        <p:sp>
          <p:nvSpPr>
            <p:cNvPr id="44" name="object 44"/>
            <p:cNvSpPr/>
            <p:nvPr/>
          </p:nvSpPr>
          <p:spPr>
            <a:xfrm>
              <a:off x="1685873" y="5587729"/>
              <a:ext cx="8996045" cy="205104"/>
            </a:xfrm>
            <a:custGeom>
              <a:avLst/>
              <a:gdLst/>
              <a:ahLst/>
              <a:cxnLst/>
              <a:rect l="l" t="t" r="r" b="b"/>
              <a:pathLst>
                <a:path w="8996045" h="205104">
                  <a:moveTo>
                    <a:pt x="8996019" y="0"/>
                  </a:moveTo>
                  <a:lnTo>
                    <a:pt x="0" y="0"/>
                  </a:lnTo>
                  <a:lnTo>
                    <a:pt x="0" y="204907"/>
                  </a:lnTo>
                  <a:lnTo>
                    <a:pt x="8996019" y="204907"/>
                  </a:lnTo>
                  <a:lnTo>
                    <a:pt x="8996019" y="0"/>
                  </a:lnTo>
                  <a:close/>
                </a:path>
              </a:pathLst>
            </a:custGeom>
            <a:solidFill>
              <a:srgbClr val="FEEFEF"/>
            </a:solidFill>
          </p:spPr>
          <p:txBody>
            <a:bodyPr wrap="square" lIns="0" tIns="0" rIns="0" bIns="0" rtlCol="0"/>
            <a:lstStyle/>
            <a:p>
              <a:pPr defTabSz="304038">
                <a:buClrTx/>
              </a:pPr>
              <a:endParaRPr sz="599">
                <a:solidFill>
                  <a:sysClr val="windowText" lastClr="000000"/>
                </a:solidFill>
              </a:endParaRPr>
            </a:p>
          </p:txBody>
        </p:sp>
        <p:sp>
          <p:nvSpPr>
            <p:cNvPr id="45" name="object 45"/>
            <p:cNvSpPr/>
            <p:nvPr/>
          </p:nvSpPr>
          <p:spPr>
            <a:xfrm>
              <a:off x="10678026" y="5587729"/>
              <a:ext cx="100965" cy="201295"/>
            </a:xfrm>
            <a:custGeom>
              <a:avLst/>
              <a:gdLst/>
              <a:ahLst/>
              <a:cxnLst/>
              <a:rect l="l" t="t" r="r" b="b"/>
              <a:pathLst>
                <a:path w="100965" h="201295">
                  <a:moveTo>
                    <a:pt x="0" y="201041"/>
                  </a:moveTo>
                  <a:lnTo>
                    <a:pt x="100470" y="201041"/>
                  </a:lnTo>
                  <a:lnTo>
                    <a:pt x="100470" y="0"/>
                  </a:lnTo>
                  <a:lnTo>
                    <a:pt x="0" y="0"/>
                  </a:lnTo>
                  <a:lnTo>
                    <a:pt x="0" y="20104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46" name="object 46"/>
            <p:cNvSpPr/>
            <p:nvPr/>
          </p:nvSpPr>
          <p:spPr>
            <a:xfrm>
              <a:off x="10778490" y="5587736"/>
              <a:ext cx="707390" cy="205104"/>
            </a:xfrm>
            <a:custGeom>
              <a:avLst/>
              <a:gdLst/>
              <a:ahLst/>
              <a:cxnLst/>
              <a:rect l="l" t="t" r="r" b="b"/>
              <a:pathLst>
                <a:path w="707390" h="205104">
                  <a:moveTo>
                    <a:pt x="707161" y="0"/>
                  </a:moveTo>
                  <a:lnTo>
                    <a:pt x="0" y="0"/>
                  </a:lnTo>
                  <a:lnTo>
                    <a:pt x="0" y="201041"/>
                  </a:lnTo>
                  <a:lnTo>
                    <a:pt x="0" y="204901"/>
                  </a:lnTo>
                  <a:lnTo>
                    <a:pt x="707161" y="204901"/>
                  </a:lnTo>
                  <a:lnTo>
                    <a:pt x="707161" y="201041"/>
                  </a:lnTo>
                  <a:lnTo>
                    <a:pt x="707161" y="0"/>
                  </a:lnTo>
                  <a:close/>
                </a:path>
              </a:pathLst>
            </a:custGeom>
            <a:solidFill>
              <a:srgbClr val="FEEFEF"/>
            </a:solidFill>
          </p:spPr>
          <p:txBody>
            <a:bodyPr wrap="square" lIns="0" tIns="0" rIns="0" bIns="0" rtlCol="0"/>
            <a:lstStyle/>
            <a:p>
              <a:pPr defTabSz="304038">
                <a:buClrTx/>
              </a:pPr>
              <a:endParaRPr sz="599">
                <a:solidFill>
                  <a:sysClr val="windowText" lastClr="000000"/>
                </a:solidFill>
              </a:endParaRPr>
            </a:p>
          </p:txBody>
        </p:sp>
        <p:sp>
          <p:nvSpPr>
            <p:cNvPr id="47" name="object 47"/>
            <p:cNvSpPr/>
            <p:nvPr/>
          </p:nvSpPr>
          <p:spPr>
            <a:xfrm>
              <a:off x="1685873" y="5788770"/>
              <a:ext cx="9097010" cy="240029"/>
            </a:xfrm>
            <a:custGeom>
              <a:avLst/>
              <a:gdLst/>
              <a:ahLst/>
              <a:cxnLst/>
              <a:rect l="l" t="t" r="r" b="b"/>
              <a:pathLst>
                <a:path w="9097010" h="240029">
                  <a:moveTo>
                    <a:pt x="9096489" y="0"/>
                  </a:moveTo>
                  <a:lnTo>
                    <a:pt x="0" y="0"/>
                  </a:lnTo>
                  <a:lnTo>
                    <a:pt x="0" y="239702"/>
                  </a:lnTo>
                  <a:lnTo>
                    <a:pt x="9096489" y="239702"/>
                  </a:lnTo>
                  <a:lnTo>
                    <a:pt x="9096489" y="0"/>
                  </a:lnTo>
                  <a:close/>
                </a:path>
              </a:pathLst>
            </a:custGeom>
            <a:solidFill>
              <a:srgbClr val="FFF2E7"/>
            </a:solidFill>
          </p:spPr>
          <p:txBody>
            <a:bodyPr wrap="square" lIns="0" tIns="0" rIns="0" bIns="0" rtlCol="0"/>
            <a:lstStyle/>
            <a:p>
              <a:pPr defTabSz="304038">
                <a:buClrTx/>
              </a:pPr>
              <a:endParaRPr sz="599">
                <a:solidFill>
                  <a:sysClr val="windowText" lastClr="000000"/>
                </a:solidFill>
              </a:endParaRPr>
            </a:p>
          </p:txBody>
        </p:sp>
        <p:sp>
          <p:nvSpPr>
            <p:cNvPr id="48" name="object 48"/>
            <p:cNvSpPr/>
            <p:nvPr/>
          </p:nvSpPr>
          <p:spPr>
            <a:xfrm>
              <a:off x="10778496" y="5788770"/>
              <a:ext cx="201295" cy="236220"/>
            </a:xfrm>
            <a:custGeom>
              <a:avLst/>
              <a:gdLst/>
              <a:ahLst/>
              <a:cxnLst/>
              <a:rect l="l" t="t" r="r" b="b"/>
              <a:pathLst>
                <a:path w="201295" h="236220">
                  <a:moveTo>
                    <a:pt x="0" y="235836"/>
                  </a:moveTo>
                  <a:lnTo>
                    <a:pt x="200947" y="235836"/>
                  </a:lnTo>
                  <a:lnTo>
                    <a:pt x="200947" y="0"/>
                  </a:lnTo>
                  <a:lnTo>
                    <a:pt x="0" y="0"/>
                  </a:lnTo>
                  <a:lnTo>
                    <a:pt x="0" y="235836"/>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49" name="object 49"/>
            <p:cNvSpPr/>
            <p:nvPr/>
          </p:nvSpPr>
          <p:spPr>
            <a:xfrm>
              <a:off x="1685861" y="5788777"/>
              <a:ext cx="9799955" cy="460375"/>
            </a:xfrm>
            <a:custGeom>
              <a:avLst/>
              <a:gdLst/>
              <a:ahLst/>
              <a:cxnLst/>
              <a:rect l="l" t="t" r="r" b="b"/>
              <a:pathLst>
                <a:path w="9799955" h="460375">
                  <a:moveTo>
                    <a:pt x="9799790" y="0"/>
                  </a:moveTo>
                  <a:lnTo>
                    <a:pt x="9293581" y="0"/>
                  </a:lnTo>
                  <a:lnTo>
                    <a:pt x="9293581" y="235839"/>
                  </a:lnTo>
                  <a:lnTo>
                    <a:pt x="0" y="235839"/>
                  </a:lnTo>
                  <a:lnTo>
                    <a:pt x="0" y="460070"/>
                  </a:lnTo>
                  <a:lnTo>
                    <a:pt x="9297441" y="460070"/>
                  </a:lnTo>
                  <a:lnTo>
                    <a:pt x="9297441" y="239699"/>
                  </a:lnTo>
                  <a:lnTo>
                    <a:pt x="9799790" y="239699"/>
                  </a:lnTo>
                  <a:lnTo>
                    <a:pt x="9799790" y="235839"/>
                  </a:lnTo>
                  <a:lnTo>
                    <a:pt x="9799790" y="0"/>
                  </a:lnTo>
                  <a:close/>
                </a:path>
              </a:pathLst>
            </a:custGeom>
            <a:solidFill>
              <a:srgbClr val="FFF2E7"/>
            </a:solidFill>
          </p:spPr>
          <p:txBody>
            <a:bodyPr wrap="square" lIns="0" tIns="0" rIns="0" bIns="0" rtlCol="0"/>
            <a:lstStyle/>
            <a:p>
              <a:pPr defTabSz="304038">
                <a:buClrTx/>
              </a:pPr>
              <a:endParaRPr sz="599">
                <a:solidFill>
                  <a:sysClr val="windowText" lastClr="000000"/>
                </a:solidFill>
              </a:endParaRPr>
            </a:p>
          </p:txBody>
        </p:sp>
        <p:sp>
          <p:nvSpPr>
            <p:cNvPr id="50" name="object 50"/>
            <p:cNvSpPr/>
            <p:nvPr/>
          </p:nvSpPr>
          <p:spPr>
            <a:xfrm>
              <a:off x="10979430" y="6024616"/>
              <a:ext cx="405765" cy="224790"/>
            </a:xfrm>
            <a:custGeom>
              <a:avLst/>
              <a:gdLst/>
              <a:ahLst/>
              <a:cxnLst/>
              <a:rect l="l" t="t" r="r" b="b"/>
              <a:pathLst>
                <a:path w="405765" h="224789">
                  <a:moveTo>
                    <a:pt x="405752" y="0"/>
                  </a:moveTo>
                  <a:lnTo>
                    <a:pt x="0" y="0"/>
                  </a:lnTo>
                  <a:lnTo>
                    <a:pt x="0" y="220370"/>
                  </a:lnTo>
                  <a:lnTo>
                    <a:pt x="0" y="224231"/>
                  </a:lnTo>
                  <a:lnTo>
                    <a:pt x="405752" y="224231"/>
                  </a:lnTo>
                  <a:lnTo>
                    <a:pt x="405752" y="220370"/>
                  </a:lnTo>
                  <a:lnTo>
                    <a:pt x="405752" y="0"/>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51" name="object 51"/>
            <p:cNvSpPr/>
            <p:nvPr/>
          </p:nvSpPr>
          <p:spPr>
            <a:xfrm>
              <a:off x="1685861" y="6024616"/>
              <a:ext cx="9799955" cy="479425"/>
            </a:xfrm>
            <a:custGeom>
              <a:avLst/>
              <a:gdLst/>
              <a:ahLst/>
              <a:cxnLst/>
              <a:rect l="l" t="t" r="r" b="b"/>
              <a:pathLst>
                <a:path w="9799955" h="479425">
                  <a:moveTo>
                    <a:pt x="9498381" y="220370"/>
                  </a:moveTo>
                  <a:lnTo>
                    <a:pt x="0" y="220370"/>
                  </a:lnTo>
                  <a:lnTo>
                    <a:pt x="0" y="479399"/>
                  </a:lnTo>
                  <a:lnTo>
                    <a:pt x="9498381" y="479399"/>
                  </a:lnTo>
                  <a:lnTo>
                    <a:pt x="9498381" y="220370"/>
                  </a:lnTo>
                  <a:close/>
                </a:path>
                <a:path w="9799955" h="479425">
                  <a:moveTo>
                    <a:pt x="9799790" y="0"/>
                  </a:moveTo>
                  <a:lnTo>
                    <a:pt x="9695459" y="0"/>
                  </a:lnTo>
                  <a:lnTo>
                    <a:pt x="9695459" y="220370"/>
                  </a:lnTo>
                  <a:lnTo>
                    <a:pt x="9799790" y="220370"/>
                  </a:lnTo>
                  <a:lnTo>
                    <a:pt x="9799790" y="0"/>
                  </a:lnTo>
                  <a:close/>
                </a:path>
              </a:pathLst>
            </a:custGeom>
            <a:solidFill>
              <a:srgbClr val="FFF2E7"/>
            </a:solidFill>
          </p:spPr>
          <p:txBody>
            <a:bodyPr wrap="square" lIns="0" tIns="0" rIns="0" bIns="0" rtlCol="0"/>
            <a:lstStyle/>
            <a:p>
              <a:pPr defTabSz="304038">
                <a:buClrTx/>
              </a:pPr>
              <a:endParaRPr sz="599">
                <a:solidFill>
                  <a:sysClr val="windowText" lastClr="000000"/>
                </a:solidFill>
              </a:endParaRPr>
            </a:p>
          </p:txBody>
        </p:sp>
        <p:sp>
          <p:nvSpPr>
            <p:cNvPr id="52" name="object 52"/>
            <p:cNvSpPr/>
            <p:nvPr/>
          </p:nvSpPr>
          <p:spPr>
            <a:xfrm>
              <a:off x="11180385" y="6244978"/>
              <a:ext cx="305435" cy="259079"/>
            </a:xfrm>
            <a:custGeom>
              <a:avLst/>
              <a:gdLst/>
              <a:ahLst/>
              <a:cxnLst/>
              <a:rect l="l" t="t" r="r" b="b"/>
              <a:pathLst>
                <a:path w="305434" h="259079">
                  <a:moveTo>
                    <a:pt x="305270" y="0"/>
                  </a:moveTo>
                  <a:lnTo>
                    <a:pt x="0" y="0"/>
                  </a:lnTo>
                  <a:lnTo>
                    <a:pt x="0" y="259033"/>
                  </a:lnTo>
                  <a:lnTo>
                    <a:pt x="305270" y="259033"/>
                  </a:lnTo>
                  <a:lnTo>
                    <a:pt x="305270" y="0"/>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grpSp>
      <p:sp>
        <p:nvSpPr>
          <p:cNvPr id="53" name="object 53"/>
          <p:cNvSpPr txBox="1"/>
          <p:nvPr/>
        </p:nvSpPr>
        <p:spPr>
          <a:xfrm>
            <a:off x="1791428" y="371494"/>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L858R</a:t>
            </a:r>
            <a:endParaRPr sz="482">
              <a:solidFill>
                <a:sysClr val="windowText" lastClr="000000"/>
              </a:solidFill>
            </a:endParaRPr>
          </a:p>
        </p:txBody>
      </p:sp>
      <p:sp>
        <p:nvSpPr>
          <p:cNvPr id="54" name="object 54"/>
          <p:cNvSpPr txBox="1"/>
          <p:nvPr/>
        </p:nvSpPr>
        <p:spPr>
          <a:xfrm>
            <a:off x="1791428" y="446055"/>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L833V</a:t>
            </a:r>
            <a:endParaRPr sz="482">
              <a:solidFill>
                <a:sysClr val="windowText" lastClr="000000"/>
              </a:solidFill>
            </a:endParaRPr>
          </a:p>
        </p:txBody>
      </p:sp>
      <p:sp>
        <p:nvSpPr>
          <p:cNvPr id="55" name="object 55"/>
          <p:cNvSpPr txBox="1"/>
          <p:nvPr/>
        </p:nvSpPr>
        <p:spPr>
          <a:xfrm>
            <a:off x="1791428" y="512904"/>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E746_A750del</a:t>
            </a:r>
            <a:endParaRPr sz="482">
              <a:solidFill>
                <a:sysClr val="windowText" lastClr="000000"/>
              </a:solidFill>
            </a:endParaRPr>
          </a:p>
        </p:txBody>
      </p:sp>
      <p:sp>
        <p:nvSpPr>
          <p:cNvPr id="56" name="object 56"/>
          <p:cNvSpPr txBox="1"/>
          <p:nvPr/>
        </p:nvSpPr>
        <p:spPr>
          <a:xfrm>
            <a:off x="1791428" y="579726"/>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E746_S752delinsV</a:t>
            </a:r>
            <a:endParaRPr sz="482">
              <a:solidFill>
                <a:sysClr val="windowText" lastClr="000000"/>
              </a:solidFill>
            </a:endParaRPr>
          </a:p>
        </p:txBody>
      </p:sp>
      <p:sp>
        <p:nvSpPr>
          <p:cNvPr id="57" name="object 57"/>
          <p:cNvSpPr txBox="1"/>
          <p:nvPr/>
        </p:nvSpPr>
        <p:spPr>
          <a:xfrm>
            <a:off x="1791428" y="646588"/>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L747_A450delinsP</a:t>
            </a:r>
            <a:endParaRPr sz="482">
              <a:solidFill>
                <a:sysClr val="windowText" lastClr="000000"/>
              </a:solidFill>
            </a:endParaRPr>
          </a:p>
        </p:txBody>
      </p:sp>
      <p:sp>
        <p:nvSpPr>
          <p:cNvPr id="58" name="object 58"/>
          <p:cNvSpPr txBox="1"/>
          <p:nvPr/>
        </p:nvSpPr>
        <p:spPr>
          <a:xfrm>
            <a:off x="1791428" y="713450"/>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G719A</a:t>
            </a:r>
            <a:endParaRPr sz="482" dirty="0">
              <a:solidFill>
                <a:sysClr val="windowText" lastClr="000000"/>
              </a:solidFill>
            </a:endParaRPr>
          </a:p>
        </p:txBody>
      </p:sp>
      <p:sp>
        <p:nvSpPr>
          <p:cNvPr id="59" name="object 59"/>
          <p:cNvSpPr txBox="1"/>
          <p:nvPr/>
        </p:nvSpPr>
        <p:spPr>
          <a:xfrm>
            <a:off x="1791428" y="780298"/>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G719C</a:t>
            </a:r>
            <a:endParaRPr sz="482">
              <a:solidFill>
                <a:sysClr val="windowText" lastClr="000000"/>
              </a:solidFill>
            </a:endParaRPr>
          </a:p>
        </p:txBody>
      </p:sp>
      <p:sp>
        <p:nvSpPr>
          <p:cNvPr id="60" name="object 60"/>
          <p:cNvSpPr txBox="1"/>
          <p:nvPr/>
        </p:nvSpPr>
        <p:spPr>
          <a:xfrm>
            <a:off x="1791428" y="847147"/>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S768I</a:t>
            </a:r>
            <a:endParaRPr sz="482">
              <a:solidFill>
                <a:sysClr val="windowText" lastClr="000000"/>
              </a:solidFill>
            </a:endParaRPr>
          </a:p>
        </p:txBody>
      </p:sp>
      <p:sp>
        <p:nvSpPr>
          <p:cNvPr id="61" name="object 61"/>
          <p:cNvSpPr txBox="1"/>
          <p:nvPr/>
        </p:nvSpPr>
        <p:spPr>
          <a:xfrm>
            <a:off x="1791428" y="913969"/>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S752_I759del</a:t>
            </a:r>
            <a:endParaRPr sz="482">
              <a:solidFill>
                <a:sysClr val="windowText" lastClr="000000"/>
              </a:solidFill>
            </a:endParaRPr>
          </a:p>
        </p:txBody>
      </p:sp>
      <p:sp>
        <p:nvSpPr>
          <p:cNvPr id="62" name="object 62"/>
          <p:cNvSpPr txBox="1"/>
          <p:nvPr/>
        </p:nvSpPr>
        <p:spPr>
          <a:xfrm>
            <a:off x="1791428" y="980830"/>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L747_P753delins(V)S</a:t>
            </a:r>
            <a:endParaRPr sz="482">
              <a:solidFill>
                <a:sysClr val="windowText" lastClr="000000"/>
              </a:solidFill>
            </a:endParaRPr>
          </a:p>
        </p:txBody>
      </p:sp>
      <p:sp>
        <p:nvSpPr>
          <p:cNvPr id="63" name="object 63"/>
          <p:cNvSpPr txBox="1"/>
          <p:nvPr/>
        </p:nvSpPr>
        <p:spPr>
          <a:xfrm>
            <a:off x="1791428" y="1047693"/>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L861Q</a:t>
            </a:r>
            <a:endParaRPr sz="482">
              <a:solidFill>
                <a:sysClr val="windowText" lastClr="000000"/>
              </a:solidFill>
            </a:endParaRPr>
          </a:p>
        </p:txBody>
      </p:sp>
      <p:sp>
        <p:nvSpPr>
          <p:cNvPr id="64" name="object 64"/>
          <p:cNvSpPr txBox="1"/>
          <p:nvPr/>
        </p:nvSpPr>
        <p:spPr>
          <a:xfrm>
            <a:off x="1791428" y="1114542"/>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G719S</a:t>
            </a:r>
            <a:endParaRPr sz="482">
              <a:solidFill>
                <a:sysClr val="windowText" lastClr="000000"/>
              </a:solidFill>
            </a:endParaRPr>
          </a:p>
        </p:txBody>
      </p:sp>
      <p:sp>
        <p:nvSpPr>
          <p:cNvPr id="65" name="object 65"/>
          <p:cNvSpPr txBox="1"/>
          <p:nvPr/>
        </p:nvSpPr>
        <p:spPr>
          <a:xfrm>
            <a:off x="1791428" y="1181389"/>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I740_K745dup</a:t>
            </a:r>
            <a:endParaRPr sz="482">
              <a:solidFill>
                <a:sysClr val="windowText" lastClr="000000"/>
              </a:solidFill>
            </a:endParaRPr>
          </a:p>
        </p:txBody>
      </p:sp>
      <p:sp>
        <p:nvSpPr>
          <p:cNvPr id="66" name="object 66"/>
          <p:cNvSpPr txBox="1"/>
          <p:nvPr/>
        </p:nvSpPr>
        <p:spPr>
          <a:xfrm>
            <a:off x="1791428" y="1248212"/>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L747_T751del</a:t>
            </a:r>
            <a:endParaRPr sz="482">
              <a:solidFill>
                <a:sysClr val="windowText" lastClr="000000"/>
              </a:solidFill>
            </a:endParaRPr>
          </a:p>
        </p:txBody>
      </p:sp>
      <p:sp>
        <p:nvSpPr>
          <p:cNvPr id="67" name="object 67"/>
          <p:cNvSpPr txBox="1"/>
          <p:nvPr/>
        </p:nvSpPr>
        <p:spPr>
          <a:xfrm>
            <a:off x="1791428" y="1324485"/>
            <a:ext cx="683689" cy="64120"/>
          </a:xfrm>
          <a:prstGeom prst="rect">
            <a:avLst/>
          </a:prstGeom>
          <a:solidFill>
            <a:srgbClr val="FEEFEF"/>
          </a:solidFill>
        </p:spPr>
        <p:txBody>
          <a:bodyPr vert="horz" wrap="square" lIns="0" tIns="0" rIns="0" bIns="0" rtlCol="0">
            <a:spAutoFit/>
          </a:bodyPr>
          <a:lstStyle/>
          <a:p>
            <a:pPr marL="8868" defTabSz="304038">
              <a:lnSpc>
                <a:spcPts val="517"/>
              </a:lnSpc>
              <a:buClrTx/>
            </a:pPr>
            <a:r>
              <a:rPr sz="482" i="1" spc="-7" dirty="0">
                <a:solidFill>
                  <a:srgbClr val="010202"/>
                </a:solidFill>
              </a:rPr>
              <a:t>G12A</a:t>
            </a:r>
            <a:endParaRPr sz="482">
              <a:solidFill>
                <a:sysClr val="windowText" lastClr="000000"/>
              </a:solidFill>
            </a:endParaRPr>
          </a:p>
        </p:txBody>
      </p:sp>
      <p:sp>
        <p:nvSpPr>
          <p:cNvPr id="68" name="object 68"/>
          <p:cNvSpPr txBox="1"/>
          <p:nvPr/>
        </p:nvSpPr>
        <p:spPr>
          <a:xfrm>
            <a:off x="1791428" y="1391334"/>
            <a:ext cx="683689" cy="64120"/>
          </a:xfrm>
          <a:prstGeom prst="rect">
            <a:avLst/>
          </a:prstGeom>
          <a:solidFill>
            <a:srgbClr val="FEEFEF"/>
          </a:solidFill>
        </p:spPr>
        <p:txBody>
          <a:bodyPr vert="horz" wrap="square" lIns="0" tIns="0" rIns="0" bIns="0" rtlCol="0">
            <a:spAutoFit/>
          </a:bodyPr>
          <a:lstStyle/>
          <a:p>
            <a:pPr marL="8868" defTabSz="304038">
              <a:lnSpc>
                <a:spcPts val="517"/>
              </a:lnSpc>
              <a:buClrTx/>
            </a:pPr>
            <a:r>
              <a:rPr sz="482" i="1" spc="-7" dirty="0">
                <a:solidFill>
                  <a:srgbClr val="010202"/>
                </a:solidFill>
              </a:rPr>
              <a:t>G12C</a:t>
            </a:r>
            <a:endParaRPr sz="482">
              <a:solidFill>
                <a:sysClr val="windowText" lastClr="000000"/>
              </a:solidFill>
            </a:endParaRPr>
          </a:p>
        </p:txBody>
      </p:sp>
      <p:sp>
        <p:nvSpPr>
          <p:cNvPr id="69" name="object 69"/>
          <p:cNvSpPr txBox="1"/>
          <p:nvPr/>
        </p:nvSpPr>
        <p:spPr>
          <a:xfrm>
            <a:off x="1791428" y="1458182"/>
            <a:ext cx="683689" cy="64120"/>
          </a:xfrm>
          <a:prstGeom prst="rect">
            <a:avLst/>
          </a:prstGeom>
          <a:solidFill>
            <a:srgbClr val="FEEFEF"/>
          </a:solidFill>
        </p:spPr>
        <p:txBody>
          <a:bodyPr vert="horz" wrap="square" lIns="0" tIns="0" rIns="0" bIns="0" rtlCol="0">
            <a:spAutoFit/>
          </a:bodyPr>
          <a:lstStyle/>
          <a:p>
            <a:pPr marL="8868" defTabSz="304038">
              <a:lnSpc>
                <a:spcPts val="517"/>
              </a:lnSpc>
              <a:buClrTx/>
            </a:pPr>
            <a:r>
              <a:rPr sz="482" i="1" spc="-7" dirty="0">
                <a:solidFill>
                  <a:srgbClr val="010202"/>
                </a:solidFill>
              </a:rPr>
              <a:t>G12V</a:t>
            </a:r>
            <a:endParaRPr sz="482">
              <a:solidFill>
                <a:sysClr val="windowText" lastClr="000000"/>
              </a:solidFill>
            </a:endParaRPr>
          </a:p>
        </p:txBody>
      </p:sp>
      <p:sp>
        <p:nvSpPr>
          <p:cNvPr id="70" name="object 70"/>
          <p:cNvSpPr txBox="1"/>
          <p:nvPr/>
        </p:nvSpPr>
        <p:spPr>
          <a:xfrm>
            <a:off x="1791428" y="1525031"/>
            <a:ext cx="683689" cy="64120"/>
          </a:xfrm>
          <a:prstGeom prst="rect">
            <a:avLst/>
          </a:prstGeom>
          <a:solidFill>
            <a:srgbClr val="F5FAF2"/>
          </a:solidFill>
        </p:spPr>
        <p:txBody>
          <a:bodyPr vert="horz" wrap="square" lIns="0" tIns="0" rIns="0" bIns="0" rtlCol="0">
            <a:spAutoFit/>
          </a:bodyPr>
          <a:lstStyle/>
          <a:p>
            <a:pPr marL="8868" defTabSz="304038">
              <a:lnSpc>
                <a:spcPts val="517"/>
              </a:lnSpc>
              <a:buClrTx/>
            </a:pPr>
            <a:r>
              <a:rPr sz="482" i="1" spc="-3" dirty="0">
                <a:solidFill>
                  <a:srgbClr val="010202"/>
                </a:solidFill>
              </a:rPr>
              <a:t>D1010Y</a:t>
            </a:r>
            <a:endParaRPr sz="482">
              <a:solidFill>
                <a:sysClr val="windowText" lastClr="000000"/>
              </a:solidFill>
            </a:endParaRPr>
          </a:p>
        </p:txBody>
      </p:sp>
      <p:sp>
        <p:nvSpPr>
          <p:cNvPr id="71" name="object 71"/>
          <p:cNvSpPr txBox="1"/>
          <p:nvPr/>
        </p:nvSpPr>
        <p:spPr>
          <a:xfrm>
            <a:off x="1791428" y="1591880"/>
            <a:ext cx="683689" cy="64120"/>
          </a:xfrm>
          <a:prstGeom prst="rect">
            <a:avLst/>
          </a:prstGeom>
          <a:solidFill>
            <a:srgbClr val="F5FAF2"/>
          </a:solidFill>
        </p:spPr>
        <p:txBody>
          <a:bodyPr vert="horz" wrap="square" lIns="0" tIns="0" rIns="0" bIns="0" rtlCol="0">
            <a:spAutoFit/>
          </a:bodyPr>
          <a:lstStyle/>
          <a:p>
            <a:pPr marL="8868" defTabSz="304038">
              <a:lnSpc>
                <a:spcPts val="517"/>
              </a:lnSpc>
              <a:buClrTx/>
            </a:pPr>
            <a:r>
              <a:rPr sz="482" i="1" spc="-3" dirty="0">
                <a:solidFill>
                  <a:srgbClr val="010202"/>
                </a:solidFill>
              </a:rPr>
              <a:t>X963_splice</a:t>
            </a:r>
            <a:endParaRPr sz="482">
              <a:solidFill>
                <a:sysClr val="windowText" lastClr="000000"/>
              </a:solidFill>
            </a:endParaRPr>
          </a:p>
        </p:txBody>
      </p:sp>
      <p:sp>
        <p:nvSpPr>
          <p:cNvPr id="72" name="object 72"/>
          <p:cNvSpPr txBox="1"/>
          <p:nvPr/>
        </p:nvSpPr>
        <p:spPr>
          <a:xfrm>
            <a:off x="1791428" y="1658728"/>
            <a:ext cx="683689" cy="64120"/>
          </a:xfrm>
          <a:prstGeom prst="rect">
            <a:avLst/>
          </a:prstGeom>
          <a:solidFill>
            <a:srgbClr val="F5FAF2"/>
          </a:solidFill>
        </p:spPr>
        <p:txBody>
          <a:bodyPr vert="horz" wrap="square" lIns="0" tIns="0" rIns="0" bIns="0" rtlCol="0">
            <a:spAutoFit/>
          </a:bodyPr>
          <a:lstStyle/>
          <a:p>
            <a:pPr marL="8868" defTabSz="304038">
              <a:lnSpc>
                <a:spcPts val="517"/>
              </a:lnSpc>
              <a:buClrTx/>
            </a:pPr>
            <a:r>
              <a:rPr sz="482" i="1" spc="-3" dirty="0">
                <a:solidFill>
                  <a:srgbClr val="010202"/>
                </a:solidFill>
              </a:rPr>
              <a:t>X1010_splice</a:t>
            </a:r>
            <a:endParaRPr sz="482">
              <a:solidFill>
                <a:sysClr val="windowText" lastClr="000000"/>
              </a:solidFill>
            </a:endParaRPr>
          </a:p>
        </p:txBody>
      </p:sp>
      <p:sp>
        <p:nvSpPr>
          <p:cNvPr id="73" name="object 73"/>
          <p:cNvSpPr txBox="1"/>
          <p:nvPr/>
        </p:nvSpPr>
        <p:spPr>
          <a:xfrm>
            <a:off x="1446428" y="1724934"/>
            <a:ext cx="344378" cy="64569"/>
          </a:xfrm>
          <a:prstGeom prst="rect">
            <a:avLst/>
          </a:prstGeom>
          <a:ln w="3866">
            <a:noFill/>
          </a:ln>
        </p:spPr>
        <p:txBody>
          <a:bodyPr vert="horz" wrap="square" lIns="0" tIns="0" rIns="0" bIns="0" rtlCol="0">
            <a:spAutoFit/>
          </a:bodyPr>
          <a:lstStyle/>
          <a:p>
            <a:pPr marL="10768" defTabSz="304038">
              <a:lnSpc>
                <a:spcPts val="527"/>
              </a:lnSpc>
              <a:buClrTx/>
            </a:pPr>
            <a:r>
              <a:rPr sz="565" b="1" spc="-8" dirty="0">
                <a:solidFill>
                  <a:srgbClr val="010202"/>
                </a:solidFill>
              </a:rPr>
              <a:t>RET</a:t>
            </a:r>
            <a:endParaRPr sz="565">
              <a:solidFill>
                <a:sysClr val="windowText" lastClr="000000"/>
              </a:solidFill>
            </a:endParaRPr>
          </a:p>
        </p:txBody>
      </p:sp>
      <p:sp>
        <p:nvSpPr>
          <p:cNvPr id="74" name="object 74"/>
          <p:cNvSpPr txBox="1"/>
          <p:nvPr/>
        </p:nvSpPr>
        <p:spPr>
          <a:xfrm>
            <a:off x="1791428" y="1725577"/>
            <a:ext cx="683689" cy="64120"/>
          </a:xfrm>
          <a:prstGeom prst="rect">
            <a:avLst/>
          </a:prstGeom>
          <a:solidFill>
            <a:srgbClr val="ECECF6"/>
          </a:solidFill>
        </p:spPr>
        <p:txBody>
          <a:bodyPr vert="horz" wrap="square" lIns="0" tIns="0" rIns="0" bIns="0" rtlCol="0">
            <a:spAutoFit/>
          </a:bodyPr>
          <a:lstStyle/>
          <a:p>
            <a:pPr marL="8868" defTabSz="304038">
              <a:lnSpc>
                <a:spcPts val="517"/>
              </a:lnSpc>
              <a:buClrTx/>
            </a:pPr>
            <a:r>
              <a:rPr sz="482" i="1" spc="-3" dirty="0">
                <a:solidFill>
                  <a:srgbClr val="010202"/>
                </a:solidFill>
              </a:rPr>
              <a:t>(Fusion)</a:t>
            </a:r>
            <a:endParaRPr sz="482">
              <a:solidFill>
                <a:sysClr val="windowText" lastClr="000000"/>
              </a:solidFill>
            </a:endParaRPr>
          </a:p>
        </p:txBody>
      </p:sp>
      <p:sp>
        <p:nvSpPr>
          <p:cNvPr id="75" name="object 75"/>
          <p:cNvSpPr txBox="1"/>
          <p:nvPr/>
        </p:nvSpPr>
        <p:spPr>
          <a:xfrm>
            <a:off x="1446428" y="1791783"/>
            <a:ext cx="344378" cy="64569"/>
          </a:xfrm>
          <a:prstGeom prst="rect">
            <a:avLst/>
          </a:prstGeom>
          <a:ln w="3866">
            <a:noFill/>
          </a:ln>
        </p:spPr>
        <p:txBody>
          <a:bodyPr vert="horz" wrap="square" lIns="0" tIns="0" rIns="0" bIns="0" rtlCol="0">
            <a:spAutoFit/>
          </a:bodyPr>
          <a:lstStyle/>
          <a:p>
            <a:pPr marL="10768" defTabSz="304038">
              <a:lnSpc>
                <a:spcPts val="527"/>
              </a:lnSpc>
              <a:buClrTx/>
            </a:pPr>
            <a:r>
              <a:rPr sz="565" b="1" spc="-8" dirty="0">
                <a:solidFill>
                  <a:srgbClr val="010202"/>
                </a:solidFill>
              </a:rPr>
              <a:t>ALK</a:t>
            </a:r>
            <a:endParaRPr sz="565">
              <a:solidFill>
                <a:sysClr val="windowText" lastClr="000000"/>
              </a:solidFill>
            </a:endParaRPr>
          </a:p>
        </p:txBody>
      </p:sp>
      <p:sp>
        <p:nvSpPr>
          <p:cNvPr id="76" name="object 76"/>
          <p:cNvSpPr txBox="1"/>
          <p:nvPr/>
        </p:nvSpPr>
        <p:spPr>
          <a:xfrm>
            <a:off x="1791428" y="1792425"/>
            <a:ext cx="683689" cy="64120"/>
          </a:xfrm>
          <a:prstGeom prst="rect">
            <a:avLst/>
          </a:prstGeom>
          <a:solidFill>
            <a:srgbClr val="E7E8E6"/>
          </a:solidFill>
        </p:spPr>
        <p:txBody>
          <a:bodyPr vert="horz" wrap="square" lIns="0" tIns="0" rIns="0" bIns="0" rtlCol="0">
            <a:spAutoFit/>
          </a:bodyPr>
          <a:lstStyle/>
          <a:p>
            <a:pPr marL="8868" defTabSz="304038">
              <a:lnSpc>
                <a:spcPts val="517"/>
              </a:lnSpc>
              <a:buClrTx/>
            </a:pPr>
            <a:r>
              <a:rPr sz="482" i="1" spc="-3" dirty="0">
                <a:solidFill>
                  <a:srgbClr val="010202"/>
                </a:solidFill>
              </a:rPr>
              <a:t>(Fusion)</a:t>
            </a:r>
            <a:endParaRPr sz="482">
              <a:solidFill>
                <a:sysClr val="windowText" lastClr="000000"/>
              </a:solidFill>
            </a:endParaRPr>
          </a:p>
        </p:txBody>
      </p:sp>
      <p:sp>
        <p:nvSpPr>
          <p:cNvPr id="77" name="object 77"/>
          <p:cNvSpPr txBox="1"/>
          <p:nvPr/>
        </p:nvSpPr>
        <p:spPr>
          <a:xfrm>
            <a:off x="1446428" y="1858632"/>
            <a:ext cx="344378" cy="64569"/>
          </a:xfrm>
          <a:prstGeom prst="rect">
            <a:avLst/>
          </a:prstGeom>
          <a:ln w="3866">
            <a:noFill/>
          </a:ln>
        </p:spPr>
        <p:txBody>
          <a:bodyPr vert="horz" wrap="square" lIns="0" tIns="0" rIns="0" bIns="0" rtlCol="0">
            <a:spAutoFit/>
          </a:bodyPr>
          <a:lstStyle/>
          <a:p>
            <a:pPr marL="10768" defTabSz="304038">
              <a:lnSpc>
                <a:spcPts val="527"/>
              </a:lnSpc>
              <a:buClrTx/>
            </a:pPr>
            <a:r>
              <a:rPr sz="565" b="1" spc="-8" dirty="0">
                <a:solidFill>
                  <a:srgbClr val="010202"/>
                </a:solidFill>
              </a:rPr>
              <a:t>ROS</a:t>
            </a:r>
            <a:endParaRPr sz="565">
              <a:solidFill>
                <a:sysClr val="windowText" lastClr="000000"/>
              </a:solidFill>
            </a:endParaRPr>
          </a:p>
        </p:txBody>
      </p:sp>
      <p:sp>
        <p:nvSpPr>
          <p:cNvPr id="78" name="object 78"/>
          <p:cNvSpPr txBox="1"/>
          <p:nvPr/>
        </p:nvSpPr>
        <p:spPr>
          <a:xfrm>
            <a:off x="1791428" y="1859274"/>
            <a:ext cx="683689" cy="64120"/>
          </a:xfrm>
          <a:prstGeom prst="rect">
            <a:avLst/>
          </a:prstGeom>
          <a:solidFill>
            <a:srgbClr val="FEEFEF"/>
          </a:solidFill>
        </p:spPr>
        <p:txBody>
          <a:bodyPr vert="horz" wrap="square" lIns="0" tIns="0" rIns="0" bIns="0" rtlCol="0">
            <a:spAutoFit/>
          </a:bodyPr>
          <a:lstStyle/>
          <a:p>
            <a:pPr marL="8868" defTabSz="304038">
              <a:lnSpc>
                <a:spcPts val="517"/>
              </a:lnSpc>
              <a:buClrTx/>
            </a:pPr>
            <a:r>
              <a:rPr sz="482" i="1" spc="-3" dirty="0">
                <a:solidFill>
                  <a:srgbClr val="010202"/>
                </a:solidFill>
              </a:rPr>
              <a:t>(Fusion)</a:t>
            </a:r>
            <a:endParaRPr sz="482">
              <a:solidFill>
                <a:sysClr val="windowText" lastClr="000000"/>
              </a:solidFill>
            </a:endParaRPr>
          </a:p>
        </p:txBody>
      </p:sp>
      <p:sp>
        <p:nvSpPr>
          <p:cNvPr id="79" name="object 79"/>
          <p:cNvSpPr txBox="1"/>
          <p:nvPr/>
        </p:nvSpPr>
        <p:spPr>
          <a:xfrm>
            <a:off x="1791428" y="1926123"/>
            <a:ext cx="683689" cy="74614"/>
          </a:xfrm>
          <a:prstGeom prst="rect">
            <a:avLst/>
          </a:prstGeom>
          <a:solidFill>
            <a:srgbClr val="FFF2E7"/>
          </a:solidFill>
        </p:spPr>
        <p:txBody>
          <a:bodyPr vert="horz" wrap="square" lIns="0" tIns="422" rIns="0" bIns="0" rtlCol="0">
            <a:spAutoFit/>
          </a:bodyPr>
          <a:lstStyle/>
          <a:p>
            <a:pPr marL="8868" defTabSz="304038">
              <a:spcBef>
                <a:spcPts val="3"/>
              </a:spcBef>
              <a:buClrTx/>
            </a:pPr>
            <a:r>
              <a:rPr sz="482" i="1" spc="-3" dirty="0">
                <a:solidFill>
                  <a:srgbClr val="010202"/>
                </a:solidFill>
              </a:rPr>
              <a:t>Y772_A775dup</a:t>
            </a:r>
            <a:endParaRPr sz="482">
              <a:solidFill>
                <a:sysClr val="windowText" lastClr="000000"/>
              </a:solidFill>
            </a:endParaRPr>
          </a:p>
        </p:txBody>
      </p:sp>
      <p:sp>
        <p:nvSpPr>
          <p:cNvPr id="80" name="object 80"/>
          <p:cNvSpPr txBox="1"/>
          <p:nvPr/>
        </p:nvSpPr>
        <p:spPr>
          <a:xfrm>
            <a:off x="1791428" y="2004542"/>
            <a:ext cx="683689" cy="71751"/>
          </a:xfrm>
          <a:prstGeom prst="rect">
            <a:avLst/>
          </a:prstGeom>
          <a:solidFill>
            <a:srgbClr val="FFF2E7"/>
          </a:solidFill>
        </p:spPr>
        <p:txBody>
          <a:bodyPr vert="horz" wrap="square" lIns="0" tIns="0" rIns="0" bIns="0" rtlCol="0">
            <a:spAutoFit/>
          </a:bodyPr>
          <a:lstStyle/>
          <a:p>
            <a:pPr marL="8868" defTabSz="304038">
              <a:lnSpc>
                <a:spcPts val="562"/>
              </a:lnSpc>
              <a:buClrTx/>
            </a:pPr>
            <a:r>
              <a:rPr sz="482" i="1" spc="-3" dirty="0">
                <a:solidFill>
                  <a:srgbClr val="010202"/>
                </a:solidFill>
              </a:rPr>
              <a:t>(AMP)</a:t>
            </a:r>
            <a:endParaRPr sz="482">
              <a:solidFill>
                <a:sysClr val="windowText" lastClr="000000"/>
              </a:solidFill>
            </a:endParaRPr>
          </a:p>
        </p:txBody>
      </p:sp>
      <p:sp>
        <p:nvSpPr>
          <p:cNvPr id="81" name="object 81"/>
          <p:cNvSpPr txBox="1"/>
          <p:nvPr/>
        </p:nvSpPr>
        <p:spPr>
          <a:xfrm>
            <a:off x="1791428" y="2077393"/>
            <a:ext cx="683689" cy="78878"/>
          </a:xfrm>
          <a:prstGeom prst="rect">
            <a:avLst/>
          </a:prstGeom>
        </p:spPr>
        <p:txBody>
          <a:bodyPr vert="horz" wrap="square" lIns="0" tIns="4645" rIns="0" bIns="0" rtlCol="0">
            <a:spAutoFit/>
          </a:bodyPr>
          <a:lstStyle/>
          <a:p>
            <a:pPr marL="8868" defTabSz="304038">
              <a:spcBef>
                <a:spcPts val="37"/>
              </a:spcBef>
              <a:buClrTx/>
            </a:pPr>
            <a:r>
              <a:rPr sz="482" i="1" spc="-3" dirty="0">
                <a:solidFill>
                  <a:srgbClr val="010202"/>
                </a:solidFill>
              </a:rPr>
              <a:t>G776delinsVC</a:t>
            </a:r>
            <a:endParaRPr sz="482">
              <a:solidFill>
                <a:sysClr val="windowText" lastClr="000000"/>
              </a:solidFill>
            </a:endParaRPr>
          </a:p>
        </p:txBody>
      </p:sp>
      <p:sp>
        <p:nvSpPr>
          <p:cNvPr id="82" name="object 82"/>
          <p:cNvSpPr txBox="1"/>
          <p:nvPr/>
        </p:nvSpPr>
        <p:spPr>
          <a:xfrm>
            <a:off x="1446428" y="381534"/>
            <a:ext cx="344378" cy="540148"/>
          </a:xfrm>
          <a:prstGeom prst="rect">
            <a:avLst/>
          </a:prstGeom>
          <a:ln w="3866">
            <a:noFill/>
          </a:ln>
        </p:spPr>
        <p:txBody>
          <a:bodyPr vert="horz" wrap="square" lIns="0" tIns="0" rIns="0" bIns="0" rtlCol="0">
            <a:spAutoFit/>
          </a:bodyPr>
          <a:lstStyle/>
          <a:p>
            <a:pPr defTabSz="304038">
              <a:buClrTx/>
            </a:pPr>
            <a:endParaRPr sz="632">
              <a:solidFill>
                <a:sysClr val="windowText" lastClr="000000"/>
              </a:solidFill>
              <a:latin typeface="Times New Roman"/>
              <a:cs typeface="Times New Roman"/>
            </a:endParaRPr>
          </a:p>
          <a:p>
            <a:pPr defTabSz="304038">
              <a:buClrTx/>
            </a:pPr>
            <a:endParaRPr sz="632">
              <a:solidFill>
                <a:sysClr val="windowText" lastClr="000000"/>
              </a:solidFill>
              <a:latin typeface="Times New Roman"/>
              <a:cs typeface="Times New Roman"/>
            </a:endParaRPr>
          </a:p>
          <a:p>
            <a:pPr defTabSz="304038">
              <a:buClrTx/>
            </a:pPr>
            <a:endParaRPr sz="632">
              <a:solidFill>
                <a:sysClr val="windowText" lastClr="000000"/>
              </a:solidFill>
              <a:latin typeface="Times New Roman"/>
              <a:cs typeface="Times New Roman"/>
            </a:endParaRPr>
          </a:p>
          <a:p>
            <a:pPr defTabSz="304038">
              <a:buClrTx/>
            </a:pPr>
            <a:endParaRPr sz="632">
              <a:solidFill>
                <a:sysClr val="windowText" lastClr="000000"/>
              </a:solidFill>
              <a:latin typeface="Times New Roman"/>
              <a:cs typeface="Times New Roman"/>
            </a:endParaRPr>
          </a:p>
          <a:p>
            <a:pPr marL="10768" defTabSz="304038">
              <a:spcBef>
                <a:spcPts val="451"/>
              </a:spcBef>
              <a:buClrTx/>
            </a:pPr>
            <a:r>
              <a:rPr sz="565" b="1" spc="-7" dirty="0">
                <a:solidFill>
                  <a:srgbClr val="010202"/>
                </a:solidFill>
              </a:rPr>
              <a:t>EGFR</a:t>
            </a:r>
            <a:endParaRPr sz="565">
              <a:solidFill>
                <a:sysClr val="windowText" lastClr="000000"/>
              </a:solidFill>
            </a:endParaRPr>
          </a:p>
        </p:txBody>
      </p:sp>
      <p:sp>
        <p:nvSpPr>
          <p:cNvPr id="83" name="object 83"/>
          <p:cNvSpPr txBox="1"/>
          <p:nvPr/>
        </p:nvSpPr>
        <p:spPr>
          <a:xfrm>
            <a:off x="1446428" y="1323843"/>
            <a:ext cx="344378" cy="142381"/>
          </a:xfrm>
          <a:prstGeom prst="rect">
            <a:avLst/>
          </a:prstGeom>
          <a:ln w="3866">
            <a:noFill/>
          </a:ln>
        </p:spPr>
        <p:txBody>
          <a:bodyPr vert="horz" wrap="square" lIns="0" tIns="54898" rIns="0" bIns="0" rtlCol="0">
            <a:spAutoFit/>
          </a:bodyPr>
          <a:lstStyle/>
          <a:p>
            <a:pPr marL="10768" defTabSz="304038">
              <a:spcBef>
                <a:spcPts val="432"/>
              </a:spcBef>
              <a:buClrTx/>
            </a:pPr>
            <a:r>
              <a:rPr sz="565" b="1" spc="-7" dirty="0">
                <a:solidFill>
                  <a:srgbClr val="010202"/>
                </a:solidFill>
              </a:rPr>
              <a:t>KRAS</a:t>
            </a:r>
            <a:endParaRPr sz="565">
              <a:solidFill>
                <a:sysClr val="windowText" lastClr="000000"/>
              </a:solidFill>
            </a:endParaRPr>
          </a:p>
        </p:txBody>
      </p:sp>
      <p:sp>
        <p:nvSpPr>
          <p:cNvPr id="84" name="object 84"/>
          <p:cNvSpPr txBox="1"/>
          <p:nvPr/>
        </p:nvSpPr>
        <p:spPr>
          <a:xfrm>
            <a:off x="1446428" y="1524388"/>
            <a:ext cx="344378" cy="142381"/>
          </a:xfrm>
          <a:prstGeom prst="rect">
            <a:avLst/>
          </a:prstGeom>
          <a:ln w="3866">
            <a:noFill/>
          </a:ln>
        </p:spPr>
        <p:txBody>
          <a:bodyPr vert="horz" wrap="square" lIns="0" tIns="54898" rIns="0" bIns="0" rtlCol="0">
            <a:spAutoFit/>
          </a:bodyPr>
          <a:lstStyle/>
          <a:p>
            <a:pPr marL="10768" defTabSz="304038">
              <a:spcBef>
                <a:spcPts val="432"/>
              </a:spcBef>
              <a:buClrTx/>
            </a:pPr>
            <a:r>
              <a:rPr sz="565" b="1" spc="-8" dirty="0">
                <a:solidFill>
                  <a:srgbClr val="010202"/>
                </a:solidFill>
              </a:rPr>
              <a:t>MET</a:t>
            </a:r>
            <a:endParaRPr sz="565">
              <a:solidFill>
                <a:sysClr val="windowText" lastClr="000000"/>
              </a:solidFill>
            </a:endParaRPr>
          </a:p>
        </p:txBody>
      </p:sp>
      <p:sp>
        <p:nvSpPr>
          <p:cNvPr id="85" name="object 85"/>
          <p:cNvSpPr txBox="1"/>
          <p:nvPr/>
        </p:nvSpPr>
        <p:spPr>
          <a:xfrm>
            <a:off x="1446428" y="1925480"/>
            <a:ext cx="344378" cy="163763"/>
          </a:xfrm>
          <a:prstGeom prst="rect">
            <a:avLst/>
          </a:prstGeom>
          <a:ln w="3866">
            <a:noFill/>
          </a:ln>
        </p:spPr>
        <p:txBody>
          <a:bodyPr vert="horz" wrap="square" lIns="0" tIns="0" rIns="0" bIns="0" rtlCol="0">
            <a:spAutoFit/>
          </a:bodyPr>
          <a:lstStyle/>
          <a:p>
            <a:pPr defTabSz="304038">
              <a:buClrTx/>
            </a:pPr>
            <a:endParaRPr sz="499">
              <a:solidFill>
                <a:sysClr val="windowText" lastClr="000000"/>
              </a:solidFill>
              <a:latin typeface="Times New Roman"/>
              <a:cs typeface="Times New Roman"/>
            </a:endParaRPr>
          </a:p>
          <a:p>
            <a:pPr marL="10768" defTabSz="304038">
              <a:buClrTx/>
            </a:pPr>
            <a:r>
              <a:rPr sz="565" b="1" spc="-3" dirty="0">
                <a:solidFill>
                  <a:srgbClr val="010202"/>
                </a:solidFill>
              </a:rPr>
              <a:t>ERBB2</a:t>
            </a:r>
            <a:endParaRPr sz="565">
              <a:solidFill>
                <a:sysClr val="windowText" lastClr="000000"/>
              </a:solidFill>
            </a:endParaRPr>
          </a:p>
        </p:txBody>
      </p:sp>
      <p:grpSp>
        <p:nvGrpSpPr>
          <p:cNvPr id="86" name="object 86"/>
          <p:cNvGrpSpPr/>
          <p:nvPr/>
        </p:nvGrpSpPr>
        <p:grpSpPr>
          <a:xfrm>
            <a:off x="2485281" y="382177"/>
            <a:ext cx="624568" cy="113174"/>
            <a:chOff x="3776437" y="1149361"/>
            <a:chExt cx="1878330" cy="340360"/>
          </a:xfrm>
        </p:grpSpPr>
        <p:sp>
          <p:nvSpPr>
            <p:cNvPr id="87" name="object 87"/>
            <p:cNvSpPr/>
            <p:nvPr/>
          </p:nvSpPr>
          <p:spPr>
            <a:xfrm>
              <a:off x="3830541" y="1149361"/>
              <a:ext cx="13970" cy="27305"/>
            </a:xfrm>
            <a:custGeom>
              <a:avLst/>
              <a:gdLst/>
              <a:ahLst/>
              <a:cxnLst/>
              <a:rect l="l" t="t" r="r" b="b"/>
              <a:pathLst>
                <a:path w="13970" h="27305">
                  <a:moveTo>
                    <a:pt x="13524" y="0"/>
                  </a:moveTo>
                  <a:lnTo>
                    <a:pt x="0" y="27063"/>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88" name="object 88"/>
            <p:cNvSpPr/>
            <p:nvPr/>
          </p:nvSpPr>
          <p:spPr>
            <a:xfrm>
              <a:off x="3830540"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89" name="object 89"/>
            <p:cNvSpPr/>
            <p:nvPr/>
          </p:nvSpPr>
          <p:spPr>
            <a:xfrm>
              <a:off x="3788034" y="1234418"/>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90" name="object 90"/>
            <p:cNvSpPr/>
            <p:nvPr/>
          </p:nvSpPr>
          <p:spPr>
            <a:xfrm>
              <a:off x="3788034"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91" name="object 91"/>
            <p:cNvSpPr/>
            <p:nvPr/>
          </p:nvSpPr>
          <p:spPr>
            <a:xfrm>
              <a:off x="3807355"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92" name="object 92"/>
            <p:cNvSpPr/>
            <p:nvPr/>
          </p:nvSpPr>
          <p:spPr>
            <a:xfrm>
              <a:off x="3807353"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93" name="object 93"/>
            <p:cNvSpPr/>
            <p:nvPr/>
          </p:nvSpPr>
          <p:spPr>
            <a:xfrm>
              <a:off x="3818947"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94" name="object 94"/>
            <p:cNvSpPr/>
            <p:nvPr/>
          </p:nvSpPr>
          <p:spPr>
            <a:xfrm>
              <a:off x="3818946"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95" name="object 95"/>
            <p:cNvSpPr/>
            <p:nvPr/>
          </p:nvSpPr>
          <p:spPr>
            <a:xfrm>
              <a:off x="3776437" y="1280813"/>
              <a:ext cx="8255" cy="12065"/>
            </a:xfrm>
            <a:custGeom>
              <a:avLst/>
              <a:gdLst/>
              <a:ahLst/>
              <a:cxnLst/>
              <a:rect l="l" t="t" r="r" b="b"/>
              <a:pathLst>
                <a:path w="8254" h="12065">
                  <a:moveTo>
                    <a:pt x="7732"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96" name="object 96"/>
            <p:cNvSpPr/>
            <p:nvPr/>
          </p:nvSpPr>
          <p:spPr>
            <a:xfrm>
              <a:off x="3776437" y="1280813"/>
              <a:ext cx="8255" cy="12065"/>
            </a:xfrm>
            <a:custGeom>
              <a:avLst/>
              <a:gdLst/>
              <a:ahLst/>
              <a:cxnLst/>
              <a:rect l="l" t="t" r="r" b="b"/>
              <a:pathLst>
                <a:path w="8254" h="12065">
                  <a:moveTo>
                    <a:pt x="7732" y="0"/>
                  </a:moveTo>
                  <a:lnTo>
                    <a:pt x="0" y="11598"/>
                  </a:lnTo>
                  <a:lnTo>
                    <a:pt x="7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97" name="object 97"/>
            <p:cNvSpPr/>
            <p:nvPr/>
          </p:nvSpPr>
          <p:spPr>
            <a:xfrm>
              <a:off x="3931011"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98" name="object 98"/>
            <p:cNvSpPr/>
            <p:nvPr/>
          </p:nvSpPr>
          <p:spPr>
            <a:xfrm>
              <a:off x="3888504"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99" name="object 99"/>
            <p:cNvSpPr/>
            <p:nvPr/>
          </p:nvSpPr>
          <p:spPr>
            <a:xfrm>
              <a:off x="3845998"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00" name="object 100"/>
            <p:cNvSpPr/>
            <p:nvPr/>
          </p:nvSpPr>
          <p:spPr>
            <a:xfrm>
              <a:off x="3845998"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01" name="object 101"/>
            <p:cNvSpPr/>
            <p:nvPr/>
          </p:nvSpPr>
          <p:spPr>
            <a:xfrm>
              <a:off x="3907824"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02" name="object 102"/>
            <p:cNvSpPr/>
            <p:nvPr/>
          </p:nvSpPr>
          <p:spPr>
            <a:xfrm>
              <a:off x="3907823"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03" name="object 103"/>
            <p:cNvSpPr/>
            <p:nvPr/>
          </p:nvSpPr>
          <p:spPr>
            <a:xfrm>
              <a:off x="3865323"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04" name="object 104"/>
            <p:cNvSpPr/>
            <p:nvPr/>
          </p:nvSpPr>
          <p:spPr>
            <a:xfrm>
              <a:off x="3865323"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05" name="object 105"/>
            <p:cNvSpPr/>
            <p:nvPr/>
          </p:nvSpPr>
          <p:spPr>
            <a:xfrm>
              <a:off x="3919416"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06" name="object 106"/>
            <p:cNvSpPr/>
            <p:nvPr/>
          </p:nvSpPr>
          <p:spPr>
            <a:xfrm>
              <a:off x="3919417"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07" name="object 107"/>
            <p:cNvSpPr/>
            <p:nvPr/>
          </p:nvSpPr>
          <p:spPr>
            <a:xfrm>
              <a:off x="3876915"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08" name="object 108"/>
            <p:cNvSpPr/>
            <p:nvPr/>
          </p:nvSpPr>
          <p:spPr>
            <a:xfrm>
              <a:off x="3876915"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09" name="object 109"/>
            <p:cNvSpPr/>
            <p:nvPr/>
          </p:nvSpPr>
          <p:spPr>
            <a:xfrm>
              <a:off x="4031482"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10" name="object 110"/>
            <p:cNvSpPr/>
            <p:nvPr/>
          </p:nvSpPr>
          <p:spPr>
            <a:xfrm>
              <a:off x="3988975"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11" name="object 111"/>
            <p:cNvSpPr/>
            <p:nvPr/>
          </p:nvSpPr>
          <p:spPr>
            <a:xfrm>
              <a:off x="3946468"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12" name="object 112"/>
            <p:cNvSpPr/>
            <p:nvPr/>
          </p:nvSpPr>
          <p:spPr>
            <a:xfrm>
              <a:off x="3946468"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13" name="object 113"/>
            <p:cNvSpPr/>
            <p:nvPr/>
          </p:nvSpPr>
          <p:spPr>
            <a:xfrm>
              <a:off x="4008299" y="1215086"/>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14" name="object 114"/>
            <p:cNvSpPr/>
            <p:nvPr/>
          </p:nvSpPr>
          <p:spPr>
            <a:xfrm>
              <a:off x="4008295"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15" name="object 115"/>
            <p:cNvSpPr/>
            <p:nvPr/>
          </p:nvSpPr>
          <p:spPr>
            <a:xfrm>
              <a:off x="3965793"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16" name="object 116"/>
            <p:cNvSpPr/>
            <p:nvPr/>
          </p:nvSpPr>
          <p:spPr>
            <a:xfrm>
              <a:off x="3965793"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17" name="object 117"/>
            <p:cNvSpPr/>
            <p:nvPr/>
          </p:nvSpPr>
          <p:spPr>
            <a:xfrm>
              <a:off x="4019892" y="119188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18" name="object 118"/>
            <p:cNvSpPr/>
            <p:nvPr/>
          </p:nvSpPr>
          <p:spPr>
            <a:xfrm>
              <a:off x="4019888"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19" name="object 119"/>
            <p:cNvSpPr/>
            <p:nvPr/>
          </p:nvSpPr>
          <p:spPr>
            <a:xfrm>
              <a:off x="3977386"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20" name="object 120"/>
            <p:cNvSpPr/>
            <p:nvPr/>
          </p:nvSpPr>
          <p:spPr>
            <a:xfrm>
              <a:off x="3977386"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21" name="object 121"/>
            <p:cNvSpPr/>
            <p:nvPr/>
          </p:nvSpPr>
          <p:spPr>
            <a:xfrm>
              <a:off x="4131953"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22" name="object 122"/>
            <p:cNvSpPr/>
            <p:nvPr/>
          </p:nvSpPr>
          <p:spPr>
            <a:xfrm>
              <a:off x="4089446"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23" name="object 123"/>
            <p:cNvSpPr/>
            <p:nvPr/>
          </p:nvSpPr>
          <p:spPr>
            <a:xfrm>
              <a:off x="4046939"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24" name="object 124"/>
            <p:cNvSpPr/>
            <p:nvPr/>
          </p:nvSpPr>
          <p:spPr>
            <a:xfrm>
              <a:off x="4046939"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25" name="object 125"/>
            <p:cNvSpPr/>
            <p:nvPr/>
          </p:nvSpPr>
          <p:spPr>
            <a:xfrm>
              <a:off x="4108768"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26" name="object 126"/>
            <p:cNvSpPr/>
            <p:nvPr/>
          </p:nvSpPr>
          <p:spPr>
            <a:xfrm>
              <a:off x="4108766"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27" name="object 127"/>
            <p:cNvSpPr/>
            <p:nvPr/>
          </p:nvSpPr>
          <p:spPr>
            <a:xfrm>
              <a:off x="4066264"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28" name="object 128"/>
            <p:cNvSpPr/>
            <p:nvPr/>
          </p:nvSpPr>
          <p:spPr>
            <a:xfrm>
              <a:off x="4066264"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29" name="object 129"/>
            <p:cNvSpPr/>
            <p:nvPr/>
          </p:nvSpPr>
          <p:spPr>
            <a:xfrm>
              <a:off x="4120360"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30" name="object 130"/>
            <p:cNvSpPr/>
            <p:nvPr/>
          </p:nvSpPr>
          <p:spPr>
            <a:xfrm>
              <a:off x="4120359"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31" name="object 131"/>
            <p:cNvSpPr/>
            <p:nvPr/>
          </p:nvSpPr>
          <p:spPr>
            <a:xfrm>
              <a:off x="4077857"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32" name="object 132"/>
            <p:cNvSpPr/>
            <p:nvPr/>
          </p:nvSpPr>
          <p:spPr>
            <a:xfrm>
              <a:off x="4077857"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33" name="object 133"/>
            <p:cNvSpPr/>
            <p:nvPr/>
          </p:nvSpPr>
          <p:spPr>
            <a:xfrm>
              <a:off x="4232424"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34" name="object 134"/>
            <p:cNvSpPr/>
            <p:nvPr/>
          </p:nvSpPr>
          <p:spPr>
            <a:xfrm>
              <a:off x="4189917"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35" name="object 135"/>
            <p:cNvSpPr/>
            <p:nvPr/>
          </p:nvSpPr>
          <p:spPr>
            <a:xfrm>
              <a:off x="4147410"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36" name="object 136"/>
            <p:cNvSpPr/>
            <p:nvPr/>
          </p:nvSpPr>
          <p:spPr>
            <a:xfrm>
              <a:off x="4147410"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37" name="object 137"/>
            <p:cNvSpPr/>
            <p:nvPr/>
          </p:nvSpPr>
          <p:spPr>
            <a:xfrm>
              <a:off x="4209237"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38" name="object 138"/>
            <p:cNvSpPr/>
            <p:nvPr/>
          </p:nvSpPr>
          <p:spPr>
            <a:xfrm>
              <a:off x="4209237"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39" name="object 139"/>
            <p:cNvSpPr/>
            <p:nvPr/>
          </p:nvSpPr>
          <p:spPr>
            <a:xfrm>
              <a:off x="4166735"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40" name="object 140"/>
            <p:cNvSpPr/>
            <p:nvPr/>
          </p:nvSpPr>
          <p:spPr>
            <a:xfrm>
              <a:off x="4166735"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41" name="object 141"/>
            <p:cNvSpPr/>
            <p:nvPr/>
          </p:nvSpPr>
          <p:spPr>
            <a:xfrm>
              <a:off x="4220829"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42" name="object 142"/>
            <p:cNvSpPr/>
            <p:nvPr/>
          </p:nvSpPr>
          <p:spPr>
            <a:xfrm>
              <a:off x="4220829"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43" name="object 143"/>
            <p:cNvSpPr/>
            <p:nvPr/>
          </p:nvSpPr>
          <p:spPr>
            <a:xfrm>
              <a:off x="4178328"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44" name="object 144"/>
            <p:cNvSpPr/>
            <p:nvPr/>
          </p:nvSpPr>
          <p:spPr>
            <a:xfrm>
              <a:off x="4178328"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45" name="object 145"/>
            <p:cNvSpPr/>
            <p:nvPr/>
          </p:nvSpPr>
          <p:spPr>
            <a:xfrm>
              <a:off x="4332895"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46" name="object 146"/>
            <p:cNvSpPr/>
            <p:nvPr/>
          </p:nvSpPr>
          <p:spPr>
            <a:xfrm>
              <a:off x="4290388"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47" name="object 147"/>
            <p:cNvSpPr/>
            <p:nvPr/>
          </p:nvSpPr>
          <p:spPr>
            <a:xfrm>
              <a:off x="4247881"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48" name="object 148"/>
            <p:cNvSpPr/>
            <p:nvPr/>
          </p:nvSpPr>
          <p:spPr>
            <a:xfrm>
              <a:off x="4247881"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49" name="object 149"/>
            <p:cNvSpPr/>
            <p:nvPr/>
          </p:nvSpPr>
          <p:spPr>
            <a:xfrm>
              <a:off x="4309713" y="1215086"/>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50" name="object 150"/>
            <p:cNvSpPr/>
            <p:nvPr/>
          </p:nvSpPr>
          <p:spPr>
            <a:xfrm>
              <a:off x="4309708"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51" name="object 151"/>
            <p:cNvSpPr/>
            <p:nvPr/>
          </p:nvSpPr>
          <p:spPr>
            <a:xfrm>
              <a:off x="4267206"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52" name="object 152"/>
            <p:cNvSpPr/>
            <p:nvPr/>
          </p:nvSpPr>
          <p:spPr>
            <a:xfrm>
              <a:off x="4267206"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53" name="object 153"/>
            <p:cNvSpPr/>
            <p:nvPr/>
          </p:nvSpPr>
          <p:spPr>
            <a:xfrm>
              <a:off x="4321305" y="119188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54" name="object 154"/>
            <p:cNvSpPr/>
            <p:nvPr/>
          </p:nvSpPr>
          <p:spPr>
            <a:xfrm>
              <a:off x="4321301"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55" name="object 155"/>
            <p:cNvSpPr/>
            <p:nvPr/>
          </p:nvSpPr>
          <p:spPr>
            <a:xfrm>
              <a:off x="4278799"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56" name="object 156"/>
            <p:cNvSpPr/>
            <p:nvPr/>
          </p:nvSpPr>
          <p:spPr>
            <a:xfrm>
              <a:off x="4278799"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57" name="object 157"/>
            <p:cNvSpPr/>
            <p:nvPr/>
          </p:nvSpPr>
          <p:spPr>
            <a:xfrm>
              <a:off x="4433367"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58" name="object 158"/>
            <p:cNvSpPr/>
            <p:nvPr/>
          </p:nvSpPr>
          <p:spPr>
            <a:xfrm>
              <a:off x="4390859"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59" name="object 159"/>
            <p:cNvSpPr/>
            <p:nvPr/>
          </p:nvSpPr>
          <p:spPr>
            <a:xfrm>
              <a:off x="4348352"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60" name="object 160"/>
            <p:cNvSpPr/>
            <p:nvPr/>
          </p:nvSpPr>
          <p:spPr>
            <a:xfrm>
              <a:off x="4348352"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61" name="object 161"/>
            <p:cNvSpPr/>
            <p:nvPr/>
          </p:nvSpPr>
          <p:spPr>
            <a:xfrm>
              <a:off x="4410182"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62" name="object 162"/>
            <p:cNvSpPr/>
            <p:nvPr/>
          </p:nvSpPr>
          <p:spPr>
            <a:xfrm>
              <a:off x="4410179"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63" name="object 163"/>
            <p:cNvSpPr/>
            <p:nvPr/>
          </p:nvSpPr>
          <p:spPr>
            <a:xfrm>
              <a:off x="4367677"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64" name="object 164"/>
            <p:cNvSpPr/>
            <p:nvPr/>
          </p:nvSpPr>
          <p:spPr>
            <a:xfrm>
              <a:off x="4367677"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65" name="object 165"/>
            <p:cNvSpPr/>
            <p:nvPr/>
          </p:nvSpPr>
          <p:spPr>
            <a:xfrm>
              <a:off x="4421774"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66" name="object 166"/>
            <p:cNvSpPr/>
            <p:nvPr/>
          </p:nvSpPr>
          <p:spPr>
            <a:xfrm>
              <a:off x="4421772"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67" name="object 167"/>
            <p:cNvSpPr/>
            <p:nvPr/>
          </p:nvSpPr>
          <p:spPr>
            <a:xfrm>
              <a:off x="4379270"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68" name="object 168"/>
            <p:cNvSpPr/>
            <p:nvPr/>
          </p:nvSpPr>
          <p:spPr>
            <a:xfrm>
              <a:off x="4379270"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69" name="object 169"/>
            <p:cNvSpPr/>
            <p:nvPr/>
          </p:nvSpPr>
          <p:spPr>
            <a:xfrm>
              <a:off x="4533838"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70" name="object 170"/>
            <p:cNvSpPr/>
            <p:nvPr/>
          </p:nvSpPr>
          <p:spPr>
            <a:xfrm>
              <a:off x="4491331"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71" name="object 171"/>
            <p:cNvSpPr/>
            <p:nvPr/>
          </p:nvSpPr>
          <p:spPr>
            <a:xfrm>
              <a:off x="4448823"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72" name="object 172"/>
            <p:cNvSpPr/>
            <p:nvPr/>
          </p:nvSpPr>
          <p:spPr>
            <a:xfrm>
              <a:off x="4448823"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73" name="object 173"/>
            <p:cNvSpPr/>
            <p:nvPr/>
          </p:nvSpPr>
          <p:spPr>
            <a:xfrm>
              <a:off x="4510651"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74" name="object 174"/>
            <p:cNvSpPr/>
            <p:nvPr/>
          </p:nvSpPr>
          <p:spPr>
            <a:xfrm>
              <a:off x="4510651"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75" name="object 175"/>
            <p:cNvSpPr/>
            <p:nvPr/>
          </p:nvSpPr>
          <p:spPr>
            <a:xfrm>
              <a:off x="4468149"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76" name="object 176"/>
            <p:cNvSpPr/>
            <p:nvPr/>
          </p:nvSpPr>
          <p:spPr>
            <a:xfrm>
              <a:off x="4468149"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77" name="object 177"/>
            <p:cNvSpPr/>
            <p:nvPr/>
          </p:nvSpPr>
          <p:spPr>
            <a:xfrm>
              <a:off x="4522243"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78" name="object 178"/>
            <p:cNvSpPr/>
            <p:nvPr/>
          </p:nvSpPr>
          <p:spPr>
            <a:xfrm>
              <a:off x="4522243"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79" name="object 179"/>
            <p:cNvSpPr/>
            <p:nvPr/>
          </p:nvSpPr>
          <p:spPr>
            <a:xfrm>
              <a:off x="4479741"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0" name="object 180"/>
            <p:cNvSpPr/>
            <p:nvPr/>
          </p:nvSpPr>
          <p:spPr>
            <a:xfrm>
              <a:off x="4479741"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1" name="object 181"/>
            <p:cNvSpPr/>
            <p:nvPr/>
          </p:nvSpPr>
          <p:spPr>
            <a:xfrm>
              <a:off x="4634308"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2" name="object 182"/>
            <p:cNvSpPr/>
            <p:nvPr/>
          </p:nvSpPr>
          <p:spPr>
            <a:xfrm>
              <a:off x="4591802"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3" name="object 183"/>
            <p:cNvSpPr/>
            <p:nvPr/>
          </p:nvSpPr>
          <p:spPr>
            <a:xfrm>
              <a:off x="4549294"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4" name="object 184"/>
            <p:cNvSpPr/>
            <p:nvPr/>
          </p:nvSpPr>
          <p:spPr>
            <a:xfrm>
              <a:off x="4549294"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5" name="object 185"/>
            <p:cNvSpPr/>
            <p:nvPr/>
          </p:nvSpPr>
          <p:spPr>
            <a:xfrm>
              <a:off x="4611126" y="1215086"/>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6" name="object 186"/>
            <p:cNvSpPr/>
            <p:nvPr/>
          </p:nvSpPr>
          <p:spPr>
            <a:xfrm>
              <a:off x="4611121"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7" name="object 187"/>
            <p:cNvSpPr/>
            <p:nvPr/>
          </p:nvSpPr>
          <p:spPr>
            <a:xfrm>
              <a:off x="4568612" y="1304010"/>
              <a:ext cx="8255" cy="12065"/>
            </a:xfrm>
            <a:custGeom>
              <a:avLst/>
              <a:gdLst/>
              <a:ahLst/>
              <a:cxnLst/>
              <a:rect l="l" t="t" r="r" b="b"/>
              <a:pathLst>
                <a:path w="8254" h="12065">
                  <a:moveTo>
                    <a:pt x="7732"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8" name="object 188"/>
            <p:cNvSpPr/>
            <p:nvPr/>
          </p:nvSpPr>
          <p:spPr>
            <a:xfrm>
              <a:off x="4568612" y="1304010"/>
              <a:ext cx="8255" cy="12065"/>
            </a:xfrm>
            <a:custGeom>
              <a:avLst/>
              <a:gdLst/>
              <a:ahLst/>
              <a:cxnLst/>
              <a:rect l="l" t="t" r="r" b="b"/>
              <a:pathLst>
                <a:path w="8254" h="12065">
                  <a:moveTo>
                    <a:pt x="7732" y="0"/>
                  </a:moveTo>
                  <a:lnTo>
                    <a:pt x="0" y="11598"/>
                  </a:lnTo>
                  <a:lnTo>
                    <a:pt x="7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9" name="object 189"/>
            <p:cNvSpPr/>
            <p:nvPr/>
          </p:nvSpPr>
          <p:spPr>
            <a:xfrm>
              <a:off x="4622718" y="119188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0" name="object 190"/>
            <p:cNvSpPr/>
            <p:nvPr/>
          </p:nvSpPr>
          <p:spPr>
            <a:xfrm>
              <a:off x="4622714"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1" name="object 191"/>
            <p:cNvSpPr/>
            <p:nvPr/>
          </p:nvSpPr>
          <p:spPr>
            <a:xfrm>
              <a:off x="4580212"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2" name="object 192"/>
            <p:cNvSpPr/>
            <p:nvPr/>
          </p:nvSpPr>
          <p:spPr>
            <a:xfrm>
              <a:off x="4580212"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3" name="object 193"/>
            <p:cNvSpPr/>
            <p:nvPr/>
          </p:nvSpPr>
          <p:spPr>
            <a:xfrm>
              <a:off x="4734779"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4" name="object 194"/>
            <p:cNvSpPr/>
            <p:nvPr/>
          </p:nvSpPr>
          <p:spPr>
            <a:xfrm>
              <a:off x="4692272"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5" name="object 195"/>
            <p:cNvSpPr/>
            <p:nvPr/>
          </p:nvSpPr>
          <p:spPr>
            <a:xfrm>
              <a:off x="4649766"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6" name="object 196"/>
            <p:cNvSpPr/>
            <p:nvPr/>
          </p:nvSpPr>
          <p:spPr>
            <a:xfrm>
              <a:off x="4649766"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7" name="object 197"/>
            <p:cNvSpPr/>
            <p:nvPr/>
          </p:nvSpPr>
          <p:spPr>
            <a:xfrm>
              <a:off x="4711595"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8" name="object 198"/>
            <p:cNvSpPr/>
            <p:nvPr/>
          </p:nvSpPr>
          <p:spPr>
            <a:xfrm>
              <a:off x="4711592"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9" name="object 199"/>
            <p:cNvSpPr/>
            <p:nvPr/>
          </p:nvSpPr>
          <p:spPr>
            <a:xfrm>
              <a:off x="4669091"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0" name="object 200"/>
            <p:cNvSpPr/>
            <p:nvPr/>
          </p:nvSpPr>
          <p:spPr>
            <a:xfrm>
              <a:off x="4669091"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1" name="object 201"/>
            <p:cNvSpPr/>
            <p:nvPr/>
          </p:nvSpPr>
          <p:spPr>
            <a:xfrm>
              <a:off x="4723187"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2" name="object 202"/>
            <p:cNvSpPr/>
            <p:nvPr/>
          </p:nvSpPr>
          <p:spPr>
            <a:xfrm>
              <a:off x="4723185"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3" name="object 203"/>
            <p:cNvSpPr/>
            <p:nvPr/>
          </p:nvSpPr>
          <p:spPr>
            <a:xfrm>
              <a:off x="4680684"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4" name="object 204"/>
            <p:cNvSpPr/>
            <p:nvPr/>
          </p:nvSpPr>
          <p:spPr>
            <a:xfrm>
              <a:off x="4680684"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5" name="object 205"/>
            <p:cNvSpPr/>
            <p:nvPr/>
          </p:nvSpPr>
          <p:spPr>
            <a:xfrm>
              <a:off x="4835250"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6" name="object 206"/>
            <p:cNvSpPr/>
            <p:nvPr/>
          </p:nvSpPr>
          <p:spPr>
            <a:xfrm>
              <a:off x="4792743"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7" name="object 207"/>
            <p:cNvSpPr/>
            <p:nvPr/>
          </p:nvSpPr>
          <p:spPr>
            <a:xfrm>
              <a:off x="4750237"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8" name="object 208"/>
            <p:cNvSpPr/>
            <p:nvPr/>
          </p:nvSpPr>
          <p:spPr>
            <a:xfrm>
              <a:off x="4750237"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9" name="object 209"/>
            <p:cNvSpPr/>
            <p:nvPr/>
          </p:nvSpPr>
          <p:spPr>
            <a:xfrm>
              <a:off x="4812064"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10" name="object 210"/>
            <p:cNvSpPr/>
            <p:nvPr/>
          </p:nvSpPr>
          <p:spPr>
            <a:xfrm>
              <a:off x="4812063"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11" name="object 211"/>
            <p:cNvSpPr/>
            <p:nvPr/>
          </p:nvSpPr>
          <p:spPr>
            <a:xfrm>
              <a:off x="4769562"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12" name="object 212"/>
            <p:cNvSpPr/>
            <p:nvPr/>
          </p:nvSpPr>
          <p:spPr>
            <a:xfrm>
              <a:off x="4769562"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13" name="object 213"/>
            <p:cNvSpPr/>
            <p:nvPr/>
          </p:nvSpPr>
          <p:spPr>
            <a:xfrm>
              <a:off x="4823656"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14" name="object 214"/>
            <p:cNvSpPr/>
            <p:nvPr/>
          </p:nvSpPr>
          <p:spPr>
            <a:xfrm>
              <a:off x="4823656"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15" name="object 215"/>
            <p:cNvSpPr/>
            <p:nvPr/>
          </p:nvSpPr>
          <p:spPr>
            <a:xfrm>
              <a:off x="4781155"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16" name="object 216"/>
            <p:cNvSpPr/>
            <p:nvPr/>
          </p:nvSpPr>
          <p:spPr>
            <a:xfrm>
              <a:off x="4781155"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17" name="object 217"/>
            <p:cNvSpPr/>
            <p:nvPr/>
          </p:nvSpPr>
          <p:spPr>
            <a:xfrm>
              <a:off x="4935721"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18" name="object 218"/>
            <p:cNvSpPr/>
            <p:nvPr/>
          </p:nvSpPr>
          <p:spPr>
            <a:xfrm>
              <a:off x="4893214"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19" name="object 219"/>
            <p:cNvSpPr/>
            <p:nvPr/>
          </p:nvSpPr>
          <p:spPr>
            <a:xfrm>
              <a:off x="4850707"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20" name="object 220"/>
            <p:cNvSpPr/>
            <p:nvPr/>
          </p:nvSpPr>
          <p:spPr>
            <a:xfrm>
              <a:off x="4850707"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21" name="object 221"/>
            <p:cNvSpPr/>
            <p:nvPr/>
          </p:nvSpPr>
          <p:spPr>
            <a:xfrm>
              <a:off x="4912533"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22" name="object 222"/>
            <p:cNvSpPr/>
            <p:nvPr/>
          </p:nvSpPr>
          <p:spPr>
            <a:xfrm>
              <a:off x="4912534"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23" name="object 223"/>
            <p:cNvSpPr/>
            <p:nvPr/>
          </p:nvSpPr>
          <p:spPr>
            <a:xfrm>
              <a:off x="4870032"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24" name="object 224"/>
            <p:cNvSpPr/>
            <p:nvPr/>
          </p:nvSpPr>
          <p:spPr>
            <a:xfrm>
              <a:off x="4870032"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25" name="object 225"/>
            <p:cNvSpPr/>
            <p:nvPr/>
          </p:nvSpPr>
          <p:spPr>
            <a:xfrm>
              <a:off x="4924131" y="119188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26" name="object 226"/>
            <p:cNvSpPr/>
            <p:nvPr/>
          </p:nvSpPr>
          <p:spPr>
            <a:xfrm>
              <a:off x="4924127"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27" name="object 227"/>
            <p:cNvSpPr/>
            <p:nvPr/>
          </p:nvSpPr>
          <p:spPr>
            <a:xfrm>
              <a:off x="4881626"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28" name="object 228"/>
            <p:cNvSpPr/>
            <p:nvPr/>
          </p:nvSpPr>
          <p:spPr>
            <a:xfrm>
              <a:off x="4881626"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29" name="object 229"/>
            <p:cNvSpPr/>
            <p:nvPr/>
          </p:nvSpPr>
          <p:spPr>
            <a:xfrm>
              <a:off x="5036192"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30" name="object 230"/>
            <p:cNvSpPr/>
            <p:nvPr/>
          </p:nvSpPr>
          <p:spPr>
            <a:xfrm>
              <a:off x="4993685"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31" name="object 231"/>
            <p:cNvSpPr/>
            <p:nvPr/>
          </p:nvSpPr>
          <p:spPr>
            <a:xfrm>
              <a:off x="4951179"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32" name="object 232"/>
            <p:cNvSpPr/>
            <p:nvPr/>
          </p:nvSpPr>
          <p:spPr>
            <a:xfrm>
              <a:off x="4951179"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33" name="object 233"/>
            <p:cNvSpPr/>
            <p:nvPr/>
          </p:nvSpPr>
          <p:spPr>
            <a:xfrm>
              <a:off x="5013008" y="1215086"/>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34" name="object 234"/>
            <p:cNvSpPr/>
            <p:nvPr/>
          </p:nvSpPr>
          <p:spPr>
            <a:xfrm>
              <a:off x="5013005"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35" name="object 235"/>
            <p:cNvSpPr/>
            <p:nvPr/>
          </p:nvSpPr>
          <p:spPr>
            <a:xfrm>
              <a:off x="4970504"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36" name="object 236"/>
            <p:cNvSpPr/>
            <p:nvPr/>
          </p:nvSpPr>
          <p:spPr>
            <a:xfrm>
              <a:off x="4970504"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37" name="object 237"/>
            <p:cNvSpPr/>
            <p:nvPr/>
          </p:nvSpPr>
          <p:spPr>
            <a:xfrm>
              <a:off x="5024600"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38" name="object 238"/>
            <p:cNvSpPr/>
            <p:nvPr/>
          </p:nvSpPr>
          <p:spPr>
            <a:xfrm>
              <a:off x="5024598"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39" name="object 239"/>
            <p:cNvSpPr/>
            <p:nvPr/>
          </p:nvSpPr>
          <p:spPr>
            <a:xfrm>
              <a:off x="4982096"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40" name="object 240"/>
            <p:cNvSpPr/>
            <p:nvPr/>
          </p:nvSpPr>
          <p:spPr>
            <a:xfrm>
              <a:off x="4982096"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41" name="object 241"/>
            <p:cNvSpPr/>
            <p:nvPr/>
          </p:nvSpPr>
          <p:spPr>
            <a:xfrm>
              <a:off x="5136663"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42" name="object 242"/>
            <p:cNvSpPr/>
            <p:nvPr/>
          </p:nvSpPr>
          <p:spPr>
            <a:xfrm>
              <a:off x="5094156"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43" name="object 243"/>
            <p:cNvSpPr/>
            <p:nvPr/>
          </p:nvSpPr>
          <p:spPr>
            <a:xfrm>
              <a:off x="5051649"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44" name="object 244"/>
            <p:cNvSpPr/>
            <p:nvPr/>
          </p:nvSpPr>
          <p:spPr>
            <a:xfrm>
              <a:off x="5051649"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45" name="object 245"/>
            <p:cNvSpPr/>
            <p:nvPr/>
          </p:nvSpPr>
          <p:spPr>
            <a:xfrm>
              <a:off x="5113477"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46" name="object 246"/>
            <p:cNvSpPr/>
            <p:nvPr/>
          </p:nvSpPr>
          <p:spPr>
            <a:xfrm>
              <a:off x="5113477"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47" name="object 247"/>
            <p:cNvSpPr/>
            <p:nvPr/>
          </p:nvSpPr>
          <p:spPr>
            <a:xfrm>
              <a:off x="5070974"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48" name="object 248"/>
            <p:cNvSpPr/>
            <p:nvPr/>
          </p:nvSpPr>
          <p:spPr>
            <a:xfrm>
              <a:off x="5070974"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49" name="object 249"/>
            <p:cNvSpPr/>
            <p:nvPr/>
          </p:nvSpPr>
          <p:spPr>
            <a:xfrm>
              <a:off x="5125069"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50" name="object 250"/>
            <p:cNvSpPr/>
            <p:nvPr/>
          </p:nvSpPr>
          <p:spPr>
            <a:xfrm>
              <a:off x="5125069"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51" name="object 251"/>
            <p:cNvSpPr/>
            <p:nvPr/>
          </p:nvSpPr>
          <p:spPr>
            <a:xfrm>
              <a:off x="5082561" y="1280813"/>
              <a:ext cx="8255" cy="12065"/>
            </a:xfrm>
            <a:custGeom>
              <a:avLst/>
              <a:gdLst/>
              <a:ahLst/>
              <a:cxnLst/>
              <a:rect l="l" t="t" r="r" b="b"/>
              <a:pathLst>
                <a:path w="8254" h="12065">
                  <a:moveTo>
                    <a:pt x="7732"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52" name="object 252"/>
            <p:cNvSpPr/>
            <p:nvPr/>
          </p:nvSpPr>
          <p:spPr>
            <a:xfrm>
              <a:off x="5082561" y="1280813"/>
              <a:ext cx="8255" cy="12065"/>
            </a:xfrm>
            <a:custGeom>
              <a:avLst/>
              <a:gdLst/>
              <a:ahLst/>
              <a:cxnLst/>
              <a:rect l="l" t="t" r="r" b="b"/>
              <a:pathLst>
                <a:path w="8254" h="12065">
                  <a:moveTo>
                    <a:pt x="7732" y="0"/>
                  </a:moveTo>
                  <a:lnTo>
                    <a:pt x="0" y="11598"/>
                  </a:lnTo>
                  <a:lnTo>
                    <a:pt x="7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53" name="object 253"/>
            <p:cNvSpPr/>
            <p:nvPr/>
          </p:nvSpPr>
          <p:spPr>
            <a:xfrm>
              <a:off x="5237135"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54" name="object 254"/>
            <p:cNvSpPr/>
            <p:nvPr/>
          </p:nvSpPr>
          <p:spPr>
            <a:xfrm>
              <a:off x="5194627"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55" name="object 255"/>
            <p:cNvSpPr/>
            <p:nvPr/>
          </p:nvSpPr>
          <p:spPr>
            <a:xfrm>
              <a:off x="5152120"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56" name="object 256"/>
            <p:cNvSpPr/>
            <p:nvPr/>
          </p:nvSpPr>
          <p:spPr>
            <a:xfrm>
              <a:off x="5152120"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57" name="object 257"/>
            <p:cNvSpPr/>
            <p:nvPr/>
          </p:nvSpPr>
          <p:spPr>
            <a:xfrm>
              <a:off x="5213946"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58" name="object 258"/>
            <p:cNvSpPr/>
            <p:nvPr/>
          </p:nvSpPr>
          <p:spPr>
            <a:xfrm>
              <a:off x="5213948"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59" name="object 259"/>
            <p:cNvSpPr/>
            <p:nvPr/>
          </p:nvSpPr>
          <p:spPr>
            <a:xfrm>
              <a:off x="5171446"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60" name="object 260"/>
            <p:cNvSpPr/>
            <p:nvPr/>
          </p:nvSpPr>
          <p:spPr>
            <a:xfrm>
              <a:off x="5171446"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61" name="object 261"/>
            <p:cNvSpPr/>
            <p:nvPr/>
          </p:nvSpPr>
          <p:spPr>
            <a:xfrm>
              <a:off x="5225545" y="119188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62" name="object 262"/>
            <p:cNvSpPr/>
            <p:nvPr/>
          </p:nvSpPr>
          <p:spPr>
            <a:xfrm>
              <a:off x="5225540"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63" name="object 263"/>
            <p:cNvSpPr/>
            <p:nvPr/>
          </p:nvSpPr>
          <p:spPr>
            <a:xfrm>
              <a:off x="5183038"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64" name="object 264"/>
            <p:cNvSpPr/>
            <p:nvPr/>
          </p:nvSpPr>
          <p:spPr>
            <a:xfrm>
              <a:off x="5183038"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65" name="object 265"/>
            <p:cNvSpPr/>
            <p:nvPr/>
          </p:nvSpPr>
          <p:spPr>
            <a:xfrm>
              <a:off x="5337606"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66" name="object 266"/>
            <p:cNvSpPr/>
            <p:nvPr/>
          </p:nvSpPr>
          <p:spPr>
            <a:xfrm>
              <a:off x="5295099"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67" name="object 267"/>
            <p:cNvSpPr/>
            <p:nvPr/>
          </p:nvSpPr>
          <p:spPr>
            <a:xfrm>
              <a:off x="5252591"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68" name="object 268"/>
            <p:cNvSpPr/>
            <p:nvPr/>
          </p:nvSpPr>
          <p:spPr>
            <a:xfrm>
              <a:off x="5252591"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69" name="object 269"/>
            <p:cNvSpPr/>
            <p:nvPr/>
          </p:nvSpPr>
          <p:spPr>
            <a:xfrm>
              <a:off x="5314422" y="1215086"/>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70" name="object 270"/>
            <p:cNvSpPr/>
            <p:nvPr/>
          </p:nvSpPr>
          <p:spPr>
            <a:xfrm>
              <a:off x="5314419"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71" name="object 271"/>
            <p:cNvSpPr/>
            <p:nvPr/>
          </p:nvSpPr>
          <p:spPr>
            <a:xfrm>
              <a:off x="5271917"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72" name="object 272"/>
            <p:cNvSpPr/>
            <p:nvPr/>
          </p:nvSpPr>
          <p:spPr>
            <a:xfrm>
              <a:off x="5271917"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73" name="object 273"/>
            <p:cNvSpPr/>
            <p:nvPr/>
          </p:nvSpPr>
          <p:spPr>
            <a:xfrm>
              <a:off x="5326014"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74" name="object 274"/>
            <p:cNvSpPr/>
            <p:nvPr/>
          </p:nvSpPr>
          <p:spPr>
            <a:xfrm>
              <a:off x="5326012"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75" name="object 275"/>
            <p:cNvSpPr/>
            <p:nvPr/>
          </p:nvSpPr>
          <p:spPr>
            <a:xfrm>
              <a:off x="5283509"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76" name="object 276"/>
            <p:cNvSpPr/>
            <p:nvPr/>
          </p:nvSpPr>
          <p:spPr>
            <a:xfrm>
              <a:off x="5283509"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77" name="object 277"/>
            <p:cNvSpPr/>
            <p:nvPr/>
          </p:nvSpPr>
          <p:spPr>
            <a:xfrm>
              <a:off x="5438076"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78" name="object 278"/>
            <p:cNvSpPr/>
            <p:nvPr/>
          </p:nvSpPr>
          <p:spPr>
            <a:xfrm>
              <a:off x="5395570"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79" name="object 279"/>
            <p:cNvSpPr/>
            <p:nvPr/>
          </p:nvSpPr>
          <p:spPr>
            <a:xfrm>
              <a:off x="5353063"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80" name="object 280"/>
            <p:cNvSpPr/>
            <p:nvPr/>
          </p:nvSpPr>
          <p:spPr>
            <a:xfrm>
              <a:off x="5353063"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81" name="object 281"/>
            <p:cNvSpPr/>
            <p:nvPr/>
          </p:nvSpPr>
          <p:spPr>
            <a:xfrm>
              <a:off x="5414890"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82" name="object 282"/>
            <p:cNvSpPr/>
            <p:nvPr/>
          </p:nvSpPr>
          <p:spPr>
            <a:xfrm>
              <a:off x="5414889"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83" name="object 283"/>
            <p:cNvSpPr/>
            <p:nvPr/>
          </p:nvSpPr>
          <p:spPr>
            <a:xfrm>
              <a:off x="5372388"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84" name="object 284"/>
            <p:cNvSpPr/>
            <p:nvPr/>
          </p:nvSpPr>
          <p:spPr>
            <a:xfrm>
              <a:off x="5372388"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85" name="object 285"/>
            <p:cNvSpPr/>
            <p:nvPr/>
          </p:nvSpPr>
          <p:spPr>
            <a:xfrm>
              <a:off x="5426483"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86" name="object 286"/>
            <p:cNvSpPr/>
            <p:nvPr/>
          </p:nvSpPr>
          <p:spPr>
            <a:xfrm>
              <a:off x="5426482"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87" name="object 287"/>
            <p:cNvSpPr/>
            <p:nvPr/>
          </p:nvSpPr>
          <p:spPr>
            <a:xfrm>
              <a:off x="5383981"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88" name="object 288"/>
            <p:cNvSpPr/>
            <p:nvPr/>
          </p:nvSpPr>
          <p:spPr>
            <a:xfrm>
              <a:off x="5383981"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89" name="object 289"/>
            <p:cNvSpPr/>
            <p:nvPr/>
          </p:nvSpPr>
          <p:spPr>
            <a:xfrm>
              <a:off x="5538548"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90" name="object 290"/>
            <p:cNvSpPr/>
            <p:nvPr/>
          </p:nvSpPr>
          <p:spPr>
            <a:xfrm>
              <a:off x="5496041"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91" name="object 291"/>
            <p:cNvSpPr/>
            <p:nvPr/>
          </p:nvSpPr>
          <p:spPr>
            <a:xfrm>
              <a:off x="5453534"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92" name="object 292"/>
            <p:cNvSpPr/>
            <p:nvPr/>
          </p:nvSpPr>
          <p:spPr>
            <a:xfrm>
              <a:off x="5453534"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93" name="object 293"/>
            <p:cNvSpPr/>
            <p:nvPr/>
          </p:nvSpPr>
          <p:spPr>
            <a:xfrm>
              <a:off x="5515360" y="1215086"/>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94" name="object 294"/>
            <p:cNvSpPr/>
            <p:nvPr/>
          </p:nvSpPr>
          <p:spPr>
            <a:xfrm>
              <a:off x="5515360"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95" name="object 295"/>
            <p:cNvSpPr/>
            <p:nvPr/>
          </p:nvSpPr>
          <p:spPr>
            <a:xfrm>
              <a:off x="5472859"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96" name="object 296"/>
            <p:cNvSpPr/>
            <p:nvPr/>
          </p:nvSpPr>
          <p:spPr>
            <a:xfrm>
              <a:off x="5472859"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97" name="object 297"/>
            <p:cNvSpPr/>
            <p:nvPr/>
          </p:nvSpPr>
          <p:spPr>
            <a:xfrm>
              <a:off x="5526958" y="119188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98" name="object 298"/>
            <p:cNvSpPr/>
            <p:nvPr/>
          </p:nvSpPr>
          <p:spPr>
            <a:xfrm>
              <a:off x="5526953"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99" name="object 299"/>
            <p:cNvSpPr/>
            <p:nvPr/>
          </p:nvSpPr>
          <p:spPr>
            <a:xfrm>
              <a:off x="5484452"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00" name="object 300"/>
            <p:cNvSpPr/>
            <p:nvPr/>
          </p:nvSpPr>
          <p:spPr>
            <a:xfrm>
              <a:off x="5484452"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01" name="object 301"/>
            <p:cNvSpPr/>
            <p:nvPr/>
          </p:nvSpPr>
          <p:spPr>
            <a:xfrm>
              <a:off x="5639018" y="1149362"/>
              <a:ext cx="13970" cy="27305"/>
            </a:xfrm>
            <a:custGeom>
              <a:avLst/>
              <a:gdLst/>
              <a:ahLst/>
              <a:cxnLst/>
              <a:rect l="l" t="t" r="r" b="b"/>
              <a:pathLst>
                <a:path w="13970" h="27305">
                  <a:moveTo>
                    <a:pt x="13525" y="0"/>
                  </a:moveTo>
                  <a:lnTo>
                    <a:pt x="0" y="27063"/>
                  </a:lnTo>
                  <a:lnTo>
                    <a:pt x="13525"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02" name="object 302"/>
            <p:cNvSpPr/>
            <p:nvPr/>
          </p:nvSpPr>
          <p:spPr>
            <a:xfrm>
              <a:off x="5596512" y="1234418"/>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03" name="object 303"/>
            <p:cNvSpPr/>
            <p:nvPr/>
          </p:nvSpPr>
          <p:spPr>
            <a:xfrm>
              <a:off x="5554005" y="132720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04" name="object 304"/>
            <p:cNvSpPr/>
            <p:nvPr/>
          </p:nvSpPr>
          <p:spPr>
            <a:xfrm>
              <a:off x="5554005" y="132720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05" name="object 305"/>
            <p:cNvSpPr/>
            <p:nvPr/>
          </p:nvSpPr>
          <p:spPr>
            <a:xfrm>
              <a:off x="5615835" y="1215086"/>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06" name="object 306"/>
            <p:cNvSpPr/>
            <p:nvPr/>
          </p:nvSpPr>
          <p:spPr>
            <a:xfrm>
              <a:off x="5615832" y="1215088"/>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07" name="object 307"/>
            <p:cNvSpPr/>
            <p:nvPr/>
          </p:nvSpPr>
          <p:spPr>
            <a:xfrm>
              <a:off x="5573330" y="1304010"/>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08" name="object 308"/>
            <p:cNvSpPr/>
            <p:nvPr/>
          </p:nvSpPr>
          <p:spPr>
            <a:xfrm>
              <a:off x="5573330" y="1304010"/>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09" name="object 309"/>
            <p:cNvSpPr/>
            <p:nvPr/>
          </p:nvSpPr>
          <p:spPr>
            <a:xfrm>
              <a:off x="5627427" y="119188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10" name="object 310"/>
            <p:cNvSpPr/>
            <p:nvPr/>
          </p:nvSpPr>
          <p:spPr>
            <a:xfrm>
              <a:off x="5627425" y="1191891"/>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11" name="object 311"/>
            <p:cNvSpPr/>
            <p:nvPr/>
          </p:nvSpPr>
          <p:spPr>
            <a:xfrm>
              <a:off x="5584923" y="1280813"/>
              <a:ext cx="8255" cy="12065"/>
            </a:xfrm>
            <a:custGeom>
              <a:avLst/>
              <a:gdLst/>
              <a:ahLst/>
              <a:cxnLst/>
              <a:rect l="l" t="t" r="r" b="b"/>
              <a:pathLst>
                <a:path w="8254" h="12065">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12" name="object 312"/>
            <p:cNvSpPr/>
            <p:nvPr/>
          </p:nvSpPr>
          <p:spPr>
            <a:xfrm>
              <a:off x="5584923" y="1280813"/>
              <a:ext cx="8255" cy="12065"/>
            </a:xfrm>
            <a:custGeom>
              <a:avLst/>
              <a:gdLst/>
              <a:ahLst/>
              <a:cxnLst/>
              <a:rect l="l" t="t" r="r" b="b"/>
              <a:pathLst>
                <a:path w="8254" h="12065">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13" name="object 313"/>
            <p:cNvSpPr/>
            <p:nvPr/>
          </p:nvSpPr>
          <p:spPr>
            <a:xfrm>
              <a:off x="5639018" y="1365868"/>
              <a:ext cx="15875" cy="31115"/>
            </a:xfrm>
            <a:custGeom>
              <a:avLst/>
              <a:gdLst/>
              <a:ahLst/>
              <a:cxnLst/>
              <a:rect l="l" t="t" r="r" b="b"/>
              <a:pathLst>
                <a:path w="15875" h="31115">
                  <a:moveTo>
                    <a:pt x="15457" y="0"/>
                  </a:moveTo>
                  <a:lnTo>
                    <a:pt x="0" y="3092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14" name="object 314"/>
            <p:cNvSpPr/>
            <p:nvPr/>
          </p:nvSpPr>
          <p:spPr>
            <a:xfrm>
              <a:off x="5639018" y="1365868"/>
              <a:ext cx="15875" cy="31115"/>
            </a:xfrm>
            <a:custGeom>
              <a:avLst/>
              <a:gdLst/>
              <a:ahLst/>
              <a:cxnLst/>
              <a:rect l="l" t="t" r="r" b="b"/>
              <a:pathLst>
                <a:path w="15875" h="31115">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15" name="object 315"/>
            <p:cNvSpPr/>
            <p:nvPr/>
          </p:nvSpPr>
          <p:spPr>
            <a:xfrm>
              <a:off x="5592648" y="1454790"/>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16" name="object 316"/>
            <p:cNvSpPr/>
            <p:nvPr/>
          </p:nvSpPr>
          <p:spPr>
            <a:xfrm>
              <a:off x="5592648" y="1454790"/>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17" name="object 317"/>
            <p:cNvSpPr/>
            <p:nvPr/>
          </p:nvSpPr>
          <p:spPr>
            <a:xfrm>
              <a:off x="5615835" y="1435458"/>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18" name="object 318"/>
            <p:cNvSpPr/>
            <p:nvPr/>
          </p:nvSpPr>
          <p:spPr>
            <a:xfrm>
              <a:off x="5615832" y="1435459"/>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19" name="object 319"/>
            <p:cNvSpPr/>
            <p:nvPr/>
          </p:nvSpPr>
          <p:spPr>
            <a:xfrm>
              <a:off x="5627427" y="1412261"/>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20" name="object 320"/>
            <p:cNvSpPr/>
            <p:nvPr/>
          </p:nvSpPr>
          <p:spPr>
            <a:xfrm>
              <a:off x="5627425" y="1412262"/>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grpSp>
      <p:grpSp>
        <p:nvGrpSpPr>
          <p:cNvPr id="321" name="object 321"/>
          <p:cNvGrpSpPr/>
          <p:nvPr/>
        </p:nvGrpSpPr>
        <p:grpSpPr>
          <a:xfrm>
            <a:off x="3122601" y="536443"/>
            <a:ext cx="555101" cy="252108"/>
            <a:chOff x="5693118" y="1613302"/>
            <a:chExt cx="1669414" cy="758190"/>
          </a:xfrm>
        </p:grpSpPr>
        <p:sp>
          <p:nvSpPr>
            <p:cNvPr id="322" name="object 322"/>
            <p:cNvSpPr/>
            <p:nvPr/>
          </p:nvSpPr>
          <p:spPr>
            <a:xfrm>
              <a:off x="5693118" y="1655831"/>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23" name="object 323"/>
            <p:cNvSpPr/>
            <p:nvPr/>
          </p:nvSpPr>
          <p:spPr>
            <a:xfrm>
              <a:off x="5693118"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24" name="object 324"/>
            <p:cNvSpPr/>
            <p:nvPr/>
          </p:nvSpPr>
          <p:spPr>
            <a:xfrm>
              <a:off x="5716304"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25" name="object 325"/>
            <p:cNvSpPr/>
            <p:nvPr/>
          </p:nvSpPr>
          <p:spPr>
            <a:xfrm>
              <a:off x="5716302"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26" name="object 326"/>
            <p:cNvSpPr/>
            <p:nvPr/>
          </p:nvSpPr>
          <p:spPr>
            <a:xfrm>
              <a:off x="5727896" y="1613302"/>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27" name="object 327"/>
            <p:cNvSpPr/>
            <p:nvPr/>
          </p:nvSpPr>
          <p:spPr>
            <a:xfrm>
              <a:off x="5727895"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28" name="object 328"/>
            <p:cNvSpPr/>
            <p:nvPr/>
          </p:nvSpPr>
          <p:spPr>
            <a:xfrm>
              <a:off x="5793589" y="1655831"/>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29" name="object 329"/>
            <p:cNvSpPr/>
            <p:nvPr/>
          </p:nvSpPr>
          <p:spPr>
            <a:xfrm>
              <a:off x="5793589"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30" name="object 330"/>
            <p:cNvSpPr/>
            <p:nvPr/>
          </p:nvSpPr>
          <p:spPr>
            <a:xfrm>
              <a:off x="5816773"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31" name="object 331"/>
            <p:cNvSpPr/>
            <p:nvPr/>
          </p:nvSpPr>
          <p:spPr>
            <a:xfrm>
              <a:off x="5816774"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32" name="object 332"/>
            <p:cNvSpPr/>
            <p:nvPr/>
          </p:nvSpPr>
          <p:spPr>
            <a:xfrm>
              <a:off x="5751084" y="1748619"/>
              <a:ext cx="12065" cy="19685"/>
            </a:xfrm>
            <a:custGeom>
              <a:avLst/>
              <a:gdLst/>
              <a:ahLst/>
              <a:cxnLst/>
              <a:rect l="l" t="t" r="r" b="b"/>
              <a:pathLst>
                <a:path w="12064"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33" name="object 333"/>
            <p:cNvSpPr/>
            <p:nvPr/>
          </p:nvSpPr>
          <p:spPr>
            <a:xfrm>
              <a:off x="5751084"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34" name="object 334"/>
            <p:cNvSpPr/>
            <p:nvPr/>
          </p:nvSpPr>
          <p:spPr>
            <a:xfrm>
              <a:off x="5770405"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35" name="object 335"/>
            <p:cNvSpPr/>
            <p:nvPr/>
          </p:nvSpPr>
          <p:spPr>
            <a:xfrm>
              <a:off x="5770402"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36" name="object 336"/>
            <p:cNvSpPr/>
            <p:nvPr/>
          </p:nvSpPr>
          <p:spPr>
            <a:xfrm>
              <a:off x="5828371" y="1613302"/>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37" name="object 337"/>
            <p:cNvSpPr/>
            <p:nvPr/>
          </p:nvSpPr>
          <p:spPr>
            <a:xfrm>
              <a:off x="5828366"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38" name="object 338"/>
            <p:cNvSpPr/>
            <p:nvPr/>
          </p:nvSpPr>
          <p:spPr>
            <a:xfrm>
              <a:off x="5781997"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39" name="object 339"/>
            <p:cNvSpPr/>
            <p:nvPr/>
          </p:nvSpPr>
          <p:spPr>
            <a:xfrm>
              <a:off x="5781995"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40" name="object 340"/>
            <p:cNvSpPr/>
            <p:nvPr/>
          </p:nvSpPr>
          <p:spPr>
            <a:xfrm>
              <a:off x="5894060"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41" name="object 341"/>
            <p:cNvSpPr/>
            <p:nvPr/>
          </p:nvSpPr>
          <p:spPr>
            <a:xfrm>
              <a:off x="5851555"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42" name="object 342"/>
            <p:cNvSpPr/>
            <p:nvPr/>
          </p:nvSpPr>
          <p:spPr>
            <a:xfrm>
              <a:off x="5917248" y="163649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43" name="object 343"/>
            <p:cNvSpPr/>
            <p:nvPr/>
          </p:nvSpPr>
          <p:spPr>
            <a:xfrm>
              <a:off x="5917245"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44" name="object 344"/>
            <p:cNvSpPr/>
            <p:nvPr/>
          </p:nvSpPr>
          <p:spPr>
            <a:xfrm>
              <a:off x="5870873"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45" name="object 345"/>
            <p:cNvSpPr/>
            <p:nvPr/>
          </p:nvSpPr>
          <p:spPr>
            <a:xfrm>
              <a:off x="5870873"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46" name="object 346"/>
            <p:cNvSpPr/>
            <p:nvPr/>
          </p:nvSpPr>
          <p:spPr>
            <a:xfrm>
              <a:off x="5928840" y="1613302"/>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47" name="object 347"/>
            <p:cNvSpPr/>
            <p:nvPr/>
          </p:nvSpPr>
          <p:spPr>
            <a:xfrm>
              <a:off x="5928837"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48" name="object 348"/>
            <p:cNvSpPr/>
            <p:nvPr/>
          </p:nvSpPr>
          <p:spPr>
            <a:xfrm>
              <a:off x="5882466"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49" name="object 349"/>
            <p:cNvSpPr/>
            <p:nvPr/>
          </p:nvSpPr>
          <p:spPr>
            <a:xfrm>
              <a:off x="5882466"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50" name="object 350"/>
            <p:cNvSpPr/>
            <p:nvPr/>
          </p:nvSpPr>
          <p:spPr>
            <a:xfrm>
              <a:off x="5994531"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51" name="object 351"/>
            <p:cNvSpPr/>
            <p:nvPr/>
          </p:nvSpPr>
          <p:spPr>
            <a:xfrm>
              <a:off x="5952027"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52" name="object 352"/>
            <p:cNvSpPr/>
            <p:nvPr/>
          </p:nvSpPr>
          <p:spPr>
            <a:xfrm>
              <a:off x="6017717"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53" name="object 353"/>
            <p:cNvSpPr/>
            <p:nvPr/>
          </p:nvSpPr>
          <p:spPr>
            <a:xfrm>
              <a:off x="6017716"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54" name="object 354"/>
            <p:cNvSpPr/>
            <p:nvPr/>
          </p:nvSpPr>
          <p:spPr>
            <a:xfrm>
              <a:off x="5971349" y="1725422"/>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55" name="object 355"/>
            <p:cNvSpPr/>
            <p:nvPr/>
          </p:nvSpPr>
          <p:spPr>
            <a:xfrm>
              <a:off x="5971345"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56" name="object 356"/>
            <p:cNvSpPr/>
            <p:nvPr/>
          </p:nvSpPr>
          <p:spPr>
            <a:xfrm>
              <a:off x="6029309" y="1613302"/>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57" name="object 357"/>
            <p:cNvSpPr/>
            <p:nvPr/>
          </p:nvSpPr>
          <p:spPr>
            <a:xfrm>
              <a:off x="6029309"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58" name="object 358"/>
            <p:cNvSpPr/>
            <p:nvPr/>
          </p:nvSpPr>
          <p:spPr>
            <a:xfrm>
              <a:off x="5982941" y="1702224"/>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59" name="object 359"/>
            <p:cNvSpPr/>
            <p:nvPr/>
          </p:nvSpPr>
          <p:spPr>
            <a:xfrm>
              <a:off x="5982937"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60" name="object 360"/>
            <p:cNvSpPr/>
            <p:nvPr/>
          </p:nvSpPr>
          <p:spPr>
            <a:xfrm>
              <a:off x="6095003"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61" name="object 361"/>
            <p:cNvSpPr/>
            <p:nvPr/>
          </p:nvSpPr>
          <p:spPr>
            <a:xfrm>
              <a:off x="6052498"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62" name="object 362"/>
            <p:cNvSpPr/>
            <p:nvPr/>
          </p:nvSpPr>
          <p:spPr>
            <a:xfrm>
              <a:off x="6118186"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63" name="object 363"/>
            <p:cNvSpPr/>
            <p:nvPr/>
          </p:nvSpPr>
          <p:spPr>
            <a:xfrm>
              <a:off x="6118187"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64" name="object 364"/>
            <p:cNvSpPr/>
            <p:nvPr/>
          </p:nvSpPr>
          <p:spPr>
            <a:xfrm>
              <a:off x="6071818"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65" name="object 365"/>
            <p:cNvSpPr/>
            <p:nvPr/>
          </p:nvSpPr>
          <p:spPr>
            <a:xfrm>
              <a:off x="6071816"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66" name="object 366"/>
            <p:cNvSpPr/>
            <p:nvPr/>
          </p:nvSpPr>
          <p:spPr>
            <a:xfrm>
              <a:off x="6129785" y="1613302"/>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67" name="object 367"/>
            <p:cNvSpPr/>
            <p:nvPr/>
          </p:nvSpPr>
          <p:spPr>
            <a:xfrm>
              <a:off x="6129780"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68" name="object 368"/>
            <p:cNvSpPr/>
            <p:nvPr/>
          </p:nvSpPr>
          <p:spPr>
            <a:xfrm>
              <a:off x="6083410"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69" name="object 369"/>
            <p:cNvSpPr/>
            <p:nvPr/>
          </p:nvSpPr>
          <p:spPr>
            <a:xfrm>
              <a:off x="6083408"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70" name="object 370"/>
            <p:cNvSpPr/>
            <p:nvPr/>
          </p:nvSpPr>
          <p:spPr>
            <a:xfrm>
              <a:off x="6195474"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71" name="object 371"/>
            <p:cNvSpPr/>
            <p:nvPr/>
          </p:nvSpPr>
          <p:spPr>
            <a:xfrm>
              <a:off x="6152969"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72" name="object 372"/>
            <p:cNvSpPr/>
            <p:nvPr/>
          </p:nvSpPr>
          <p:spPr>
            <a:xfrm>
              <a:off x="6218661" y="163649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73" name="object 373"/>
            <p:cNvSpPr/>
            <p:nvPr/>
          </p:nvSpPr>
          <p:spPr>
            <a:xfrm>
              <a:off x="6218658"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74" name="object 374"/>
            <p:cNvSpPr/>
            <p:nvPr/>
          </p:nvSpPr>
          <p:spPr>
            <a:xfrm>
              <a:off x="6172287"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75" name="object 375"/>
            <p:cNvSpPr/>
            <p:nvPr/>
          </p:nvSpPr>
          <p:spPr>
            <a:xfrm>
              <a:off x="6172286"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76" name="object 376"/>
            <p:cNvSpPr/>
            <p:nvPr/>
          </p:nvSpPr>
          <p:spPr>
            <a:xfrm>
              <a:off x="6230254" y="1613302"/>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77" name="object 377"/>
            <p:cNvSpPr/>
            <p:nvPr/>
          </p:nvSpPr>
          <p:spPr>
            <a:xfrm>
              <a:off x="6230251"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78" name="object 378"/>
            <p:cNvSpPr/>
            <p:nvPr/>
          </p:nvSpPr>
          <p:spPr>
            <a:xfrm>
              <a:off x="6183879"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79" name="object 379"/>
            <p:cNvSpPr/>
            <p:nvPr/>
          </p:nvSpPr>
          <p:spPr>
            <a:xfrm>
              <a:off x="6183879"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80" name="object 380"/>
            <p:cNvSpPr/>
            <p:nvPr/>
          </p:nvSpPr>
          <p:spPr>
            <a:xfrm>
              <a:off x="6295945"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81" name="object 381"/>
            <p:cNvSpPr/>
            <p:nvPr/>
          </p:nvSpPr>
          <p:spPr>
            <a:xfrm>
              <a:off x="6253440"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82" name="object 382"/>
            <p:cNvSpPr/>
            <p:nvPr/>
          </p:nvSpPr>
          <p:spPr>
            <a:xfrm>
              <a:off x="6319130"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83" name="object 383"/>
            <p:cNvSpPr/>
            <p:nvPr/>
          </p:nvSpPr>
          <p:spPr>
            <a:xfrm>
              <a:off x="6319129"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84" name="object 384"/>
            <p:cNvSpPr/>
            <p:nvPr/>
          </p:nvSpPr>
          <p:spPr>
            <a:xfrm>
              <a:off x="6272762" y="1725422"/>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85" name="object 385"/>
            <p:cNvSpPr/>
            <p:nvPr/>
          </p:nvSpPr>
          <p:spPr>
            <a:xfrm>
              <a:off x="6272758"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86" name="object 386"/>
            <p:cNvSpPr/>
            <p:nvPr/>
          </p:nvSpPr>
          <p:spPr>
            <a:xfrm>
              <a:off x="6330723" y="1613302"/>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87" name="object 387"/>
            <p:cNvSpPr/>
            <p:nvPr/>
          </p:nvSpPr>
          <p:spPr>
            <a:xfrm>
              <a:off x="6330722"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88" name="object 388"/>
            <p:cNvSpPr/>
            <p:nvPr/>
          </p:nvSpPr>
          <p:spPr>
            <a:xfrm>
              <a:off x="6284354" y="1702224"/>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89" name="object 389"/>
            <p:cNvSpPr/>
            <p:nvPr/>
          </p:nvSpPr>
          <p:spPr>
            <a:xfrm>
              <a:off x="6284351"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90" name="object 390"/>
            <p:cNvSpPr/>
            <p:nvPr/>
          </p:nvSpPr>
          <p:spPr>
            <a:xfrm>
              <a:off x="6396416"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91" name="object 391"/>
            <p:cNvSpPr/>
            <p:nvPr/>
          </p:nvSpPr>
          <p:spPr>
            <a:xfrm>
              <a:off x="6353910"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92" name="object 392"/>
            <p:cNvSpPr/>
            <p:nvPr/>
          </p:nvSpPr>
          <p:spPr>
            <a:xfrm>
              <a:off x="6419599"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93" name="object 393"/>
            <p:cNvSpPr/>
            <p:nvPr/>
          </p:nvSpPr>
          <p:spPr>
            <a:xfrm>
              <a:off x="6419600"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94" name="object 394"/>
            <p:cNvSpPr/>
            <p:nvPr/>
          </p:nvSpPr>
          <p:spPr>
            <a:xfrm>
              <a:off x="6373231"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95" name="object 395"/>
            <p:cNvSpPr/>
            <p:nvPr/>
          </p:nvSpPr>
          <p:spPr>
            <a:xfrm>
              <a:off x="6373228"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96" name="object 396"/>
            <p:cNvSpPr/>
            <p:nvPr/>
          </p:nvSpPr>
          <p:spPr>
            <a:xfrm>
              <a:off x="6431191" y="1613302"/>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97" name="object 397"/>
            <p:cNvSpPr/>
            <p:nvPr/>
          </p:nvSpPr>
          <p:spPr>
            <a:xfrm>
              <a:off x="6431193"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398" name="object 398"/>
            <p:cNvSpPr/>
            <p:nvPr/>
          </p:nvSpPr>
          <p:spPr>
            <a:xfrm>
              <a:off x="6384823"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399" name="object 399"/>
            <p:cNvSpPr/>
            <p:nvPr/>
          </p:nvSpPr>
          <p:spPr>
            <a:xfrm>
              <a:off x="6384821"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00" name="object 400"/>
            <p:cNvSpPr/>
            <p:nvPr/>
          </p:nvSpPr>
          <p:spPr>
            <a:xfrm>
              <a:off x="6496886"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01" name="object 401"/>
            <p:cNvSpPr/>
            <p:nvPr/>
          </p:nvSpPr>
          <p:spPr>
            <a:xfrm>
              <a:off x="6454381" y="1748619"/>
              <a:ext cx="12065" cy="19685"/>
            </a:xfrm>
            <a:custGeom>
              <a:avLst/>
              <a:gdLst/>
              <a:ahLst/>
              <a:cxnLst/>
              <a:rect l="l" t="t" r="r" b="b"/>
              <a:pathLst>
                <a:path w="12064"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02" name="object 402"/>
            <p:cNvSpPr/>
            <p:nvPr/>
          </p:nvSpPr>
          <p:spPr>
            <a:xfrm>
              <a:off x="6520075" y="163649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03" name="object 403"/>
            <p:cNvSpPr/>
            <p:nvPr/>
          </p:nvSpPr>
          <p:spPr>
            <a:xfrm>
              <a:off x="6520071"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04" name="object 404"/>
            <p:cNvSpPr/>
            <p:nvPr/>
          </p:nvSpPr>
          <p:spPr>
            <a:xfrm>
              <a:off x="6473700"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05" name="object 405"/>
            <p:cNvSpPr/>
            <p:nvPr/>
          </p:nvSpPr>
          <p:spPr>
            <a:xfrm>
              <a:off x="6473699"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06" name="object 406"/>
            <p:cNvSpPr/>
            <p:nvPr/>
          </p:nvSpPr>
          <p:spPr>
            <a:xfrm>
              <a:off x="6531667" y="1613302"/>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07" name="object 407"/>
            <p:cNvSpPr/>
            <p:nvPr/>
          </p:nvSpPr>
          <p:spPr>
            <a:xfrm>
              <a:off x="6531664"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08" name="object 408"/>
            <p:cNvSpPr/>
            <p:nvPr/>
          </p:nvSpPr>
          <p:spPr>
            <a:xfrm>
              <a:off x="6485292"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09" name="object 409"/>
            <p:cNvSpPr/>
            <p:nvPr/>
          </p:nvSpPr>
          <p:spPr>
            <a:xfrm>
              <a:off x="6485293"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10" name="object 410"/>
            <p:cNvSpPr/>
            <p:nvPr/>
          </p:nvSpPr>
          <p:spPr>
            <a:xfrm>
              <a:off x="6597357"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11" name="object 411"/>
            <p:cNvSpPr/>
            <p:nvPr/>
          </p:nvSpPr>
          <p:spPr>
            <a:xfrm>
              <a:off x="6554852" y="1748619"/>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12" name="object 412"/>
            <p:cNvSpPr/>
            <p:nvPr/>
          </p:nvSpPr>
          <p:spPr>
            <a:xfrm>
              <a:off x="6620544"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13" name="object 413"/>
            <p:cNvSpPr/>
            <p:nvPr/>
          </p:nvSpPr>
          <p:spPr>
            <a:xfrm>
              <a:off x="6620542"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14" name="object 414"/>
            <p:cNvSpPr/>
            <p:nvPr/>
          </p:nvSpPr>
          <p:spPr>
            <a:xfrm>
              <a:off x="6574175" y="1725422"/>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15" name="object 415"/>
            <p:cNvSpPr/>
            <p:nvPr/>
          </p:nvSpPr>
          <p:spPr>
            <a:xfrm>
              <a:off x="6574170"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16" name="object 416"/>
            <p:cNvSpPr/>
            <p:nvPr/>
          </p:nvSpPr>
          <p:spPr>
            <a:xfrm>
              <a:off x="6632136" y="1613302"/>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17" name="object 417"/>
            <p:cNvSpPr/>
            <p:nvPr/>
          </p:nvSpPr>
          <p:spPr>
            <a:xfrm>
              <a:off x="6632135"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18" name="object 418"/>
            <p:cNvSpPr/>
            <p:nvPr/>
          </p:nvSpPr>
          <p:spPr>
            <a:xfrm>
              <a:off x="6585768" y="1702224"/>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19" name="object 419"/>
            <p:cNvSpPr/>
            <p:nvPr/>
          </p:nvSpPr>
          <p:spPr>
            <a:xfrm>
              <a:off x="6585763"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20" name="object 420"/>
            <p:cNvSpPr/>
            <p:nvPr/>
          </p:nvSpPr>
          <p:spPr>
            <a:xfrm>
              <a:off x="6697829"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21" name="object 421"/>
            <p:cNvSpPr/>
            <p:nvPr/>
          </p:nvSpPr>
          <p:spPr>
            <a:xfrm>
              <a:off x="6655324" y="1748619"/>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22" name="object 422"/>
            <p:cNvSpPr/>
            <p:nvPr/>
          </p:nvSpPr>
          <p:spPr>
            <a:xfrm>
              <a:off x="6721013" y="1636499"/>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23" name="object 423"/>
            <p:cNvSpPr/>
            <p:nvPr/>
          </p:nvSpPr>
          <p:spPr>
            <a:xfrm>
              <a:off x="6721013"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24" name="object 424"/>
            <p:cNvSpPr/>
            <p:nvPr/>
          </p:nvSpPr>
          <p:spPr>
            <a:xfrm>
              <a:off x="6674644"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25" name="object 425"/>
            <p:cNvSpPr/>
            <p:nvPr/>
          </p:nvSpPr>
          <p:spPr>
            <a:xfrm>
              <a:off x="6674642"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26" name="object 426"/>
            <p:cNvSpPr/>
            <p:nvPr/>
          </p:nvSpPr>
          <p:spPr>
            <a:xfrm>
              <a:off x="6732605" y="1613302"/>
              <a:ext cx="4445" cy="8255"/>
            </a:xfrm>
            <a:custGeom>
              <a:avLst/>
              <a:gdLst/>
              <a:ahLst/>
              <a:cxnLst/>
              <a:rect l="l" t="t" r="r" b="b"/>
              <a:pathLst>
                <a:path w="4445" h="8255">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27" name="object 427"/>
            <p:cNvSpPr/>
            <p:nvPr/>
          </p:nvSpPr>
          <p:spPr>
            <a:xfrm>
              <a:off x="6732606"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28" name="object 428"/>
            <p:cNvSpPr/>
            <p:nvPr/>
          </p:nvSpPr>
          <p:spPr>
            <a:xfrm>
              <a:off x="6686236"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29" name="object 429"/>
            <p:cNvSpPr/>
            <p:nvPr/>
          </p:nvSpPr>
          <p:spPr>
            <a:xfrm>
              <a:off x="6686234"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30" name="object 430"/>
            <p:cNvSpPr/>
            <p:nvPr/>
          </p:nvSpPr>
          <p:spPr>
            <a:xfrm>
              <a:off x="6798300" y="165583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31" name="object 431"/>
            <p:cNvSpPr/>
            <p:nvPr/>
          </p:nvSpPr>
          <p:spPr>
            <a:xfrm>
              <a:off x="6755795" y="1748619"/>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32" name="object 432"/>
            <p:cNvSpPr/>
            <p:nvPr/>
          </p:nvSpPr>
          <p:spPr>
            <a:xfrm>
              <a:off x="6821488" y="1636499"/>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33" name="object 433"/>
            <p:cNvSpPr/>
            <p:nvPr/>
          </p:nvSpPr>
          <p:spPr>
            <a:xfrm>
              <a:off x="6821484" y="1636500"/>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34" name="object 434"/>
            <p:cNvSpPr/>
            <p:nvPr/>
          </p:nvSpPr>
          <p:spPr>
            <a:xfrm>
              <a:off x="6775113" y="172542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35" name="object 435"/>
            <p:cNvSpPr/>
            <p:nvPr/>
          </p:nvSpPr>
          <p:spPr>
            <a:xfrm>
              <a:off x="6775113" y="172542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36" name="object 436"/>
            <p:cNvSpPr/>
            <p:nvPr/>
          </p:nvSpPr>
          <p:spPr>
            <a:xfrm>
              <a:off x="6833080" y="1613302"/>
              <a:ext cx="4445" cy="8255"/>
            </a:xfrm>
            <a:custGeom>
              <a:avLst/>
              <a:gdLst/>
              <a:ahLst/>
              <a:cxnLst/>
              <a:rect l="l" t="t" r="r" b="b"/>
              <a:pathLst>
                <a:path w="4445" h="8255">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37" name="object 437"/>
            <p:cNvSpPr/>
            <p:nvPr/>
          </p:nvSpPr>
          <p:spPr>
            <a:xfrm>
              <a:off x="6833077" y="1613303"/>
              <a:ext cx="4445" cy="8255"/>
            </a:xfrm>
            <a:custGeom>
              <a:avLst/>
              <a:gdLst/>
              <a:ahLst/>
              <a:cxnLst/>
              <a:rect l="l" t="t" r="r" b="b"/>
              <a:pathLst>
                <a:path w="4445" h="8255">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438" name="object 438"/>
            <p:cNvSpPr/>
            <p:nvPr/>
          </p:nvSpPr>
          <p:spPr>
            <a:xfrm>
              <a:off x="6786705" y="170222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439" name="object 439"/>
            <p:cNvSpPr/>
            <p:nvPr/>
          </p:nvSpPr>
          <p:spPr>
            <a:xfrm>
              <a:off x="6786706" y="170222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pic>
          <p:nvPicPr>
            <p:cNvPr id="440" name="object 440"/>
            <p:cNvPicPr/>
            <p:nvPr/>
          </p:nvPicPr>
          <p:blipFill>
            <a:blip r:embed="rId2" cstate="print"/>
            <a:stretch>
              <a:fillRect/>
            </a:stretch>
          </p:blipFill>
          <p:spPr>
            <a:xfrm>
              <a:off x="6856266" y="1767951"/>
              <a:ext cx="204804" cy="201039"/>
            </a:xfrm>
            <a:prstGeom prst="rect">
              <a:avLst/>
            </a:prstGeom>
          </p:spPr>
        </p:pic>
        <p:pic>
          <p:nvPicPr>
            <p:cNvPr id="441" name="object 441"/>
            <p:cNvPicPr/>
            <p:nvPr/>
          </p:nvPicPr>
          <p:blipFill>
            <a:blip r:embed="rId3" cstate="print"/>
            <a:stretch>
              <a:fillRect/>
            </a:stretch>
          </p:blipFill>
          <p:spPr>
            <a:xfrm>
              <a:off x="7057208" y="1968991"/>
              <a:ext cx="104334" cy="201041"/>
            </a:xfrm>
            <a:prstGeom prst="rect">
              <a:avLst/>
            </a:prstGeom>
          </p:spPr>
        </p:pic>
        <p:pic>
          <p:nvPicPr>
            <p:cNvPr id="442" name="object 442"/>
            <p:cNvPicPr/>
            <p:nvPr/>
          </p:nvPicPr>
          <p:blipFill>
            <a:blip r:embed="rId4" cstate="print"/>
            <a:stretch>
              <a:fillRect/>
            </a:stretch>
          </p:blipFill>
          <p:spPr>
            <a:xfrm>
              <a:off x="7157678" y="2170032"/>
              <a:ext cx="204804" cy="201041"/>
            </a:xfrm>
            <a:prstGeom prst="rect">
              <a:avLst/>
            </a:prstGeom>
          </p:spPr>
        </p:pic>
      </p:grpSp>
      <p:grpSp>
        <p:nvGrpSpPr>
          <p:cNvPr id="1828" name="object 1828"/>
          <p:cNvGrpSpPr/>
          <p:nvPr/>
        </p:nvGrpSpPr>
        <p:grpSpPr>
          <a:xfrm>
            <a:off x="3709810" y="922108"/>
            <a:ext cx="1340350" cy="1240690"/>
            <a:chOff x="7459092" y="2773155"/>
            <a:chExt cx="4030979" cy="3731260"/>
          </a:xfrm>
        </p:grpSpPr>
        <p:sp>
          <p:nvSpPr>
            <p:cNvPr id="1829" name="object 1829"/>
            <p:cNvSpPr/>
            <p:nvPr/>
          </p:nvSpPr>
          <p:spPr>
            <a:xfrm>
              <a:off x="11064455" y="6024607"/>
              <a:ext cx="15875" cy="31115"/>
            </a:xfrm>
            <a:custGeom>
              <a:avLst/>
              <a:gdLst/>
              <a:ahLst/>
              <a:cxnLst/>
              <a:rect l="l" t="t" r="r" b="b"/>
              <a:pathLst>
                <a:path w="15875" h="31114">
                  <a:moveTo>
                    <a:pt x="15457" y="0"/>
                  </a:moveTo>
                  <a:lnTo>
                    <a:pt x="0" y="3092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30" name="object 1830"/>
            <p:cNvSpPr/>
            <p:nvPr/>
          </p:nvSpPr>
          <p:spPr>
            <a:xfrm>
              <a:off x="11064455" y="6024607"/>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31" name="object 1831"/>
            <p:cNvSpPr/>
            <p:nvPr/>
          </p:nvSpPr>
          <p:spPr>
            <a:xfrm>
              <a:off x="11021948" y="6113529"/>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32" name="object 1832"/>
            <p:cNvSpPr/>
            <p:nvPr/>
          </p:nvSpPr>
          <p:spPr>
            <a:xfrm>
              <a:off x="11021948" y="6113529"/>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33" name="object 1833"/>
            <p:cNvSpPr/>
            <p:nvPr/>
          </p:nvSpPr>
          <p:spPr>
            <a:xfrm>
              <a:off x="11041268" y="6094197"/>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34" name="object 1834"/>
            <p:cNvSpPr/>
            <p:nvPr/>
          </p:nvSpPr>
          <p:spPr>
            <a:xfrm>
              <a:off x="11041267" y="6094197"/>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35" name="object 1835"/>
            <p:cNvSpPr/>
            <p:nvPr/>
          </p:nvSpPr>
          <p:spPr>
            <a:xfrm>
              <a:off x="10979440" y="620631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36" name="object 1836"/>
            <p:cNvSpPr/>
            <p:nvPr/>
          </p:nvSpPr>
          <p:spPr>
            <a:xfrm>
              <a:off x="10979440" y="620631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37" name="object 1837"/>
            <p:cNvSpPr/>
            <p:nvPr/>
          </p:nvSpPr>
          <p:spPr>
            <a:xfrm>
              <a:off x="8653149"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38" name="object 1838"/>
            <p:cNvSpPr/>
            <p:nvPr/>
          </p:nvSpPr>
          <p:spPr>
            <a:xfrm>
              <a:off x="8606779" y="4269364"/>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39" name="object 1839"/>
            <p:cNvSpPr/>
            <p:nvPr/>
          </p:nvSpPr>
          <p:spPr>
            <a:xfrm>
              <a:off x="8606779"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40" name="object 1840"/>
            <p:cNvSpPr/>
            <p:nvPr/>
          </p:nvSpPr>
          <p:spPr>
            <a:xfrm>
              <a:off x="8629961" y="4250032"/>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41" name="object 1841"/>
            <p:cNvSpPr/>
            <p:nvPr/>
          </p:nvSpPr>
          <p:spPr>
            <a:xfrm>
              <a:off x="8629962"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42" name="object 1842"/>
            <p:cNvSpPr/>
            <p:nvPr/>
          </p:nvSpPr>
          <p:spPr>
            <a:xfrm>
              <a:off x="8564274"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43" name="object 1843"/>
            <p:cNvSpPr/>
            <p:nvPr/>
          </p:nvSpPr>
          <p:spPr>
            <a:xfrm>
              <a:off x="8564274"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44" name="object 1844"/>
            <p:cNvSpPr/>
            <p:nvPr/>
          </p:nvSpPr>
          <p:spPr>
            <a:xfrm>
              <a:off x="8583592" y="433895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pic>
          <p:nvPicPr>
            <p:cNvPr id="1845" name="object 1845"/>
            <p:cNvPicPr/>
            <p:nvPr/>
          </p:nvPicPr>
          <p:blipFill>
            <a:blip r:embed="rId5" cstate="print"/>
            <a:stretch>
              <a:fillRect/>
            </a:stretch>
          </p:blipFill>
          <p:spPr>
            <a:xfrm>
              <a:off x="7459092" y="2773155"/>
              <a:ext cx="104333" cy="201041"/>
            </a:xfrm>
            <a:prstGeom prst="rect">
              <a:avLst/>
            </a:prstGeom>
          </p:spPr>
        </p:pic>
        <p:pic>
          <p:nvPicPr>
            <p:cNvPr id="1846" name="object 1846"/>
            <p:cNvPicPr/>
            <p:nvPr/>
          </p:nvPicPr>
          <p:blipFill>
            <a:blip r:embed="rId6" cstate="print"/>
            <a:stretch>
              <a:fillRect/>
            </a:stretch>
          </p:blipFill>
          <p:spPr>
            <a:xfrm>
              <a:off x="7559563" y="2974196"/>
              <a:ext cx="305275" cy="201041"/>
            </a:xfrm>
            <a:prstGeom prst="rect">
              <a:avLst/>
            </a:prstGeom>
          </p:spPr>
        </p:pic>
        <p:pic>
          <p:nvPicPr>
            <p:cNvPr id="1847" name="object 1847"/>
            <p:cNvPicPr/>
            <p:nvPr/>
          </p:nvPicPr>
          <p:blipFill>
            <a:blip r:embed="rId7" cstate="print"/>
            <a:stretch>
              <a:fillRect/>
            </a:stretch>
          </p:blipFill>
          <p:spPr>
            <a:xfrm>
              <a:off x="7860976" y="3175237"/>
              <a:ext cx="305275" cy="402082"/>
            </a:xfrm>
            <a:prstGeom prst="rect">
              <a:avLst/>
            </a:prstGeom>
          </p:spPr>
        </p:pic>
        <p:pic>
          <p:nvPicPr>
            <p:cNvPr id="1848" name="object 1848"/>
            <p:cNvPicPr/>
            <p:nvPr/>
          </p:nvPicPr>
          <p:blipFill>
            <a:blip r:embed="rId8" cstate="print"/>
            <a:stretch>
              <a:fillRect/>
            </a:stretch>
          </p:blipFill>
          <p:spPr>
            <a:xfrm>
              <a:off x="8162389" y="3577319"/>
              <a:ext cx="104335" cy="201041"/>
            </a:xfrm>
            <a:prstGeom prst="rect">
              <a:avLst/>
            </a:prstGeom>
          </p:spPr>
        </p:pic>
        <p:pic>
          <p:nvPicPr>
            <p:cNvPr id="1849" name="object 1849"/>
            <p:cNvPicPr/>
            <p:nvPr/>
          </p:nvPicPr>
          <p:blipFill>
            <a:blip r:embed="rId9" cstate="print"/>
            <a:stretch>
              <a:fillRect/>
            </a:stretch>
          </p:blipFill>
          <p:spPr>
            <a:xfrm>
              <a:off x="8262861" y="3778360"/>
              <a:ext cx="204804" cy="201041"/>
            </a:xfrm>
            <a:prstGeom prst="rect">
              <a:avLst/>
            </a:prstGeom>
          </p:spPr>
        </p:pic>
        <p:pic>
          <p:nvPicPr>
            <p:cNvPr id="1850" name="object 1850"/>
            <p:cNvPicPr/>
            <p:nvPr/>
          </p:nvPicPr>
          <p:blipFill>
            <a:blip r:embed="rId10" cstate="print"/>
            <a:stretch>
              <a:fillRect/>
            </a:stretch>
          </p:blipFill>
          <p:spPr>
            <a:xfrm>
              <a:off x="8463803" y="3979401"/>
              <a:ext cx="104333" cy="201041"/>
            </a:xfrm>
            <a:prstGeom prst="rect">
              <a:avLst/>
            </a:prstGeom>
          </p:spPr>
        </p:pic>
        <p:sp>
          <p:nvSpPr>
            <p:cNvPr id="1851" name="object 1851"/>
            <p:cNvSpPr/>
            <p:nvPr/>
          </p:nvSpPr>
          <p:spPr>
            <a:xfrm>
              <a:off x="8583591"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52" name="object 1852"/>
            <p:cNvSpPr/>
            <p:nvPr/>
          </p:nvSpPr>
          <p:spPr>
            <a:xfrm>
              <a:off x="8641560" y="4226835"/>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53" name="object 1853"/>
            <p:cNvSpPr/>
            <p:nvPr/>
          </p:nvSpPr>
          <p:spPr>
            <a:xfrm>
              <a:off x="8641556"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54" name="object 1854"/>
            <p:cNvSpPr/>
            <p:nvPr/>
          </p:nvSpPr>
          <p:spPr>
            <a:xfrm>
              <a:off x="8595185" y="4315757"/>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55" name="object 1855"/>
            <p:cNvSpPr/>
            <p:nvPr/>
          </p:nvSpPr>
          <p:spPr>
            <a:xfrm>
              <a:off x="8595184"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56" name="object 1856"/>
            <p:cNvSpPr/>
            <p:nvPr/>
          </p:nvSpPr>
          <p:spPr>
            <a:xfrm>
              <a:off x="8753621"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57" name="object 1857"/>
            <p:cNvSpPr/>
            <p:nvPr/>
          </p:nvSpPr>
          <p:spPr>
            <a:xfrm>
              <a:off x="8707250"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58" name="object 1858"/>
            <p:cNvSpPr/>
            <p:nvPr/>
          </p:nvSpPr>
          <p:spPr>
            <a:xfrm>
              <a:off x="8664744"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59" name="object 1859"/>
            <p:cNvSpPr/>
            <p:nvPr/>
          </p:nvSpPr>
          <p:spPr>
            <a:xfrm>
              <a:off x="8664744"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60" name="object 1860"/>
            <p:cNvSpPr/>
            <p:nvPr/>
          </p:nvSpPr>
          <p:spPr>
            <a:xfrm>
              <a:off x="8730437" y="4250032"/>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61" name="object 1861"/>
            <p:cNvSpPr/>
            <p:nvPr/>
          </p:nvSpPr>
          <p:spPr>
            <a:xfrm>
              <a:off x="8730433"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62" name="object 1862"/>
            <p:cNvSpPr/>
            <p:nvPr/>
          </p:nvSpPr>
          <p:spPr>
            <a:xfrm>
              <a:off x="8684062" y="433895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63" name="object 1863"/>
            <p:cNvSpPr/>
            <p:nvPr/>
          </p:nvSpPr>
          <p:spPr>
            <a:xfrm>
              <a:off x="8684062"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64" name="object 1864"/>
            <p:cNvSpPr/>
            <p:nvPr/>
          </p:nvSpPr>
          <p:spPr>
            <a:xfrm>
              <a:off x="8742029" y="4226835"/>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65" name="object 1865"/>
            <p:cNvSpPr/>
            <p:nvPr/>
          </p:nvSpPr>
          <p:spPr>
            <a:xfrm>
              <a:off x="8742027"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66" name="object 1866"/>
            <p:cNvSpPr/>
            <p:nvPr/>
          </p:nvSpPr>
          <p:spPr>
            <a:xfrm>
              <a:off x="8695654" y="4315757"/>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67" name="object 1867"/>
            <p:cNvSpPr/>
            <p:nvPr/>
          </p:nvSpPr>
          <p:spPr>
            <a:xfrm>
              <a:off x="8695656"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68" name="object 1868"/>
            <p:cNvSpPr/>
            <p:nvPr/>
          </p:nvSpPr>
          <p:spPr>
            <a:xfrm>
              <a:off x="8854092"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69" name="object 1869"/>
            <p:cNvSpPr/>
            <p:nvPr/>
          </p:nvSpPr>
          <p:spPr>
            <a:xfrm>
              <a:off x="8807721"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70" name="object 1870"/>
            <p:cNvSpPr/>
            <p:nvPr/>
          </p:nvSpPr>
          <p:spPr>
            <a:xfrm>
              <a:off x="8765216"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71" name="object 1871"/>
            <p:cNvSpPr/>
            <p:nvPr/>
          </p:nvSpPr>
          <p:spPr>
            <a:xfrm>
              <a:off x="8765216"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72" name="object 1872"/>
            <p:cNvSpPr/>
            <p:nvPr/>
          </p:nvSpPr>
          <p:spPr>
            <a:xfrm>
              <a:off x="8830906" y="4250032"/>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73" name="object 1873"/>
            <p:cNvSpPr/>
            <p:nvPr/>
          </p:nvSpPr>
          <p:spPr>
            <a:xfrm>
              <a:off x="8830904"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74" name="object 1874"/>
            <p:cNvSpPr/>
            <p:nvPr/>
          </p:nvSpPr>
          <p:spPr>
            <a:xfrm>
              <a:off x="8784537" y="4338954"/>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75" name="object 1875"/>
            <p:cNvSpPr/>
            <p:nvPr/>
          </p:nvSpPr>
          <p:spPr>
            <a:xfrm>
              <a:off x="8784534"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76" name="object 1876"/>
            <p:cNvSpPr/>
            <p:nvPr/>
          </p:nvSpPr>
          <p:spPr>
            <a:xfrm>
              <a:off x="8842497" y="4226835"/>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77" name="object 1877"/>
            <p:cNvSpPr/>
            <p:nvPr/>
          </p:nvSpPr>
          <p:spPr>
            <a:xfrm>
              <a:off x="8842498"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78" name="object 1878"/>
            <p:cNvSpPr/>
            <p:nvPr/>
          </p:nvSpPr>
          <p:spPr>
            <a:xfrm>
              <a:off x="8796129" y="4315757"/>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79" name="object 1879"/>
            <p:cNvSpPr/>
            <p:nvPr/>
          </p:nvSpPr>
          <p:spPr>
            <a:xfrm>
              <a:off x="8796127"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80" name="object 1880"/>
            <p:cNvSpPr/>
            <p:nvPr/>
          </p:nvSpPr>
          <p:spPr>
            <a:xfrm>
              <a:off x="8954563"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81" name="object 1881"/>
            <p:cNvSpPr/>
            <p:nvPr/>
          </p:nvSpPr>
          <p:spPr>
            <a:xfrm>
              <a:off x="8908191"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82" name="object 1882"/>
            <p:cNvSpPr/>
            <p:nvPr/>
          </p:nvSpPr>
          <p:spPr>
            <a:xfrm>
              <a:off x="8865686"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83" name="object 1883"/>
            <p:cNvSpPr/>
            <p:nvPr/>
          </p:nvSpPr>
          <p:spPr>
            <a:xfrm>
              <a:off x="8865686"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84" name="object 1884"/>
            <p:cNvSpPr/>
            <p:nvPr/>
          </p:nvSpPr>
          <p:spPr>
            <a:xfrm>
              <a:off x="8931374" y="4250032"/>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85" name="object 1885"/>
            <p:cNvSpPr/>
            <p:nvPr/>
          </p:nvSpPr>
          <p:spPr>
            <a:xfrm>
              <a:off x="8931376"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86" name="object 1886"/>
            <p:cNvSpPr/>
            <p:nvPr/>
          </p:nvSpPr>
          <p:spPr>
            <a:xfrm>
              <a:off x="8885006" y="433895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87" name="object 1887"/>
            <p:cNvSpPr/>
            <p:nvPr/>
          </p:nvSpPr>
          <p:spPr>
            <a:xfrm>
              <a:off x="8885004"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88" name="object 1888"/>
            <p:cNvSpPr/>
            <p:nvPr/>
          </p:nvSpPr>
          <p:spPr>
            <a:xfrm>
              <a:off x="8942972" y="4226835"/>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89" name="object 1889"/>
            <p:cNvSpPr/>
            <p:nvPr/>
          </p:nvSpPr>
          <p:spPr>
            <a:xfrm>
              <a:off x="8942968"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90" name="object 1890"/>
            <p:cNvSpPr/>
            <p:nvPr/>
          </p:nvSpPr>
          <p:spPr>
            <a:xfrm>
              <a:off x="8896598" y="4315757"/>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91" name="object 1891"/>
            <p:cNvSpPr/>
            <p:nvPr/>
          </p:nvSpPr>
          <p:spPr>
            <a:xfrm>
              <a:off x="8896597"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92" name="object 1892"/>
            <p:cNvSpPr/>
            <p:nvPr/>
          </p:nvSpPr>
          <p:spPr>
            <a:xfrm>
              <a:off x="9055034"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93" name="object 1893"/>
            <p:cNvSpPr/>
            <p:nvPr/>
          </p:nvSpPr>
          <p:spPr>
            <a:xfrm>
              <a:off x="9008662"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94" name="object 1894"/>
            <p:cNvSpPr/>
            <p:nvPr/>
          </p:nvSpPr>
          <p:spPr>
            <a:xfrm>
              <a:off x="8966157"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95" name="object 1895"/>
            <p:cNvSpPr/>
            <p:nvPr/>
          </p:nvSpPr>
          <p:spPr>
            <a:xfrm>
              <a:off x="8966157"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96" name="object 1896"/>
            <p:cNvSpPr/>
            <p:nvPr/>
          </p:nvSpPr>
          <p:spPr>
            <a:xfrm>
              <a:off x="9031849" y="4250032"/>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97" name="object 1897"/>
            <p:cNvSpPr/>
            <p:nvPr/>
          </p:nvSpPr>
          <p:spPr>
            <a:xfrm>
              <a:off x="9031846"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898" name="object 1898"/>
            <p:cNvSpPr/>
            <p:nvPr/>
          </p:nvSpPr>
          <p:spPr>
            <a:xfrm>
              <a:off x="8985475" y="433895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899" name="object 1899"/>
            <p:cNvSpPr/>
            <p:nvPr/>
          </p:nvSpPr>
          <p:spPr>
            <a:xfrm>
              <a:off x="8985475"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00" name="object 1900"/>
            <p:cNvSpPr/>
            <p:nvPr/>
          </p:nvSpPr>
          <p:spPr>
            <a:xfrm>
              <a:off x="9043442" y="4226835"/>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01" name="object 1901"/>
            <p:cNvSpPr/>
            <p:nvPr/>
          </p:nvSpPr>
          <p:spPr>
            <a:xfrm>
              <a:off x="9043439"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02" name="object 1902"/>
            <p:cNvSpPr/>
            <p:nvPr/>
          </p:nvSpPr>
          <p:spPr>
            <a:xfrm>
              <a:off x="8997067" y="4315757"/>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03" name="object 1903"/>
            <p:cNvSpPr/>
            <p:nvPr/>
          </p:nvSpPr>
          <p:spPr>
            <a:xfrm>
              <a:off x="8997068"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04" name="object 1904"/>
            <p:cNvSpPr/>
            <p:nvPr/>
          </p:nvSpPr>
          <p:spPr>
            <a:xfrm>
              <a:off x="9155505"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05" name="object 1905"/>
            <p:cNvSpPr/>
            <p:nvPr/>
          </p:nvSpPr>
          <p:spPr>
            <a:xfrm>
              <a:off x="9109133"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06" name="object 1906"/>
            <p:cNvSpPr/>
            <p:nvPr/>
          </p:nvSpPr>
          <p:spPr>
            <a:xfrm>
              <a:off x="9066628"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07" name="object 1907"/>
            <p:cNvSpPr/>
            <p:nvPr/>
          </p:nvSpPr>
          <p:spPr>
            <a:xfrm>
              <a:off x="9066628"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08" name="object 1908"/>
            <p:cNvSpPr/>
            <p:nvPr/>
          </p:nvSpPr>
          <p:spPr>
            <a:xfrm>
              <a:off x="9132319" y="4250032"/>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09" name="object 1909"/>
            <p:cNvSpPr/>
            <p:nvPr/>
          </p:nvSpPr>
          <p:spPr>
            <a:xfrm>
              <a:off x="9132318"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10" name="object 1910"/>
            <p:cNvSpPr/>
            <p:nvPr/>
          </p:nvSpPr>
          <p:spPr>
            <a:xfrm>
              <a:off x="9085950" y="4338954"/>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11" name="object 1911"/>
            <p:cNvSpPr/>
            <p:nvPr/>
          </p:nvSpPr>
          <p:spPr>
            <a:xfrm>
              <a:off x="9085947"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12" name="object 1912"/>
            <p:cNvSpPr/>
            <p:nvPr/>
          </p:nvSpPr>
          <p:spPr>
            <a:xfrm>
              <a:off x="9143911" y="4226835"/>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13" name="object 1913"/>
            <p:cNvSpPr/>
            <p:nvPr/>
          </p:nvSpPr>
          <p:spPr>
            <a:xfrm>
              <a:off x="9143910"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14" name="object 1914"/>
            <p:cNvSpPr/>
            <p:nvPr/>
          </p:nvSpPr>
          <p:spPr>
            <a:xfrm>
              <a:off x="9097543" y="4315757"/>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15" name="object 1915"/>
            <p:cNvSpPr/>
            <p:nvPr/>
          </p:nvSpPr>
          <p:spPr>
            <a:xfrm>
              <a:off x="9097539"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16" name="object 1916"/>
            <p:cNvSpPr/>
            <p:nvPr/>
          </p:nvSpPr>
          <p:spPr>
            <a:xfrm>
              <a:off x="9255976"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17" name="object 1917"/>
            <p:cNvSpPr/>
            <p:nvPr/>
          </p:nvSpPr>
          <p:spPr>
            <a:xfrm>
              <a:off x="9209605"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18" name="object 1918"/>
            <p:cNvSpPr/>
            <p:nvPr/>
          </p:nvSpPr>
          <p:spPr>
            <a:xfrm>
              <a:off x="9167099"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19" name="object 1919"/>
            <p:cNvSpPr/>
            <p:nvPr/>
          </p:nvSpPr>
          <p:spPr>
            <a:xfrm>
              <a:off x="9167099"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20" name="object 1920"/>
            <p:cNvSpPr/>
            <p:nvPr/>
          </p:nvSpPr>
          <p:spPr>
            <a:xfrm>
              <a:off x="9232788" y="4250032"/>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21" name="object 1921"/>
            <p:cNvSpPr/>
            <p:nvPr/>
          </p:nvSpPr>
          <p:spPr>
            <a:xfrm>
              <a:off x="9232789"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22" name="object 1922"/>
            <p:cNvSpPr/>
            <p:nvPr/>
          </p:nvSpPr>
          <p:spPr>
            <a:xfrm>
              <a:off x="9186419" y="433895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23" name="object 1923"/>
            <p:cNvSpPr/>
            <p:nvPr/>
          </p:nvSpPr>
          <p:spPr>
            <a:xfrm>
              <a:off x="9186417"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24" name="object 1924"/>
            <p:cNvSpPr/>
            <p:nvPr/>
          </p:nvSpPr>
          <p:spPr>
            <a:xfrm>
              <a:off x="9244386" y="4226835"/>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25" name="object 1925"/>
            <p:cNvSpPr/>
            <p:nvPr/>
          </p:nvSpPr>
          <p:spPr>
            <a:xfrm>
              <a:off x="9244381"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26" name="object 1926"/>
            <p:cNvSpPr/>
            <p:nvPr/>
          </p:nvSpPr>
          <p:spPr>
            <a:xfrm>
              <a:off x="9198012" y="4315757"/>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27" name="object 1927"/>
            <p:cNvSpPr/>
            <p:nvPr/>
          </p:nvSpPr>
          <p:spPr>
            <a:xfrm>
              <a:off x="9198010"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28" name="object 1928"/>
            <p:cNvSpPr/>
            <p:nvPr/>
          </p:nvSpPr>
          <p:spPr>
            <a:xfrm>
              <a:off x="9356447" y="4180442"/>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29" name="object 1929"/>
            <p:cNvSpPr/>
            <p:nvPr/>
          </p:nvSpPr>
          <p:spPr>
            <a:xfrm>
              <a:off x="9310076" y="4269364"/>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30" name="object 1930"/>
            <p:cNvSpPr/>
            <p:nvPr/>
          </p:nvSpPr>
          <p:spPr>
            <a:xfrm>
              <a:off x="9267571" y="4362153"/>
              <a:ext cx="12065" cy="19685"/>
            </a:xfrm>
            <a:custGeom>
              <a:avLst/>
              <a:gdLst/>
              <a:ahLst/>
              <a:cxnLst/>
              <a:rect l="l" t="t" r="r" b="b"/>
              <a:pathLst>
                <a:path w="12065" h="19685">
                  <a:moveTo>
                    <a:pt x="11591" y="0"/>
                  </a:moveTo>
                  <a:lnTo>
                    <a:pt x="0" y="19330"/>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31" name="object 1931"/>
            <p:cNvSpPr/>
            <p:nvPr/>
          </p:nvSpPr>
          <p:spPr>
            <a:xfrm>
              <a:off x="9267571" y="4362153"/>
              <a:ext cx="12065" cy="19685"/>
            </a:xfrm>
            <a:custGeom>
              <a:avLst/>
              <a:gdLst/>
              <a:ahLst/>
              <a:cxnLst/>
              <a:rect l="l" t="t" r="r" b="b"/>
              <a:pathLst>
                <a:path w="12065" h="19685">
                  <a:moveTo>
                    <a:pt x="11591" y="0"/>
                  </a:moveTo>
                  <a:lnTo>
                    <a:pt x="0" y="19330"/>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32" name="object 1932"/>
            <p:cNvSpPr/>
            <p:nvPr/>
          </p:nvSpPr>
          <p:spPr>
            <a:xfrm>
              <a:off x="9333263" y="4250032"/>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33" name="object 1933"/>
            <p:cNvSpPr/>
            <p:nvPr/>
          </p:nvSpPr>
          <p:spPr>
            <a:xfrm>
              <a:off x="9333260" y="425003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34" name="object 1934"/>
            <p:cNvSpPr/>
            <p:nvPr/>
          </p:nvSpPr>
          <p:spPr>
            <a:xfrm>
              <a:off x="9286889" y="4338954"/>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35" name="object 1935"/>
            <p:cNvSpPr/>
            <p:nvPr/>
          </p:nvSpPr>
          <p:spPr>
            <a:xfrm>
              <a:off x="9286889" y="433895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36" name="object 1936"/>
            <p:cNvSpPr/>
            <p:nvPr/>
          </p:nvSpPr>
          <p:spPr>
            <a:xfrm>
              <a:off x="9344855" y="4226835"/>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37" name="object 1937"/>
            <p:cNvSpPr/>
            <p:nvPr/>
          </p:nvSpPr>
          <p:spPr>
            <a:xfrm>
              <a:off x="9344853" y="4226836"/>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38" name="object 1938"/>
            <p:cNvSpPr/>
            <p:nvPr/>
          </p:nvSpPr>
          <p:spPr>
            <a:xfrm>
              <a:off x="9298481" y="4315757"/>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39" name="object 1939"/>
            <p:cNvSpPr/>
            <p:nvPr/>
          </p:nvSpPr>
          <p:spPr>
            <a:xfrm>
              <a:off x="9298482" y="4315758"/>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pic>
          <p:nvPicPr>
            <p:cNvPr id="1940" name="object 1940"/>
            <p:cNvPicPr/>
            <p:nvPr/>
          </p:nvPicPr>
          <p:blipFill>
            <a:blip r:embed="rId11" cstate="print"/>
            <a:stretch>
              <a:fillRect/>
            </a:stretch>
          </p:blipFill>
          <p:spPr>
            <a:xfrm>
              <a:off x="9368041" y="4381483"/>
              <a:ext cx="305275" cy="201041"/>
            </a:xfrm>
            <a:prstGeom prst="rect">
              <a:avLst/>
            </a:prstGeom>
          </p:spPr>
        </p:pic>
        <p:pic>
          <p:nvPicPr>
            <p:cNvPr id="1941" name="object 1941"/>
            <p:cNvPicPr/>
            <p:nvPr/>
          </p:nvPicPr>
          <p:blipFill>
            <a:blip r:embed="rId12" cstate="print"/>
            <a:stretch>
              <a:fillRect/>
            </a:stretch>
          </p:blipFill>
          <p:spPr>
            <a:xfrm>
              <a:off x="9669454" y="4582525"/>
              <a:ext cx="204805" cy="201041"/>
            </a:xfrm>
            <a:prstGeom prst="rect">
              <a:avLst/>
            </a:prstGeom>
          </p:spPr>
        </p:pic>
        <p:pic>
          <p:nvPicPr>
            <p:cNvPr id="1942" name="object 1942"/>
            <p:cNvPicPr/>
            <p:nvPr/>
          </p:nvPicPr>
          <p:blipFill>
            <a:blip r:embed="rId13" cstate="print"/>
            <a:stretch>
              <a:fillRect/>
            </a:stretch>
          </p:blipFill>
          <p:spPr>
            <a:xfrm>
              <a:off x="9870397" y="4783565"/>
              <a:ext cx="104332" cy="201041"/>
            </a:xfrm>
            <a:prstGeom prst="rect">
              <a:avLst/>
            </a:prstGeom>
          </p:spPr>
        </p:pic>
        <p:pic>
          <p:nvPicPr>
            <p:cNvPr id="1943" name="object 1943"/>
            <p:cNvPicPr/>
            <p:nvPr/>
          </p:nvPicPr>
          <p:blipFill>
            <a:blip r:embed="rId14" cstate="print"/>
            <a:stretch>
              <a:fillRect/>
            </a:stretch>
          </p:blipFill>
          <p:spPr>
            <a:xfrm>
              <a:off x="9970867" y="4984606"/>
              <a:ext cx="104335" cy="201041"/>
            </a:xfrm>
            <a:prstGeom prst="rect">
              <a:avLst/>
            </a:prstGeom>
          </p:spPr>
        </p:pic>
        <p:pic>
          <p:nvPicPr>
            <p:cNvPr id="1944" name="object 1944"/>
            <p:cNvPicPr/>
            <p:nvPr/>
          </p:nvPicPr>
          <p:blipFill>
            <a:blip r:embed="rId5" cstate="print"/>
            <a:stretch>
              <a:fillRect/>
            </a:stretch>
          </p:blipFill>
          <p:spPr>
            <a:xfrm>
              <a:off x="10071339" y="5185648"/>
              <a:ext cx="104333" cy="201041"/>
            </a:xfrm>
            <a:prstGeom prst="rect">
              <a:avLst/>
            </a:prstGeom>
          </p:spPr>
        </p:pic>
        <p:pic>
          <p:nvPicPr>
            <p:cNvPr id="1945" name="object 1945"/>
            <p:cNvPicPr/>
            <p:nvPr/>
          </p:nvPicPr>
          <p:blipFill>
            <a:blip r:embed="rId15" cstate="print"/>
            <a:stretch>
              <a:fillRect/>
            </a:stretch>
          </p:blipFill>
          <p:spPr>
            <a:xfrm>
              <a:off x="10171810" y="5386688"/>
              <a:ext cx="506218" cy="201041"/>
            </a:xfrm>
            <a:prstGeom prst="rect">
              <a:avLst/>
            </a:prstGeom>
          </p:spPr>
        </p:pic>
        <p:pic>
          <p:nvPicPr>
            <p:cNvPr id="1946" name="object 1946"/>
            <p:cNvPicPr/>
            <p:nvPr/>
          </p:nvPicPr>
          <p:blipFill>
            <a:blip r:embed="rId5" cstate="print"/>
            <a:stretch>
              <a:fillRect/>
            </a:stretch>
          </p:blipFill>
          <p:spPr>
            <a:xfrm>
              <a:off x="10674165" y="5587729"/>
              <a:ext cx="104335" cy="201041"/>
            </a:xfrm>
            <a:prstGeom prst="rect">
              <a:avLst/>
            </a:prstGeom>
          </p:spPr>
        </p:pic>
        <p:pic>
          <p:nvPicPr>
            <p:cNvPr id="1947" name="object 1947"/>
            <p:cNvPicPr/>
            <p:nvPr/>
          </p:nvPicPr>
          <p:blipFill>
            <a:blip r:embed="rId16" cstate="print"/>
            <a:stretch>
              <a:fillRect/>
            </a:stretch>
          </p:blipFill>
          <p:spPr>
            <a:xfrm>
              <a:off x="10774634" y="5788770"/>
              <a:ext cx="204806" cy="235836"/>
            </a:xfrm>
            <a:prstGeom prst="rect">
              <a:avLst/>
            </a:prstGeom>
          </p:spPr>
        </p:pic>
        <p:sp>
          <p:nvSpPr>
            <p:cNvPr id="1948" name="object 1948"/>
            <p:cNvSpPr/>
            <p:nvPr/>
          </p:nvSpPr>
          <p:spPr>
            <a:xfrm>
              <a:off x="10998766" y="6183120"/>
              <a:ext cx="8255" cy="12065"/>
            </a:xfrm>
            <a:custGeom>
              <a:avLst/>
              <a:gdLst/>
              <a:ahLst/>
              <a:cxnLst/>
              <a:rect l="l" t="t" r="r" b="b"/>
              <a:pathLst>
                <a:path w="8254" h="12064">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49" name="object 1949"/>
            <p:cNvSpPr/>
            <p:nvPr/>
          </p:nvSpPr>
          <p:spPr>
            <a:xfrm>
              <a:off x="11052859" y="6070999"/>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50" name="object 1950"/>
            <p:cNvSpPr/>
            <p:nvPr/>
          </p:nvSpPr>
          <p:spPr>
            <a:xfrm>
              <a:off x="11052861" y="6071001"/>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51" name="object 1951"/>
            <p:cNvSpPr/>
            <p:nvPr/>
          </p:nvSpPr>
          <p:spPr>
            <a:xfrm>
              <a:off x="11010352" y="6159923"/>
              <a:ext cx="8255" cy="12065"/>
            </a:xfrm>
            <a:custGeom>
              <a:avLst/>
              <a:gdLst/>
              <a:ahLst/>
              <a:cxnLst/>
              <a:rect l="l" t="t" r="r" b="b"/>
              <a:pathLst>
                <a:path w="8254" h="12064">
                  <a:moveTo>
                    <a:pt x="7732"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52" name="object 1952"/>
            <p:cNvSpPr/>
            <p:nvPr/>
          </p:nvSpPr>
          <p:spPr>
            <a:xfrm>
              <a:off x="11010352" y="6159923"/>
              <a:ext cx="8255" cy="12065"/>
            </a:xfrm>
            <a:custGeom>
              <a:avLst/>
              <a:gdLst/>
              <a:ahLst/>
              <a:cxnLst/>
              <a:rect l="l" t="t" r="r" b="b"/>
              <a:pathLst>
                <a:path w="8254" h="12064">
                  <a:moveTo>
                    <a:pt x="7732" y="0"/>
                  </a:moveTo>
                  <a:lnTo>
                    <a:pt x="0" y="11598"/>
                  </a:lnTo>
                  <a:lnTo>
                    <a:pt x="7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53" name="object 1953"/>
            <p:cNvSpPr/>
            <p:nvPr/>
          </p:nvSpPr>
          <p:spPr>
            <a:xfrm>
              <a:off x="11164926" y="6024607"/>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54" name="object 1954"/>
            <p:cNvSpPr/>
            <p:nvPr/>
          </p:nvSpPr>
          <p:spPr>
            <a:xfrm>
              <a:off x="11122418" y="6113529"/>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55" name="object 1955"/>
            <p:cNvSpPr/>
            <p:nvPr/>
          </p:nvSpPr>
          <p:spPr>
            <a:xfrm>
              <a:off x="11079912" y="620631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56" name="object 1956"/>
            <p:cNvSpPr/>
            <p:nvPr/>
          </p:nvSpPr>
          <p:spPr>
            <a:xfrm>
              <a:off x="11079912" y="620631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57" name="object 1957"/>
            <p:cNvSpPr/>
            <p:nvPr/>
          </p:nvSpPr>
          <p:spPr>
            <a:xfrm>
              <a:off x="11141736" y="6094197"/>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58" name="object 1958"/>
            <p:cNvSpPr/>
            <p:nvPr/>
          </p:nvSpPr>
          <p:spPr>
            <a:xfrm>
              <a:off x="11141738" y="6094197"/>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59" name="object 1959"/>
            <p:cNvSpPr/>
            <p:nvPr/>
          </p:nvSpPr>
          <p:spPr>
            <a:xfrm>
              <a:off x="11099237" y="6183120"/>
              <a:ext cx="8255" cy="12065"/>
            </a:xfrm>
            <a:custGeom>
              <a:avLst/>
              <a:gdLst/>
              <a:ahLst/>
              <a:cxnLst/>
              <a:rect l="l" t="t" r="r" b="b"/>
              <a:pathLst>
                <a:path w="8254" h="12064">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60" name="object 1960"/>
            <p:cNvSpPr/>
            <p:nvPr/>
          </p:nvSpPr>
          <p:spPr>
            <a:xfrm>
              <a:off x="11099237" y="6183120"/>
              <a:ext cx="8255" cy="12065"/>
            </a:xfrm>
            <a:custGeom>
              <a:avLst/>
              <a:gdLst/>
              <a:ahLst/>
              <a:cxnLst/>
              <a:rect l="l" t="t" r="r" b="b"/>
              <a:pathLst>
                <a:path w="8254" h="12064">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61" name="object 1961"/>
            <p:cNvSpPr/>
            <p:nvPr/>
          </p:nvSpPr>
          <p:spPr>
            <a:xfrm>
              <a:off x="11153335" y="6070999"/>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62" name="object 1962"/>
            <p:cNvSpPr/>
            <p:nvPr/>
          </p:nvSpPr>
          <p:spPr>
            <a:xfrm>
              <a:off x="11153332" y="6071001"/>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63" name="object 1963"/>
            <p:cNvSpPr/>
            <p:nvPr/>
          </p:nvSpPr>
          <p:spPr>
            <a:xfrm>
              <a:off x="11110829" y="6159923"/>
              <a:ext cx="8255" cy="12065"/>
            </a:xfrm>
            <a:custGeom>
              <a:avLst/>
              <a:gdLst/>
              <a:ahLst/>
              <a:cxnLst/>
              <a:rect l="l" t="t" r="r" b="b"/>
              <a:pathLst>
                <a:path w="8254" h="12064">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64" name="object 1964"/>
            <p:cNvSpPr/>
            <p:nvPr/>
          </p:nvSpPr>
          <p:spPr>
            <a:xfrm>
              <a:off x="11110829" y="6159923"/>
              <a:ext cx="8255" cy="12065"/>
            </a:xfrm>
            <a:custGeom>
              <a:avLst/>
              <a:gdLst/>
              <a:ahLst/>
              <a:cxnLst/>
              <a:rect l="l" t="t" r="r" b="b"/>
              <a:pathLst>
                <a:path w="8254" h="12064">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65" name="object 1965"/>
            <p:cNvSpPr/>
            <p:nvPr/>
          </p:nvSpPr>
          <p:spPr>
            <a:xfrm>
              <a:off x="11265396" y="6024607"/>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66" name="object 1966"/>
            <p:cNvSpPr/>
            <p:nvPr/>
          </p:nvSpPr>
          <p:spPr>
            <a:xfrm>
              <a:off x="11222889" y="6113529"/>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67" name="object 1967"/>
            <p:cNvSpPr/>
            <p:nvPr/>
          </p:nvSpPr>
          <p:spPr>
            <a:xfrm>
              <a:off x="11180383" y="620631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68" name="object 1968"/>
            <p:cNvSpPr/>
            <p:nvPr/>
          </p:nvSpPr>
          <p:spPr>
            <a:xfrm>
              <a:off x="11180383" y="620631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69" name="object 1969"/>
            <p:cNvSpPr/>
            <p:nvPr/>
          </p:nvSpPr>
          <p:spPr>
            <a:xfrm>
              <a:off x="11242211" y="6094197"/>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70" name="object 1970"/>
            <p:cNvSpPr/>
            <p:nvPr/>
          </p:nvSpPr>
          <p:spPr>
            <a:xfrm>
              <a:off x="11242209" y="6094197"/>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71" name="object 1971"/>
            <p:cNvSpPr/>
            <p:nvPr/>
          </p:nvSpPr>
          <p:spPr>
            <a:xfrm>
              <a:off x="11199708" y="6183120"/>
              <a:ext cx="8255" cy="12065"/>
            </a:xfrm>
            <a:custGeom>
              <a:avLst/>
              <a:gdLst/>
              <a:ahLst/>
              <a:cxnLst/>
              <a:rect l="l" t="t" r="r" b="b"/>
              <a:pathLst>
                <a:path w="8254" h="12064">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72" name="object 1972"/>
            <p:cNvSpPr/>
            <p:nvPr/>
          </p:nvSpPr>
          <p:spPr>
            <a:xfrm>
              <a:off x="11199708" y="6183120"/>
              <a:ext cx="8255" cy="12065"/>
            </a:xfrm>
            <a:custGeom>
              <a:avLst/>
              <a:gdLst/>
              <a:ahLst/>
              <a:cxnLst/>
              <a:rect l="l" t="t" r="r" b="b"/>
              <a:pathLst>
                <a:path w="8254" h="12064">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73" name="object 1973"/>
            <p:cNvSpPr/>
            <p:nvPr/>
          </p:nvSpPr>
          <p:spPr>
            <a:xfrm>
              <a:off x="11253804" y="6070999"/>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74" name="object 1974"/>
            <p:cNvSpPr/>
            <p:nvPr/>
          </p:nvSpPr>
          <p:spPr>
            <a:xfrm>
              <a:off x="11253801" y="6071001"/>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75" name="object 1975"/>
            <p:cNvSpPr/>
            <p:nvPr/>
          </p:nvSpPr>
          <p:spPr>
            <a:xfrm>
              <a:off x="11211300" y="6159923"/>
              <a:ext cx="8255" cy="12065"/>
            </a:xfrm>
            <a:custGeom>
              <a:avLst/>
              <a:gdLst/>
              <a:ahLst/>
              <a:cxnLst/>
              <a:rect l="l" t="t" r="r" b="b"/>
              <a:pathLst>
                <a:path w="8254" h="12064">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76" name="object 1976"/>
            <p:cNvSpPr/>
            <p:nvPr/>
          </p:nvSpPr>
          <p:spPr>
            <a:xfrm>
              <a:off x="11211300" y="6159923"/>
              <a:ext cx="8255" cy="12065"/>
            </a:xfrm>
            <a:custGeom>
              <a:avLst/>
              <a:gdLst/>
              <a:ahLst/>
              <a:cxnLst/>
              <a:rect l="l" t="t" r="r" b="b"/>
              <a:pathLst>
                <a:path w="8254" h="12064">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77" name="object 1977"/>
            <p:cNvSpPr/>
            <p:nvPr/>
          </p:nvSpPr>
          <p:spPr>
            <a:xfrm>
              <a:off x="11365867" y="6024607"/>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78" name="object 1978"/>
            <p:cNvSpPr/>
            <p:nvPr/>
          </p:nvSpPr>
          <p:spPr>
            <a:xfrm>
              <a:off x="11323361" y="6113529"/>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79" name="object 1979"/>
            <p:cNvSpPr/>
            <p:nvPr/>
          </p:nvSpPr>
          <p:spPr>
            <a:xfrm>
              <a:off x="11280854" y="6206317"/>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80" name="object 1980"/>
            <p:cNvSpPr/>
            <p:nvPr/>
          </p:nvSpPr>
          <p:spPr>
            <a:xfrm>
              <a:off x="11280854" y="6206317"/>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81" name="object 1981"/>
            <p:cNvSpPr/>
            <p:nvPr/>
          </p:nvSpPr>
          <p:spPr>
            <a:xfrm>
              <a:off x="11342681" y="6094197"/>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82" name="object 1982"/>
            <p:cNvSpPr/>
            <p:nvPr/>
          </p:nvSpPr>
          <p:spPr>
            <a:xfrm>
              <a:off x="11342681" y="6094197"/>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83" name="object 1983"/>
            <p:cNvSpPr/>
            <p:nvPr/>
          </p:nvSpPr>
          <p:spPr>
            <a:xfrm>
              <a:off x="11300180" y="6183120"/>
              <a:ext cx="8255" cy="12065"/>
            </a:xfrm>
            <a:custGeom>
              <a:avLst/>
              <a:gdLst/>
              <a:ahLst/>
              <a:cxnLst/>
              <a:rect l="l" t="t" r="r" b="b"/>
              <a:pathLst>
                <a:path w="8254" h="12064">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84" name="object 1984"/>
            <p:cNvSpPr/>
            <p:nvPr/>
          </p:nvSpPr>
          <p:spPr>
            <a:xfrm>
              <a:off x="11300180" y="6183120"/>
              <a:ext cx="8255" cy="12065"/>
            </a:xfrm>
            <a:custGeom>
              <a:avLst/>
              <a:gdLst/>
              <a:ahLst/>
              <a:cxnLst/>
              <a:rect l="l" t="t" r="r" b="b"/>
              <a:pathLst>
                <a:path w="8254" h="12064">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85" name="object 1985"/>
            <p:cNvSpPr/>
            <p:nvPr/>
          </p:nvSpPr>
          <p:spPr>
            <a:xfrm>
              <a:off x="11354273" y="6070999"/>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86" name="object 1986"/>
            <p:cNvSpPr/>
            <p:nvPr/>
          </p:nvSpPr>
          <p:spPr>
            <a:xfrm>
              <a:off x="11354273" y="6071001"/>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87" name="object 1987"/>
            <p:cNvSpPr/>
            <p:nvPr/>
          </p:nvSpPr>
          <p:spPr>
            <a:xfrm>
              <a:off x="11311772" y="6159923"/>
              <a:ext cx="8255" cy="12065"/>
            </a:xfrm>
            <a:custGeom>
              <a:avLst/>
              <a:gdLst/>
              <a:ahLst/>
              <a:cxnLst/>
              <a:rect l="l" t="t" r="r" b="b"/>
              <a:pathLst>
                <a:path w="8254" h="12064">
                  <a:moveTo>
                    <a:pt x="7725"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88" name="object 1988"/>
            <p:cNvSpPr/>
            <p:nvPr/>
          </p:nvSpPr>
          <p:spPr>
            <a:xfrm>
              <a:off x="11311772" y="6159923"/>
              <a:ext cx="8255" cy="12065"/>
            </a:xfrm>
            <a:custGeom>
              <a:avLst/>
              <a:gdLst/>
              <a:ahLst/>
              <a:cxnLst/>
              <a:rect l="l" t="t" r="r" b="b"/>
              <a:pathLst>
                <a:path w="8254" h="12064">
                  <a:moveTo>
                    <a:pt x="7725" y="0"/>
                  </a:moveTo>
                  <a:lnTo>
                    <a:pt x="0" y="11598"/>
                  </a:lnTo>
                  <a:lnTo>
                    <a:pt x="772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89" name="object 1989"/>
            <p:cNvSpPr/>
            <p:nvPr/>
          </p:nvSpPr>
          <p:spPr>
            <a:xfrm>
              <a:off x="11265396" y="6244979"/>
              <a:ext cx="15875" cy="31115"/>
            </a:xfrm>
            <a:custGeom>
              <a:avLst/>
              <a:gdLst/>
              <a:ahLst/>
              <a:cxnLst/>
              <a:rect l="l" t="t" r="r" b="b"/>
              <a:pathLst>
                <a:path w="15875" h="31114">
                  <a:moveTo>
                    <a:pt x="15457" y="0"/>
                  </a:moveTo>
                  <a:lnTo>
                    <a:pt x="0" y="3092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90" name="object 1990"/>
            <p:cNvSpPr/>
            <p:nvPr/>
          </p:nvSpPr>
          <p:spPr>
            <a:xfrm>
              <a:off x="11265396" y="6244979"/>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91" name="object 1991"/>
            <p:cNvSpPr/>
            <p:nvPr/>
          </p:nvSpPr>
          <p:spPr>
            <a:xfrm>
              <a:off x="11230618" y="6333901"/>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92" name="object 1992"/>
            <p:cNvSpPr/>
            <p:nvPr/>
          </p:nvSpPr>
          <p:spPr>
            <a:xfrm>
              <a:off x="11230618" y="633390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93" name="object 1993"/>
            <p:cNvSpPr/>
            <p:nvPr/>
          </p:nvSpPr>
          <p:spPr>
            <a:xfrm>
              <a:off x="11249937" y="6314569"/>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94" name="object 1994"/>
            <p:cNvSpPr/>
            <p:nvPr/>
          </p:nvSpPr>
          <p:spPr>
            <a:xfrm>
              <a:off x="11249939" y="6314570"/>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95" name="object 1995"/>
            <p:cNvSpPr/>
            <p:nvPr/>
          </p:nvSpPr>
          <p:spPr>
            <a:xfrm>
              <a:off x="11195842" y="6426689"/>
              <a:ext cx="12065" cy="34925"/>
            </a:xfrm>
            <a:custGeom>
              <a:avLst/>
              <a:gdLst/>
              <a:ahLst/>
              <a:cxnLst/>
              <a:rect l="l" t="t" r="r" b="b"/>
              <a:pathLst>
                <a:path w="12065" h="34925">
                  <a:moveTo>
                    <a:pt x="11591"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96" name="object 1996"/>
            <p:cNvSpPr/>
            <p:nvPr/>
          </p:nvSpPr>
          <p:spPr>
            <a:xfrm>
              <a:off x="11195842" y="6426689"/>
              <a:ext cx="12065" cy="34925"/>
            </a:xfrm>
            <a:custGeom>
              <a:avLst/>
              <a:gdLst/>
              <a:ahLst/>
              <a:cxnLst/>
              <a:rect l="l" t="t" r="r" b="b"/>
              <a:pathLst>
                <a:path w="12065" h="34925">
                  <a:moveTo>
                    <a:pt x="11591" y="0"/>
                  </a:moveTo>
                  <a:lnTo>
                    <a:pt x="0" y="34795"/>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97" name="object 1997"/>
            <p:cNvSpPr/>
            <p:nvPr/>
          </p:nvSpPr>
          <p:spPr>
            <a:xfrm>
              <a:off x="11211295" y="6403490"/>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1998" name="object 1998"/>
            <p:cNvSpPr/>
            <p:nvPr/>
          </p:nvSpPr>
          <p:spPr>
            <a:xfrm>
              <a:off x="11211295" y="640349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1999" name="object 1999"/>
            <p:cNvSpPr/>
            <p:nvPr/>
          </p:nvSpPr>
          <p:spPr>
            <a:xfrm>
              <a:off x="11176519" y="6496279"/>
              <a:ext cx="4445" cy="4445"/>
            </a:xfrm>
            <a:custGeom>
              <a:avLst/>
              <a:gdLst/>
              <a:ahLst/>
              <a:cxnLst/>
              <a:rect l="l" t="t" r="r" b="b"/>
              <a:pathLst>
                <a:path w="4445" h="4445">
                  <a:moveTo>
                    <a:pt x="3866" y="0"/>
                  </a:moveTo>
                  <a:lnTo>
                    <a:pt x="0" y="3866"/>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00" name="object 2000"/>
            <p:cNvSpPr/>
            <p:nvPr/>
          </p:nvSpPr>
          <p:spPr>
            <a:xfrm>
              <a:off x="11176517" y="6496280"/>
              <a:ext cx="4445" cy="4445"/>
            </a:xfrm>
            <a:custGeom>
              <a:avLst/>
              <a:gdLst/>
              <a:ahLst/>
              <a:cxnLst/>
              <a:rect l="l" t="t" r="r" b="b"/>
              <a:pathLst>
                <a:path w="4445" h="4445">
                  <a:moveTo>
                    <a:pt x="3866" y="0"/>
                  </a:moveTo>
                  <a:lnTo>
                    <a:pt x="0" y="3866"/>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01" name="object 2001"/>
            <p:cNvSpPr/>
            <p:nvPr/>
          </p:nvSpPr>
          <p:spPr>
            <a:xfrm>
              <a:off x="11257670" y="6291372"/>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02" name="object 2002"/>
            <p:cNvSpPr/>
            <p:nvPr/>
          </p:nvSpPr>
          <p:spPr>
            <a:xfrm>
              <a:off x="11257667" y="629137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03" name="object 2003"/>
            <p:cNvSpPr/>
            <p:nvPr/>
          </p:nvSpPr>
          <p:spPr>
            <a:xfrm>
              <a:off x="11222887" y="6380293"/>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04" name="object 2004"/>
            <p:cNvSpPr/>
            <p:nvPr/>
          </p:nvSpPr>
          <p:spPr>
            <a:xfrm>
              <a:off x="11222888" y="638029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05" name="object 2005"/>
            <p:cNvSpPr/>
            <p:nvPr/>
          </p:nvSpPr>
          <p:spPr>
            <a:xfrm>
              <a:off x="11184245" y="647308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06" name="object 2006"/>
            <p:cNvSpPr/>
            <p:nvPr/>
          </p:nvSpPr>
          <p:spPr>
            <a:xfrm>
              <a:off x="11184245" y="6473083"/>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07" name="object 2007"/>
            <p:cNvSpPr/>
            <p:nvPr/>
          </p:nvSpPr>
          <p:spPr>
            <a:xfrm>
              <a:off x="11365867" y="6244979"/>
              <a:ext cx="15875" cy="31115"/>
            </a:xfrm>
            <a:custGeom>
              <a:avLst/>
              <a:gdLst/>
              <a:ahLst/>
              <a:cxnLst/>
              <a:rect l="l" t="t" r="r" b="b"/>
              <a:pathLst>
                <a:path w="15875" h="31114">
                  <a:moveTo>
                    <a:pt x="15457" y="0"/>
                  </a:moveTo>
                  <a:lnTo>
                    <a:pt x="0" y="3092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08" name="object 2008"/>
            <p:cNvSpPr/>
            <p:nvPr/>
          </p:nvSpPr>
          <p:spPr>
            <a:xfrm>
              <a:off x="11365867" y="6244979"/>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09" name="object 2009"/>
            <p:cNvSpPr/>
            <p:nvPr/>
          </p:nvSpPr>
          <p:spPr>
            <a:xfrm>
              <a:off x="11331090" y="6333901"/>
              <a:ext cx="15875" cy="34925"/>
            </a:xfrm>
            <a:custGeom>
              <a:avLst/>
              <a:gdLst/>
              <a:ahLst/>
              <a:cxnLst/>
              <a:rect l="l" t="t" r="r" b="b"/>
              <a:pathLst>
                <a:path w="15875" h="34925">
                  <a:moveTo>
                    <a:pt x="15457"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10" name="object 2010"/>
            <p:cNvSpPr/>
            <p:nvPr/>
          </p:nvSpPr>
          <p:spPr>
            <a:xfrm>
              <a:off x="11331090" y="633390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11" name="object 2011"/>
            <p:cNvSpPr/>
            <p:nvPr/>
          </p:nvSpPr>
          <p:spPr>
            <a:xfrm>
              <a:off x="11296313" y="6426689"/>
              <a:ext cx="12065" cy="34925"/>
            </a:xfrm>
            <a:custGeom>
              <a:avLst/>
              <a:gdLst/>
              <a:ahLst/>
              <a:cxnLst/>
              <a:rect l="l" t="t" r="r" b="b"/>
              <a:pathLst>
                <a:path w="12065" h="34925">
                  <a:moveTo>
                    <a:pt x="11591" y="0"/>
                  </a:moveTo>
                  <a:lnTo>
                    <a:pt x="0" y="34795"/>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12" name="object 2012"/>
            <p:cNvSpPr/>
            <p:nvPr/>
          </p:nvSpPr>
          <p:spPr>
            <a:xfrm>
              <a:off x="11296313" y="6426689"/>
              <a:ext cx="12065" cy="34925"/>
            </a:xfrm>
            <a:custGeom>
              <a:avLst/>
              <a:gdLst/>
              <a:ahLst/>
              <a:cxnLst/>
              <a:rect l="l" t="t" r="r" b="b"/>
              <a:pathLst>
                <a:path w="12065" h="34925">
                  <a:moveTo>
                    <a:pt x="11591" y="0"/>
                  </a:moveTo>
                  <a:lnTo>
                    <a:pt x="0" y="34795"/>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13" name="object 2013"/>
            <p:cNvSpPr/>
            <p:nvPr/>
          </p:nvSpPr>
          <p:spPr>
            <a:xfrm>
              <a:off x="11350413" y="6314569"/>
              <a:ext cx="4445" cy="8255"/>
            </a:xfrm>
            <a:custGeom>
              <a:avLst/>
              <a:gdLst/>
              <a:ahLst/>
              <a:cxnLst/>
              <a:rect l="l" t="t" r="r" b="b"/>
              <a:pathLst>
                <a:path w="4445" h="8254">
                  <a:moveTo>
                    <a:pt x="3859"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14" name="object 2014"/>
            <p:cNvSpPr/>
            <p:nvPr/>
          </p:nvSpPr>
          <p:spPr>
            <a:xfrm>
              <a:off x="11350410" y="6314570"/>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15" name="object 2015"/>
            <p:cNvSpPr/>
            <p:nvPr/>
          </p:nvSpPr>
          <p:spPr>
            <a:xfrm>
              <a:off x="11311771" y="6403490"/>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16" name="object 2016"/>
            <p:cNvSpPr/>
            <p:nvPr/>
          </p:nvSpPr>
          <p:spPr>
            <a:xfrm>
              <a:off x="11311767" y="640349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17" name="object 2017"/>
            <p:cNvSpPr/>
            <p:nvPr/>
          </p:nvSpPr>
          <p:spPr>
            <a:xfrm>
              <a:off x="11276988" y="6496279"/>
              <a:ext cx="4445" cy="4445"/>
            </a:xfrm>
            <a:custGeom>
              <a:avLst/>
              <a:gdLst/>
              <a:ahLst/>
              <a:cxnLst/>
              <a:rect l="l" t="t" r="r" b="b"/>
              <a:pathLst>
                <a:path w="4445" h="4445">
                  <a:moveTo>
                    <a:pt x="3866" y="0"/>
                  </a:moveTo>
                  <a:lnTo>
                    <a:pt x="0" y="3866"/>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18" name="object 2018"/>
            <p:cNvSpPr/>
            <p:nvPr/>
          </p:nvSpPr>
          <p:spPr>
            <a:xfrm>
              <a:off x="11276987" y="6496280"/>
              <a:ext cx="4445" cy="4445"/>
            </a:xfrm>
            <a:custGeom>
              <a:avLst/>
              <a:gdLst/>
              <a:ahLst/>
              <a:cxnLst/>
              <a:rect l="l" t="t" r="r" b="b"/>
              <a:pathLst>
                <a:path w="4445" h="4445">
                  <a:moveTo>
                    <a:pt x="3866" y="0"/>
                  </a:moveTo>
                  <a:lnTo>
                    <a:pt x="0" y="3866"/>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19" name="object 2019"/>
            <p:cNvSpPr/>
            <p:nvPr/>
          </p:nvSpPr>
          <p:spPr>
            <a:xfrm>
              <a:off x="11358139" y="6291372"/>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20" name="object 2020"/>
            <p:cNvSpPr/>
            <p:nvPr/>
          </p:nvSpPr>
          <p:spPr>
            <a:xfrm>
              <a:off x="11358138" y="629137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21" name="object 2021"/>
            <p:cNvSpPr/>
            <p:nvPr/>
          </p:nvSpPr>
          <p:spPr>
            <a:xfrm>
              <a:off x="11323363" y="6380293"/>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22" name="object 2022"/>
            <p:cNvSpPr/>
            <p:nvPr/>
          </p:nvSpPr>
          <p:spPr>
            <a:xfrm>
              <a:off x="11323359" y="638029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23" name="object 2023"/>
            <p:cNvSpPr/>
            <p:nvPr/>
          </p:nvSpPr>
          <p:spPr>
            <a:xfrm>
              <a:off x="11284721" y="6473082"/>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24" name="object 2024"/>
            <p:cNvSpPr/>
            <p:nvPr/>
          </p:nvSpPr>
          <p:spPr>
            <a:xfrm>
              <a:off x="11284716" y="6473083"/>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25" name="object 2025"/>
            <p:cNvSpPr/>
            <p:nvPr/>
          </p:nvSpPr>
          <p:spPr>
            <a:xfrm>
              <a:off x="11431560" y="6333901"/>
              <a:ext cx="15875" cy="34925"/>
            </a:xfrm>
            <a:custGeom>
              <a:avLst/>
              <a:gdLst/>
              <a:ahLst/>
              <a:cxnLst/>
              <a:rect l="l" t="t" r="r" b="b"/>
              <a:pathLst>
                <a:path w="15875" h="34925">
                  <a:moveTo>
                    <a:pt x="15457" y="0"/>
                  </a:moveTo>
                  <a:lnTo>
                    <a:pt x="0" y="34795"/>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26" name="object 2026"/>
            <p:cNvSpPr/>
            <p:nvPr/>
          </p:nvSpPr>
          <p:spPr>
            <a:xfrm>
              <a:off x="11466338" y="6244979"/>
              <a:ext cx="15875" cy="31115"/>
            </a:xfrm>
            <a:custGeom>
              <a:avLst/>
              <a:gdLst/>
              <a:ahLst/>
              <a:cxnLst/>
              <a:rect l="l" t="t" r="r" b="b"/>
              <a:pathLst>
                <a:path w="15875" h="31114">
                  <a:moveTo>
                    <a:pt x="15457" y="0"/>
                  </a:moveTo>
                  <a:lnTo>
                    <a:pt x="0" y="3092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27" name="object 2027"/>
            <p:cNvSpPr/>
            <p:nvPr/>
          </p:nvSpPr>
          <p:spPr>
            <a:xfrm>
              <a:off x="11466338" y="6244979"/>
              <a:ext cx="15875" cy="31115"/>
            </a:xfrm>
            <a:custGeom>
              <a:avLst/>
              <a:gdLst/>
              <a:ahLst/>
              <a:cxnLst/>
              <a:rect l="l" t="t" r="r" b="b"/>
              <a:pathLst>
                <a:path w="15875" h="31114">
                  <a:moveTo>
                    <a:pt x="15457" y="0"/>
                  </a:moveTo>
                  <a:lnTo>
                    <a:pt x="0" y="30929"/>
                  </a:lnTo>
                  <a:lnTo>
                    <a:pt x="15457"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28" name="object 2028"/>
            <p:cNvSpPr/>
            <p:nvPr/>
          </p:nvSpPr>
          <p:spPr>
            <a:xfrm>
              <a:off x="11485660" y="6500146"/>
              <a:ext cx="4445" cy="0"/>
            </a:xfrm>
            <a:custGeom>
              <a:avLst/>
              <a:gdLst/>
              <a:ahLst/>
              <a:cxnLst/>
              <a:rect l="l" t="t" r="r" b="b"/>
              <a:pathLst>
                <a:path w="4445">
                  <a:moveTo>
                    <a:pt x="0" y="0"/>
                  </a:moveTo>
                  <a:lnTo>
                    <a:pt x="3866" y="0"/>
                  </a:lnTo>
                </a:path>
              </a:pathLst>
            </a:custGeom>
            <a:ln w="3175">
              <a:solidFill>
                <a:srgbClr val="D4D4D4"/>
              </a:solidFill>
            </a:ln>
          </p:spPr>
          <p:txBody>
            <a:bodyPr wrap="square" lIns="0" tIns="0" rIns="0" bIns="0" rtlCol="0"/>
            <a:lstStyle/>
            <a:p>
              <a:pPr defTabSz="304038">
                <a:buClrTx/>
              </a:pPr>
              <a:endParaRPr sz="599">
                <a:solidFill>
                  <a:sysClr val="windowText" lastClr="000000"/>
                </a:solidFill>
              </a:endParaRPr>
            </a:p>
          </p:txBody>
        </p:sp>
        <p:sp>
          <p:nvSpPr>
            <p:cNvPr id="2029" name="object 2029"/>
            <p:cNvSpPr/>
            <p:nvPr/>
          </p:nvSpPr>
          <p:spPr>
            <a:xfrm>
              <a:off x="11485662" y="6500146"/>
              <a:ext cx="0" cy="4445"/>
            </a:xfrm>
            <a:custGeom>
              <a:avLst/>
              <a:gdLst/>
              <a:ahLst/>
              <a:cxnLst/>
              <a:rect l="l" t="t" r="r" b="b"/>
              <a:pathLst>
                <a:path h="4445">
                  <a:moveTo>
                    <a:pt x="0" y="0"/>
                  </a:moveTo>
                  <a:lnTo>
                    <a:pt x="0" y="3866"/>
                  </a:lnTo>
                  <a:lnTo>
                    <a:pt x="0" y="0"/>
                  </a:lnTo>
                  <a:close/>
                </a:path>
              </a:pathLst>
            </a:custGeom>
            <a:solidFill>
              <a:srgbClr val="D4D4D4"/>
            </a:solidFill>
          </p:spPr>
          <p:txBody>
            <a:bodyPr wrap="square" lIns="0" tIns="0" rIns="0" bIns="0" rtlCol="0"/>
            <a:lstStyle/>
            <a:p>
              <a:pPr defTabSz="304038">
                <a:buClrTx/>
              </a:pPr>
              <a:endParaRPr sz="599">
                <a:solidFill>
                  <a:sysClr val="windowText" lastClr="000000"/>
                </a:solidFill>
              </a:endParaRPr>
            </a:p>
          </p:txBody>
        </p:sp>
        <p:sp>
          <p:nvSpPr>
            <p:cNvPr id="2030" name="object 2030"/>
            <p:cNvSpPr/>
            <p:nvPr/>
          </p:nvSpPr>
          <p:spPr>
            <a:xfrm>
              <a:off x="11396783" y="6426689"/>
              <a:ext cx="12065" cy="34925"/>
            </a:xfrm>
            <a:custGeom>
              <a:avLst/>
              <a:gdLst/>
              <a:ahLst/>
              <a:cxnLst/>
              <a:rect l="l" t="t" r="r" b="b"/>
              <a:pathLst>
                <a:path w="12065" h="34925">
                  <a:moveTo>
                    <a:pt x="11591" y="0"/>
                  </a:moveTo>
                  <a:lnTo>
                    <a:pt x="0" y="34795"/>
                  </a:lnTo>
                  <a:lnTo>
                    <a:pt x="1159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31" name="object 2031"/>
            <p:cNvSpPr/>
            <p:nvPr/>
          </p:nvSpPr>
          <p:spPr>
            <a:xfrm>
              <a:off x="11450882" y="6314569"/>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32" name="object 2032"/>
            <p:cNvSpPr/>
            <p:nvPr/>
          </p:nvSpPr>
          <p:spPr>
            <a:xfrm>
              <a:off x="11450880" y="6314570"/>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33" name="object 2033"/>
            <p:cNvSpPr/>
            <p:nvPr/>
          </p:nvSpPr>
          <p:spPr>
            <a:xfrm>
              <a:off x="11412240" y="6403490"/>
              <a:ext cx="4445" cy="12065"/>
            </a:xfrm>
            <a:custGeom>
              <a:avLst/>
              <a:gdLst/>
              <a:ahLst/>
              <a:cxnLst/>
              <a:rect l="l" t="t" r="r" b="b"/>
              <a:pathLst>
                <a:path w="4445" h="12064">
                  <a:moveTo>
                    <a:pt x="3859"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34" name="object 2034"/>
            <p:cNvSpPr/>
            <p:nvPr/>
          </p:nvSpPr>
          <p:spPr>
            <a:xfrm>
              <a:off x="11412237" y="6403492"/>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35" name="object 2035"/>
            <p:cNvSpPr/>
            <p:nvPr/>
          </p:nvSpPr>
          <p:spPr>
            <a:xfrm>
              <a:off x="11377457" y="6496279"/>
              <a:ext cx="4445" cy="4445"/>
            </a:xfrm>
            <a:custGeom>
              <a:avLst/>
              <a:gdLst/>
              <a:ahLst/>
              <a:cxnLst/>
              <a:rect l="l" t="t" r="r" b="b"/>
              <a:pathLst>
                <a:path w="4445" h="4445">
                  <a:moveTo>
                    <a:pt x="3866" y="0"/>
                  </a:moveTo>
                  <a:lnTo>
                    <a:pt x="0" y="3866"/>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36" name="object 2036"/>
            <p:cNvSpPr/>
            <p:nvPr/>
          </p:nvSpPr>
          <p:spPr>
            <a:xfrm>
              <a:off x="11377459" y="6496280"/>
              <a:ext cx="4445" cy="4445"/>
            </a:xfrm>
            <a:custGeom>
              <a:avLst/>
              <a:gdLst/>
              <a:ahLst/>
              <a:cxnLst/>
              <a:rect l="l" t="t" r="r" b="b"/>
              <a:pathLst>
                <a:path w="4445" h="4445">
                  <a:moveTo>
                    <a:pt x="3866" y="0"/>
                  </a:moveTo>
                  <a:lnTo>
                    <a:pt x="0" y="3866"/>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37" name="object 2037"/>
            <p:cNvSpPr/>
            <p:nvPr/>
          </p:nvSpPr>
          <p:spPr>
            <a:xfrm>
              <a:off x="11458608" y="6291372"/>
              <a:ext cx="4445" cy="8255"/>
            </a:xfrm>
            <a:custGeom>
              <a:avLst/>
              <a:gdLst/>
              <a:ahLst/>
              <a:cxnLst/>
              <a:rect l="l" t="t" r="r" b="b"/>
              <a:pathLst>
                <a:path w="4445" h="8254">
                  <a:moveTo>
                    <a:pt x="3866" y="0"/>
                  </a:moveTo>
                  <a:lnTo>
                    <a:pt x="0" y="7732"/>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38" name="object 2038"/>
            <p:cNvSpPr/>
            <p:nvPr/>
          </p:nvSpPr>
          <p:spPr>
            <a:xfrm>
              <a:off x="11458608" y="6291373"/>
              <a:ext cx="4445" cy="8255"/>
            </a:xfrm>
            <a:custGeom>
              <a:avLst/>
              <a:gdLst/>
              <a:ahLst/>
              <a:cxnLst/>
              <a:rect l="l" t="t" r="r" b="b"/>
              <a:pathLst>
                <a:path w="4445" h="8254">
                  <a:moveTo>
                    <a:pt x="3866" y="0"/>
                  </a:moveTo>
                  <a:lnTo>
                    <a:pt x="0" y="7732"/>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39" name="object 2039"/>
            <p:cNvSpPr/>
            <p:nvPr/>
          </p:nvSpPr>
          <p:spPr>
            <a:xfrm>
              <a:off x="11423832" y="6380293"/>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40" name="object 2040"/>
            <p:cNvSpPr/>
            <p:nvPr/>
          </p:nvSpPr>
          <p:spPr>
            <a:xfrm>
              <a:off x="11423830" y="6380295"/>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41" name="object 2041"/>
            <p:cNvSpPr/>
            <p:nvPr/>
          </p:nvSpPr>
          <p:spPr>
            <a:xfrm>
              <a:off x="11385189" y="6473082"/>
              <a:ext cx="4445" cy="12065"/>
            </a:xfrm>
            <a:custGeom>
              <a:avLst/>
              <a:gdLst/>
              <a:ahLst/>
              <a:cxnLst/>
              <a:rect l="l" t="t" r="r" b="b"/>
              <a:pathLst>
                <a:path w="4445" h="12064">
                  <a:moveTo>
                    <a:pt x="3866" y="0"/>
                  </a:moveTo>
                  <a:lnTo>
                    <a:pt x="0" y="11598"/>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42" name="object 2042"/>
            <p:cNvSpPr/>
            <p:nvPr/>
          </p:nvSpPr>
          <p:spPr>
            <a:xfrm>
              <a:off x="11385188" y="6473083"/>
              <a:ext cx="4445" cy="12065"/>
            </a:xfrm>
            <a:custGeom>
              <a:avLst/>
              <a:gdLst/>
              <a:ahLst/>
              <a:cxnLst/>
              <a:rect l="l" t="t" r="r" b="b"/>
              <a:pathLst>
                <a:path w="4445" h="12064">
                  <a:moveTo>
                    <a:pt x="3866" y="0"/>
                  </a:moveTo>
                  <a:lnTo>
                    <a:pt x="0" y="11598"/>
                  </a:lnTo>
                  <a:lnTo>
                    <a:pt x="386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grpSp>
      <p:grpSp>
        <p:nvGrpSpPr>
          <p:cNvPr id="2043" name="object 2043"/>
          <p:cNvGrpSpPr/>
          <p:nvPr/>
        </p:nvGrpSpPr>
        <p:grpSpPr>
          <a:xfrm>
            <a:off x="4367173" y="171300"/>
            <a:ext cx="94593" cy="187497"/>
            <a:chOff x="9436052" y="515169"/>
            <a:chExt cx="284480" cy="563880"/>
          </a:xfrm>
        </p:grpSpPr>
        <p:sp>
          <p:nvSpPr>
            <p:cNvPr id="2044" name="object 2044"/>
            <p:cNvSpPr/>
            <p:nvPr/>
          </p:nvSpPr>
          <p:spPr>
            <a:xfrm>
              <a:off x="9441416" y="520536"/>
              <a:ext cx="279400" cy="274320"/>
            </a:xfrm>
            <a:custGeom>
              <a:avLst/>
              <a:gdLst/>
              <a:ahLst/>
              <a:cxnLst/>
              <a:rect l="l" t="t" r="r" b="b"/>
              <a:pathLst>
                <a:path w="279400" h="274320">
                  <a:moveTo>
                    <a:pt x="0" y="273861"/>
                  </a:moveTo>
                  <a:lnTo>
                    <a:pt x="279087" y="273861"/>
                  </a:lnTo>
                  <a:lnTo>
                    <a:pt x="279087" y="0"/>
                  </a:lnTo>
                  <a:lnTo>
                    <a:pt x="0" y="0"/>
                  </a:lnTo>
                  <a:lnTo>
                    <a:pt x="0" y="273861"/>
                  </a:lnTo>
                  <a:close/>
                </a:path>
              </a:pathLst>
            </a:custGeom>
            <a:solidFill>
              <a:srgbClr val="3259A0"/>
            </a:solidFill>
          </p:spPr>
          <p:txBody>
            <a:bodyPr wrap="square" lIns="0" tIns="0" rIns="0" bIns="0" rtlCol="0"/>
            <a:lstStyle/>
            <a:p>
              <a:pPr defTabSz="304038">
                <a:buClrTx/>
              </a:pPr>
              <a:endParaRPr sz="599">
                <a:solidFill>
                  <a:sysClr val="windowText" lastClr="000000"/>
                </a:solidFill>
              </a:endParaRPr>
            </a:p>
          </p:txBody>
        </p:sp>
        <p:sp>
          <p:nvSpPr>
            <p:cNvPr id="2045" name="object 2045"/>
            <p:cNvSpPr/>
            <p:nvPr/>
          </p:nvSpPr>
          <p:spPr>
            <a:xfrm>
              <a:off x="9441416" y="794397"/>
              <a:ext cx="279400" cy="285115"/>
            </a:xfrm>
            <a:custGeom>
              <a:avLst/>
              <a:gdLst/>
              <a:ahLst/>
              <a:cxnLst/>
              <a:rect l="l" t="t" r="r" b="b"/>
              <a:pathLst>
                <a:path w="279400" h="285115">
                  <a:moveTo>
                    <a:pt x="279087" y="0"/>
                  </a:moveTo>
                  <a:lnTo>
                    <a:pt x="0" y="0"/>
                  </a:lnTo>
                  <a:lnTo>
                    <a:pt x="0" y="284586"/>
                  </a:lnTo>
                  <a:lnTo>
                    <a:pt x="279087" y="284586"/>
                  </a:lnTo>
                  <a:lnTo>
                    <a:pt x="279087" y="0"/>
                  </a:lnTo>
                  <a:close/>
                </a:path>
              </a:pathLst>
            </a:custGeom>
            <a:solidFill>
              <a:srgbClr val="00B04F"/>
            </a:solidFill>
          </p:spPr>
          <p:txBody>
            <a:bodyPr wrap="square" lIns="0" tIns="0" rIns="0" bIns="0" rtlCol="0"/>
            <a:lstStyle/>
            <a:p>
              <a:pPr defTabSz="304038">
                <a:buClrTx/>
              </a:pPr>
              <a:endParaRPr sz="599">
                <a:solidFill>
                  <a:sysClr val="windowText" lastClr="000000"/>
                </a:solidFill>
              </a:endParaRPr>
            </a:p>
          </p:txBody>
        </p:sp>
        <p:sp>
          <p:nvSpPr>
            <p:cNvPr id="2046" name="object 2046"/>
            <p:cNvSpPr/>
            <p:nvPr/>
          </p:nvSpPr>
          <p:spPr>
            <a:xfrm>
              <a:off x="9436052" y="515169"/>
              <a:ext cx="5715" cy="0"/>
            </a:xfrm>
            <a:custGeom>
              <a:avLst/>
              <a:gdLst/>
              <a:ahLst/>
              <a:cxnLst/>
              <a:rect l="l" t="t" r="r" b="b"/>
              <a:pathLst>
                <a:path w="5715">
                  <a:moveTo>
                    <a:pt x="5369" y="0"/>
                  </a:moveTo>
                  <a:lnTo>
                    <a:pt x="0" y="0"/>
                  </a:lnTo>
                  <a:lnTo>
                    <a:pt x="5369" y="0"/>
                  </a:lnTo>
                  <a:close/>
                </a:path>
              </a:pathLst>
            </a:custGeom>
            <a:solidFill>
              <a:srgbClr val="D4D4D4"/>
            </a:solidFill>
          </p:spPr>
          <p:txBody>
            <a:bodyPr wrap="square" lIns="0" tIns="0" rIns="0" bIns="0" rtlCol="0"/>
            <a:lstStyle/>
            <a:p>
              <a:pPr defTabSz="304038">
                <a:buClrTx/>
              </a:pPr>
              <a:endParaRPr sz="599">
                <a:solidFill>
                  <a:sysClr val="windowText" lastClr="000000"/>
                </a:solidFill>
              </a:endParaRPr>
            </a:p>
          </p:txBody>
        </p:sp>
        <p:sp>
          <p:nvSpPr>
            <p:cNvPr id="2047" name="object 2047"/>
            <p:cNvSpPr/>
            <p:nvPr/>
          </p:nvSpPr>
          <p:spPr>
            <a:xfrm>
              <a:off x="9441419" y="515169"/>
              <a:ext cx="279400" cy="0"/>
            </a:xfrm>
            <a:custGeom>
              <a:avLst/>
              <a:gdLst/>
              <a:ahLst/>
              <a:cxnLst/>
              <a:rect l="l" t="t" r="r" b="b"/>
              <a:pathLst>
                <a:path w="279400">
                  <a:moveTo>
                    <a:pt x="0" y="0"/>
                  </a:moveTo>
                  <a:lnTo>
                    <a:pt x="279087" y="0"/>
                  </a:lnTo>
                </a:path>
              </a:pathLst>
            </a:custGeom>
            <a:ln w="3175">
              <a:solidFill>
                <a:srgbClr val="BFBFBF"/>
              </a:solidFill>
            </a:ln>
          </p:spPr>
          <p:txBody>
            <a:bodyPr wrap="square" lIns="0" tIns="0" rIns="0" bIns="0" rtlCol="0"/>
            <a:lstStyle/>
            <a:p>
              <a:pPr defTabSz="304038">
                <a:buClrTx/>
              </a:pPr>
              <a:endParaRPr sz="599">
                <a:solidFill>
                  <a:sysClr val="windowText" lastClr="000000"/>
                </a:solidFill>
              </a:endParaRPr>
            </a:p>
          </p:txBody>
        </p:sp>
        <p:sp>
          <p:nvSpPr>
            <p:cNvPr id="2048" name="object 2048"/>
            <p:cNvSpPr/>
            <p:nvPr/>
          </p:nvSpPr>
          <p:spPr>
            <a:xfrm>
              <a:off x="9441416" y="515174"/>
              <a:ext cx="279400" cy="5715"/>
            </a:xfrm>
            <a:custGeom>
              <a:avLst/>
              <a:gdLst/>
              <a:ahLst/>
              <a:cxnLst/>
              <a:rect l="l" t="t" r="r" b="b"/>
              <a:pathLst>
                <a:path w="279400" h="5715">
                  <a:moveTo>
                    <a:pt x="279087" y="0"/>
                  </a:moveTo>
                  <a:lnTo>
                    <a:pt x="0" y="0"/>
                  </a:lnTo>
                  <a:lnTo>
                    <a:pt x="0" y="5369"/>
                  </a:lnTo>
                  <a:lnTo>
                    <a:pt x="279087" y="5369"/>
                  </a:lnTo>
                  <a:lnTo>
                    <a:pt x="279087" y="0"/>
                  </a:lnTo>
                  <a:close/>
                </a:path>
              </a:pathLst>
            </a:custGeom>
            <a:solidFill>
              <a:srgbClr val="BFBFBF"/>
            </a:solidFill>
          </p:spPr>
          <p:txBody>
            <a:bodyPr wrap="square" lIns="0" tIns="0" rIns="0" bIns="0" rtlCol="0"/>
            <a:lstStyle/>
            <a:p>
              <a:pPr defTabSz="304038">
                <a:buClrTx/>
              </a:pPr>
              <a:endParaRPr sz="599">
                <a:solidFill>
                  <a:sysClr val="windowText" lastClr="000000"/>
                </a:solidFill>
              </a:endParaRPr>
            </a:p>
          </p:txBody>
        </p:sp>
        <p:sp>
          <p:nvSpPr>
            <p:cNvPr id="2049" name="object 2049"/>
            <p:cNvSpPr/>
            <p:nvPr/>
          </p:nvSpPr>
          <p:spPr>
            <a:xfrm>
              <a:off x="9715138" y="515169"/>
              <a:ext cx="5715" cy="0"/>
            </a:xfrm>
            <a:custGeom>
              <a:avLst/>
              <a:gdLst/>
              <a:ahLst/>
              <a:cxnLst/>
              <a:rect l="l" t="t" r="r" b="b"/>
              <a:pathLst>
                <a:path w="5715">
                  <a:moveTo>
                    <a:pt x="5369" y="0"/>
                  </a:moveTo>
                  <a:lnTo>
                    <a:pt x="0" y="0"/>
                  </a:lnTo>
                  <a:lnTo>
                    <a:pt x="5369" y="0"/>
                  </a:lnTo>
                  <a:close/>
                </a:path>
              </a:pathLst>
            </a:custGeom>
            <a:solidFill>
              <a:srgbClr val="D4D4D4"/>
            </a:solidFill>
          </p:spPr>
          <p:txBody>
            <a:bodyPr wrap="square" lIns="0" tIns="0" rIns="0" bIns="0" rtlCol="0"/>
            <a:lstStyle/>
            <a:p>
              <a:pPr defTabSz="304038">
                <a:buClrTx/>
              </a:pPr>
              <a:endParaRPr sz="599">
                <a:solidFill>
                  <a:sysClr val="windowText" lastClr="000000"/>
                </a:solidFill>
              </a:endParaRPr>
            </a:p>
          </p:txBody>
        </p:sp>
        <p:sp>
          <p:nvSpPr>
            <p:cNvPr id="2050" name="object 2050"/>
            <p:cNvSpPr/>
            <p:nvPr/>
          </p:nvSpPr>
          <p:spPr>
            <a:xfrm>
              <a:off x="9436052" y="515169"/>
              <a:ext cx="0" cy="279400"/>
            </a:xfrm>
            <a:custGeom>
              <a:avLst/>
              <a:gdLst/>
              <a:ahLst/>
              <a:cxnLst/>
              <a:rect l="l" t="t" r="r" b="b"/>
              <a:pathLst>
                <a:path h="279400">
                  <a:moveTo>
                    <a:pt x="0" y="0"/>
                  </a:moveTo>
                  <a:lnTo>
                    <a:pt x="0" y="279223"/>
                  </a:lnTo>
                </a:path>
              </a:pathLst>
            </a:custGeom>
            <a:ln w="3175">
              <a:solidFill>
                <a:srgbClr val="BFBFBF"/>
              </a:solidFill>
            </a:ln>
          </p:spPr>
          <p:txBody>
            <a:bodyPr wrap="square" lIns="0" tIns="0" rIns="0" bIns="0" rtlCol="0"/>
            <a:lstStyle/>
            <a:p>
              <a:pPr defTabSz="304038">
                <a:buClrTx/>
              </a:pPr>
              <a:endParaRPr sz="599">
                <a:solidFill>
                  <a:sysClr val="windowText" lastClr="000000"/>
                </a:solidFill>
              </a:endParaRPr>
            </a:p>
          </p:txBody>
        </p:sp>
        <p:sp>
          <p:nvSpPr>
            <p:cNvPr id="2051" name="object 2051"/>
            <p:cNvSpPr/>
            <p:nvPr/>
          </p:nvSpPr>
          <p:spPr>
            <a:xfrm>
              <a:off x="9436054" y="515174"/>
              <a:ext cx="5715" cy="279400"/>
            </a:xfrm>
            <a:custGeom>
              <a:avLst/>
              <a:gdLst/>
              <a:ahLst/>
              <a:cxnLst/>
              <a:rect l="l" t="t" r="r" b="b"/>
              <a:pathLst>
                <a:path w="5715" h="279400">
                  <a:moveTo>
                    <a:pt x="5369" y="0"/>
                  </a:moveTo>
                  <a:lnTo>
                    <a:pt x="0" y="0"/>
                  </a:lnTo>
                  <a:lnTo>
                    <a:pt x="0" y="279223"/>
                  </a:lnTo>
                  <a:lnTo>
                    <a:pt x="5369" y="279223"/>
                  </a:lnTo>
                  <a:lnTo>
                    <a:pt x="5369" y="0"/>
                  </a:lnTo>
                  <a:close/>
                </a:path>
              </a:pathLst>
            </a:custGeom>
            <a:solidFill>
              <a:srgbClr val="BFBFBF"/>
            </a:solidFill>
          </p:spPr>
          <p:txBody>
            <a:bodyPr wrap="square" lIns="0" tIns="0" rIns="0" bIns="0" rtlCol="0"/>
            <a:lstStyle/>
            <a:p>
              <a:pPr defTabSz="304038">
                <a:buClrTx/>
              </a:pPr>
              <a:endParaRPr sz="599">
                <a:solidFill>
                  <a:sysClr val="windowText" lastClr="000000"/>
                </a:solidFill>
              </a:endParaRPr>
            </a:p>
          </p:txBody>
        </p:sp>
        <p:sp>
          <p:nvSpPr>
            <p:cNvPr id="2052" name="object 2052"/>
            <p:cNvSpPr/>
            <p:nvPr/>
          </p:nvSpPr>
          <p:spPr>
            <a:xfrm>
              <a:off x="9436052" y="794393"/>
              <a:ext cx="284480" cy="0"/>
            </a:xfrm>
            <a:custGeom>
              <a:avLst/>
              <a:gdLst/>
              <a:ahLst/>
              <a:cxnLst/>
              <a:rect l="l" t="t" r="r" b="b"/>
              <a:pathLst>
                <a:path w="284479">
                  <a:moveTo>
                    <a:pt x="0" y="0"/>
                  </a:moveTo>
                  <a:lnTo>
                    <a:pt x="284450" y="0"/>
                  </a:lnTo>
                </a:path>
              </a:pathLst>
            </a:custGeom>
            <a:ln w="3175">
              <a:solidFill>
                <a:srgbClr val="595959"/>
              </a:solidFill>
            </a:ln>
          </p:spPr>
          <p:txBody>
            <a:bodyPr wrap="square" lIns="0" tIns="0" rIns="0" bIns="0" rtlCol="0"/>
            <a:lstStyle/>
            <a:p>
              <a:pPr defTabSz="304038">
                <a:buClrTx/>
              </a:pPr>
              <a:endParaRPr sz="599">
                <a:solidFill>
                  <a:sysClr val="windowText" lastClr="000000"/>
                </a:solidFill>
              </a:endParaRPr>
            </a:p>
          </p:txBody>
        </p:sp>
        <p:sp>
          <p:nvSpPr>
            <p:cNvPr id="2053" name="object 2053"/>
            <p:cNvSpPr/>
            <p:nvPr/>
          </p:nvSpPr>
          <p:spPr>
            <a:xfrm>
              <a:off x="9436054" y="794390"/>
              <a:ext cx="284480" cy="5715"/>
            </a:xfrm>
            <a:custGeom>
              <a:avLst/>
              <a:gdLst/>
              <a:ahLst/>
              <a:cxnLst/>
              <a:rect l="l" t="t" r="r" b="b"/>
              <a:pathLst>
                <a:path w="284479" h="5715">
                  <a:moveTo>
                    <a:pt x="284450" y="0"/>
                  </a:moveTo>
                  <a:lnTo>
                    <a:pt x="0" y="0"/>
                  </a:lnTo>
                  <a:lnTo>
                    <a:pt x="0" y="5369"/>
                  </a:lnTo>
                  <a:lnTo>
                    <a:pt x="284450" y="5369"/>
                  </a:lnTo>
                  <a:lnTo>
                    <a:pt x="284450" y="0"/>
                  </a:lnTo>
                  <a:close/>
                </a:path>
              </a:pathLst>
            </a:custGeom>
            <a:solidFill>
              <a:srgbClr val="595959"/>
            </a:solidFill>
          </p:spPr>
          <p:txBody>
            <a:bodyPr wrap="square" lIns="0" tIns="0" rIns="0" bIns="0" rtlCol="0"/>
            <a:lstStyle/>
            <a:p>
              <a:pPr defTabSz="304038">
                <a:buClrTx/>
              </a:pPr>
              <a:endParaRPr sz="599">
                <a:solidFill>
                  <a:sysClr val="windowText" lastClr="000000"/>
                </a:solidFill>
              </a:endParaRPr>
            </a:p>
          </p:txBody>
        </p:sp>
        <p:sp>
          <p:nvSpPr>
            <p:cNvPr id="2054" name="object 2054"/>
            <p:cNvSpPr/>
            <p:nvPr/>
          </p:nvSpPr>
          <p:spPr>
            <a:xfrm>
              <a:off x="9715138" y="520539"/>
              <a:ext cx="0" cy="274320"/>
            </a:xfrm>
            <a:custGeom>
              <a:avLst/>
              <a:gdLst/>
              <a:ahLst/>
              <a:cxnLst/>
              <a:rect l="l" t="t" r="r" b="b"/>
              <a:pathLst>
                <a:path h="274320">
                  <a:moveTo>
                    <a:pt x="0" y="0"/>
                  </a:moveTo>
                  <a:lnTo>
                    <a:pt x="0" y="273853"/>
                  </a:lnTo>
                </a:path>
              </a:pathLst>
            </a:custGeom>
            <a:ln w="3175">
              <a:solidFill>
                <a:srgbClr val="BFBFBF"/>
              </a:solidFill>
            </a:ln>
          </p:spPr>
          <p:txBody>
            <a:bodyPr wrap="square" lIns="0" tIns="0" rIns="0" bIns="0" rtlCol="0"/>
            <a:lstStyle/>
            <a:p>
              <a:pPr defTabSz="304038">
                <a:buClrTx/>
              </a:pPr>
              <a:endParaRPr sz="599">
                <a:solidFill>
                  <a:sysClr val="windowText" lastClr="000000"/>
                </a:solidFill>
              </a:endParaRPr>
            </a:p>
          </p:txBody>
        </p:sp>
        <p:sp>
          <p:nvSpPr>
            <p:cNvPr id="2055" name="object 2055"/>
            <p:cNvSpPr/>
            <p:nvPr/>
          </p:nvSpPr>
          <p:spPr>
            <a:xfrm>
              <a:off x="9715141" y="520544"/>
              <a:ext cx="5715" cy="274320"/>
            </a:xfrm>
            <a:custGeom>
              <a:avLst/>
              <a:gdLst/>
              <a:ahLst/>
              <a:cxnLst/>
              <a:rect l="l" t="t" r="r" b="b"/>
              <a:pathLst>
                <a:path w="5715" h="274320">
                  <a:moveTo>
                    <a:pt x="5369" y="0"/>
                  </a:moveTo>
                  <a:lnTo>
                    <a:pt x="0" y="0"/>
                  </a:lnTo>
                  <a:lnTo>
                    <a:pt x="0" y="273853"/>
                  </a:lnTo>
                  <a:lnTo>
                    <a:pt x="5369" y="273853"/>
                  </a:lnTo>
                  <a:lnTo>
                    <a:pt x="5369" y="0"/>
                  </a:lnTo>
                  <a:close/>
                </a:path>
              </a:pathLst>
            </a:custGeom>
            <a:solidFill>
              <a:srgbClr val="BFBFBF"/>
            </a:solidFill>
          </p:spPr>
          <p:txBody>
            <a:bodyPr wrap="square" lIns="0" tIns="0" rIns="0" bIns="0" rtlCol="0"/>
            <a:lstStyle/>
            <a:p>
              <a:pPr defTabSz="304038">
                <a:buClrTx/>
              </a:pPr>
              <a:endParaRPr sz="599">
                <a:solidFill>
                  <a:sysClr val="windowText" lastClr="000000"/>
                </a:solidFill>
              </a:endParaRPr>
            </a:p>
          </p:txBody>
        </p:sp>
        <p:sp>
          <p:nvSpPr>
            <p:cNvPr id="2056" name="object 2056"/>
            <p:cNvSpPr/>
            <p:nvPr/>
          </p:nvSpPr>
          <p:spPr>
            <a:xfrm>
              <a:off x="9436052" y="799763"/>
              <a:ext cx="0" cy="279400"/>
            </a:xfrm>
            <a:custGeom>
              <a:avLst/>
              <a:gdLst/>
              <a:ahLst/>
              <a:cxnLst/>
              <a:rect l="l" t="t" r="r" b="b"/>
              <a:pathLst>
                <a:path h="279400">
                  <a:moveTo>
                    <a:pt x="0" y="0"/>
                  </a:moveTo>
                  <a:lnTo>
                    <a:pt x="0" y="279223"/>
                  </a:lnTo>
                </a:path>
              </a:pathLst>
            </a:custGeom>
            <a:ln w="3175">
              <a:solidFill>
                <a:srgbClr val="BFBFBF"/>
              </a:solidFill>
            </a:ln>
          </p:spPr>
          <p:txBody>
            <a:bodyPr wrap="square" lIns="0" tIns="0" rIns="0" bIns="0" rtlCol="0"/>
            <a:lstStyle/>
            <a:p>
              <a:pPr defTabSz="304038">
                <a:buClrTx/>
              </a:pPr>
              <a:endParaRPr sz="599">
                <a:solidFill>
                  <a:sysClr val="windowText" lastClr="000000"/>
                </a:solidFill>
              </a:endParaRPr>
            </a:p>
          </p:txBody>
        </p:sp>
        <p:sp>
          <p:nvSpPr>
            <p:cNvPr id="2057" name="object 2057"/>
            <p:cNvSpPr/>
            <p:nvPr/>
          </p:nvSpPr>
          <p:spPr>
            <a:xfrm>
              <a:off x="9436054" y="799760"/>
              <a:ext cx="5715" cy="279400"/>
            </a:xfrm>
            <a:custGeom>
              <a:avLst/>
              <a:gdLst/>
              <a:ahLst/>
              <a:cxnLst/>
              <a:rect l="l" t="t" r="r" b="b"/>
              <a:pathLst>
                <a:path w="5715" h="279400">
                  <a:moveTo>
                    <a:pt x="5369" y="0"/>
                  </a:moveTo>
                  <a:lnTo>
                    <a:pt x="0" y="0"/>
                  </a:lnTo>
                  <a:lnTo>
                    <a:pt x="0" y="279223"/>
                  </a:lnTo>
                  <a:lnTo>
                    <a:pt x="5369" y="279223"/>
                  </a:lnTo>
                  <a:lnTo>
                    <a:pt x="5369" y="0"/>
                  </a:lnTo>
                  <a:close/>
                </a:path>
              </a:pathLst>
            </a:custGeom>
            <a:solidFill>
              <a:srgbClr val="BFBFBF"/>
            </a:solidFill>
          </p:spPr>
          <p:txBody>
            <a:bodyPr wrap="square" lIns="0" tIns="0" rIns="0" bIns="0" rtlCol="0"/>
            <a:lstStyle/>
            <a:p>
              <a:pPr defTabSz="304038">
                <a:buClrTx/>
              </a:pPr>
              <a:endParaRPr sz="599">
                <a:solidFill>
                  <a:sysClr val="windowText" lastClr="000000"/>
                </a:solidFill>
              </a:endParaRPr>
            </a:p>
          </p:txBody>
        </p:sp>
        <p:sp>
          <p:nvSpPr>
            <p:cNvPr id="2058" name="object 2058"/>
            <p:cNvSpPr/>
            <p:nvPr/>
          </p:nvSpPr>
          <p:spPr>
            <a:xfrm>
              <a:off x="9441419" y="1073616"/>
              <a:ext cx="279400" cy="0"/>
            </a:xfrm>
            <a:custGeom>
              <a:avLst/>
              <a:gdLst/>
              <a:ahLst/>
              <a:cxnLst/>
              <a:rect l="l" t="t" r="r" b="b"/>
              <a:pathLst>
                <a:path w="279400">
                  <a:moveTo>
                    <a:pt x="0" y="0"/>
                  </a:moveTo>
                  <a:lnTo>
                    <a:pt x="279087" y="0"/>
                  </a:lnTo>
                </a:path>
              </a:pathLst>
            </a:custGeom>
            <a:ln w="3175">
              <a:solidFill>
                <a:srgbClr val="BFBFBF"/>
              </a:solidFill>
            </a:ln>
          </p:spPr>
          <p:txBody>
            <a:bodyPr wrap="square" lIns="0" tIns="0" rIns="0" bIns="0" rtlCol="0"/>
            <a:lstStyle/>
            <a:p>
              <a:pPr defTabSz="304038">
                <a:buClrTx/>
              </a:pPr>
              <a:endParaRPr sz="599">
                <a:solidFill>
                  <a:sysClr val="windowText" lastClr="000000"/>
                </a:solidFill>
              </a:endParaRPr>
            </a:p>
          </p:txBody>
        </p:sp>
        <p:sp>
          <p:nvSpPr>
            <p:cNvPr id="2059" name="object 2059"/>
            <p:cNvSpPr/>
            <p:nvPr/>
          </p:nvSpPr>
          <p:spPr>
            <a:xfrm>
              <a:off x="9441416" y="1073614"/>
              <a:ext cx="279400" cy="5715"/>
            </a:xfrm>
            <a:custGeom>
              <a:avLst/>
              <a:gdLst/>
              <a:ahLst/>
              <a:cxnLst/>
              <a:rect l="l" t="t" r="r" b="b"/>
              <a:pathLst>
                <a:path w="279400" h="5715">
                  <a:moveTo>
                    <a:pt x="279087" y="0"/>
                  </a:moveTo>
                  <a:lnTo>
                    <a:pt x="0" y="0"/>
                  </a:lnTo>
                  <a:lnTo>
                    <a:pt x="0" y="5369"/>
                  </a:lnTo>
                  <a:lnTo>
                    <a:pt x="279087" y="5369"/>
                  </a:lnTo>
                  <a:lnTo>
                    <a:pt x="279087" y="0"/>
                  </a:lnTo>
                  <a:close/>
                </a:path>
              </a:pathLst>
            </a:custGeom>
            <a:solidFill>
              <a:srgbClr val="BFBFBF"/>
            </a:solidFill>
          </p:spPr>
          <p:txBody>
            <a:bodyPr wrap="square" lIns="0" tIns="0" rIns="0" bIns="0" rtlCol="0"/>
            <a:lstStyle/>
            <a:p>
              <a:pPr defTabSz="304038">
                <a:buClrTx/>
              </a:pPr>
              <a:endParaRPr sz="599">
                <a:solidFill>
                  <a:sysClr val="windowText" lastClr="000000"/>
                </a:solidFill>
              </a:endParaRPr>
            </a:p>
          </p:txBody>
        </p:sp>
        <p:sp>
          <p:nvSpPr>
            <p:cNvPr id="2060" name="object 2060"/>
            <p:cNvSpPr/>
            <p:nvPr/>
          </p:nvSpPr>
          <p:spPr>
            <a:xfrm>
              <a:off x="9715138" y="799763"/>
              <a:ext cx="0" cy="279400"/>
            </a:xfrm>
            <a:custGeom>
              <a:avLst/>
              <a:gdLst/>
              <a:ahLst/>
              <a:cxnLst/>
              <a:rect l="l" t="t" r="r" b="b"/>
              <a:pathLst>
                <a:path h="279400">
                  <a:moveTo>
                    <a:pt x="0" y="0"/>
                  </a:moveTo>
                  <a:lnTo>
                    <a:pt x="0" y="279223"/>
                  </a:lnTo>
                </a:path>
              </a:pathLst>
            </a:custGeom>
            <a:ln w="3175">
              <a:solidFill>
                <a:srgbClr val="BFBFBF"/>
              </a:solidFill>
            </a:ln>
          </p:spPr>
          <p:txBody>
            <a:bodyPr wrap="square" lIns="0" tIns="0" rIns="0" bIns="0" rtlCol="0"/>
            <a:lstStyle/>
            <a:p>
              <a:pPr defTabSz="304038">
                <a:buClrTx/>
              </a:pPr>
              <a:endParaRPr sz="599">
                <a:solidFill>
                  <a:sysClr val="windowText" lastClr="000000"/>
                </a:solidFill>
              </a:endParaRPr>
            </a:p>
          </p:txBody>
        </p:sp>
        <p:sp>
          <p:nvSpPr>
            <p:cNvPr id="2061" name="object 2061"/>
            <p:cNvSpPr/>
            <p:nvPr/>
          </p:nvSpPr>
          <p:spPr>
            <a:xfrm>
              <a:off x="9715141" y="799760"/>
              <a:ext cx="5715" cy="279400"/>
            </a:xfrm>
            <a:custGeom>
              <a:avLst/>
              <a:gdLst/>
              <a:ahLst/>
              <a:cxnLst/>
              <a:rect l="l" t="t" r="r" b="b"/>
              <a:pathLst>
                <a:path w="5715" h="279400">
                  <a:moveTo>
                    <a:pt x="5369" y="0"/>
                  </a:moveTo>
                  <a:lnTo>
                    <a:pt x="0" y="0"/>
                  </a:lnTo>
                  <a:lnTo>
                    <a:pt x="0" y="279223"/>
                  </a:lnTo>
                  <a:lnTo>
                    <a:pt x="5369" y="279223"/>
                  </a:lnTo>
                  <a:lnTo>
                    <a:pt x="5369" y="0"/>
                  </a:lnTo>
                  <a:close/>
                </a:path>
              </a:pathLst>
            </a:custGeom>
            <a:solidFill>
              <a:srgbClr val="BFBFBF"/>
            </a:solidFill>
          </p:spPr>
          <p:txBody>
            <a:bodyPr wrap="square" lIns="0" tIns="0" rIns="0" bIns="0" rtlCol="0"/>
            <a:lstStyle/>
            <a:p>
              <a:pPr defTabSz="304038">
                <a:buClrTx/>
              </a:pPr>
              <a:endParaRPr sz="599">
                <a:solidFill>
                  <a:sysClr val="windowText" lastClr="000000"/>
                </a:solidFill>
              </a:endParaRPr>
            </a:p>
          </p:txBody>
        </p:sp>
        <p:sp>
          <p:nvSpPr>
            <p:cNvPr id="2062" name="object 2062"/>
            <p:cNvSpPr/>
            <p:nvPr/>
          </p:nvSpPr>
          <p:spPr>
            <a:xfrm>
              <a:off x="9672202" y="520541"/>
              <a:ext cx="43180" cy="43180"/>
            </a:xfrm>
            <a:custGeom>
              <a:avLst/>
              <a:gdLst/>
              <a:ahLst/>
              <a:cxnLst/>
              <a:rect l="l" t="t" r="r" b="b"/>
              <a:pathLst>
                <a:path w="43179" h="43179">
                  <a:moveTo>
                    <a:pt x="42936" y="0"/>
                  </a:moveTo>
                  <a:lnTo>
                    <a:pt x="0" y="42957"/>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63" name="object 2063"/>
            <p:cNvSpPr/>
            <p:nvPr/>
          </p:nvSpPr>
          <p:spPr>
            <a:xfrm>
              <a:off x="9672202" y="520539"/>
              <a:ext cx="43180" cy="43180"/>
            </a:xfrm>
            <a:custGeom>
              <a:avLst/>
              <a:gdLst/>
              <a:ahLst/>
              <a:cxnLst/>
              <a:rect l="l" t="t" r="r" b="b"/>
              <a:pathLst>
                <a:path w="43179" h="43179">
                  <a:moveTo>
                    <a:pt x="42936" y="0"/>
                  </a:moveTo>
                  <a:lnTo>
                    <a:pt x="0" y="42957"/>
                  </a:lnTo>
                  <a:lnTo>
                    <a:pt x="4293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64" name="object 2064"/>
            <p:cNvSpPr/>
            <p:nvPr/>
          </p:nvSpPr>
          <p:spPr>
            <a:xfrm>
              <a:off x="9543391" y="644042"/>
              <a:ext cx="48895" cy="48895"/>
            </a:xfrm>
            <a:custGeom>
              <a:avLst/>
              <a:gdLst/>
              <a:ahLst/>
              <a:cxnLst/>
              <a:rect l="l" t="t" r="r" b="b"/>
              <a:pathLst>
                <a:path w="48895" h="48895">
                  <a:moveTo>
                    <a:pt x="48305" y="0"/>
                  </a:moveTo>
                  <a:lnTo>
                    <a:pt x="0" y="48327"/>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65" name="object 2065"/>
            <p:cNvSpPr/>
            <p:nvPr/>
          </p:nvSpPr>
          <p:spPr>
            <a:xfrm>
              <a:off x="9543391" y="644042"/>
              <a:ext cx="48895" cy="48895"/>
            </a:xfrm>
            <a:custGeom>
              <a:avLst/>
              <a:gdLst/>
              <a:ahLst/>
              <a:cxnLst/>
              <a:rect l="l" t="t" r="r" b="b"/>
              <a:pathLst>
                <a:path w="48895" h="48895">
                  <a:moveTo>
                    <a:pt x="48305" y="0"/>
                  </a:moveTo>
                  <a:lnTo>
                    <a:pt x="0" y="48327"/>
                  </a:lnTo>
                  <a:lnTo>
                    <a:pt x="4830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66" name="object 2066"/>
            <p:cNvSpPr/>
            <p:nvPr/>
          </p:nvSpPr>
          <p:spPr>
            <a:xfrm>
              <a:off x="9441419" y="772913"/>
              <a:ext cx="21590" cy="26034"/>
            </a:xfrm>
            <a:custGeom>
              <a:avLst/>
              <a:gdLst/>
              <a:ahLst/>
              <a:cxnLst/>
              <a:rect l="l" t="t" r="r" b="b"/>
              <a:pathLst>
                <a:path w="21590" h="26034">
                  <a:moveTo>
                    <a:pt x="21471" y="0"/>
                  </a:moveTo>
                  <a:lnTo>
                    <a:pt x="0" y="25774"/>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67" name="object 2067"/>
            <p:cNvSpPr/>
            <p:nvPr/>
          </p:nvSpPr>
          <p:spPr>
            <a:xfrm>
              <a:off x="9441416" y="772914"/>
              <a:ext cx="21590" cy="26034"/>
            </a:xfrm>
            <a:custGeom>
              <a:avLst/>
              <a:gdLst/>
              <a:ahLst/>
              <a:cxnLst/>
              <a:rect l="l" t="t" r="r" b="b"/>
              <a:pathLst>
                <a:path w="21590" h="26034">
                  <a:moveTo>
                    <a:pt x="21471" y="0"/>
                  </a:moveTo>
                  <a:lnTo>
                    <a:pt x="0" y="25779"/>
                  </a:lnTo>
                </a:path>
                <a:path w="21590" h="26034">
                  <a:moveTo>
                    <a:pt x="0" y="25779"/>
                  </a:moveTo>
                  <a:lnTo>
                    <a:pt x="21471"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68" name="object 2068"/>
            <p:cNvSpPr/>
            <p:nvPr/>
          </p:nvSpPr>
          <p:spPr>
            <a:xfrm>
              <a:off x="9607800" y="617193"/>
              <a:ext cx="10795" cy="10795"/>
            </a:xfrm>
            <a:custGeom>
              <a:avLst/>
              <a:gdLst/>
              <a:ahLst/>
              <a:cxnLst/>
              <a:rect l="l" t="t" r="r" b="b"/>
              <a:pathLst>
                <a:path w="10795" h="10795">
                  <a:moveTo>
                    <a:pt x="10732" y="0"/>
                  </a:moveTo>
                  <a:lnTo>
                    <a:pt x="0" y="1073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69" name="object 2069"/>
            <p:cNvSpPr/>
            <p:nvPr/>
          </p:nvSpPr>
          <p:spPr>
            <a:xfrm>
              <a:off x="9607800" y="617193"/>
              <a:ext cx="10795" cy="10795"/>
            </a:xfrm>
            <a:custGeom>
              <a:avLst/>
              <a:gdLst/>
              <a:ahLst/>
              <a:cxnLst/>
              <a:rect l="l" t="t" r="r" b="b"/>
              <a:pathLst>
                <a:path w="10795" h="10795">
                  <a:moveTo>
                    <a:pt x="10732" y="0"/>
                  </a:moveTo>
                  <a:lnTo>
                    <a:pt x="0" y="10739"/>
                  </a:lnTo>
                  <a:lnTo>
                    <a:pt x="10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70" name="object 2070"/>
            <p:cNvSpPr/>
            <p:nvPr/>
          </p:nvSpPr>
          <p:spPr>
            <a:xfrm>
              <a:off x="9478988" y="740696"/>
              <a:ext cx="16510" cy="16510"/>
            </a:xfrm>
            <a:custGeom>
              <a:avLst/>
              <a:gdLst/>
              <a:ahLst/>
              <a:cxnLst/>
              <a:rect l="l" t="t" r="r" b="b"/>
              <a:pathLst>
                <a:path w="16509" h="16509">
                  <a:moveTo>
                    <a:pt x="16101" y="0"/>
                  </a:moveTo>
                  <a:lnTo>
                    <a:pt x="0" y="1610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71" name="object 2071"/>
            <p:cNvSpPr/>
            <p:nvPr/>
          </p:nvSpPr>
          <p:spPr>
            <a:xfrm>
              <a:off x="9478988" y="740696"/>
              <a:ext cx="16510" cy="16510"/>
            </a:xfrm>
            <a:custGeom>
              <a:avLst/>
              <a:gdLst/>
              <a:ahLst/>
              <a:cxnLst/>
              <a:rect l="l" t="t" r="r" b="b"/>
              <a:pathLst>
                <a:path w="16509" h="16509">
                  <a:moveTo>
                    <a:pt x="16101" y="0"/>
                  </a:moveTo>
                  <a:lnTo>
                    <a:pt x="0" y="16109"/>
                  </a:lnTo>
                  <a:lnTo>
                    <a:pt x="1610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72" name="object 2072"/>
            <p:cNvSpPr/>
            <p:nvPr/>
          </p:nvSpPr>
          <p:spPr>
            <a:xfrm>
              <a:off x="9640002" y="584975"/>
              <a:ext cx="10795" cy="10795"/>
            </a:xfrm>
            <a:custGeom>
              <a:avLst/>
              <a:gdLst/>
              <a:ahLst/>
              <a:cxnLst/>
              <a:rect l="l" t="t" r="r" b="b"/>
              <a:pathLst>
                <a:path w="10795" h="10795">
                  <a:moveTo>
                    <a:pt x="10732" y="0"/>
                  </a:moveTo>
                  <a:lnTo>
                    <a:pt x="0" y="1073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73" name="object 2073"/>
            <p:cNvSpPr/>
            <p:nvPr/>
          </p:nvSpPr>
          <p:spPr>
            <a:xfrm>
              <a:off x="9640002" y="584975"/>
              <a:ext cx="10795" cy="10795"/>
            </a:xfrm>
            <a:custGeom>
              <a:avLst/>
              <a:gdLst/>
              <a:ahLst/>
              <a:cxnLst/>
              <a:rect l="l" t="t" r="r" b="b"/>
              <a:pathLst>
                <a:path w="10795" h="10795">
                  <a:moveTo>
                    <a:pt x="10732" y="0"/>
                  </a:moveTo>
                  <a:lnTo>
                    <a:pt x="0" y="10739"/>
                  </a:lnTo>
                  <a:lnTo>
                    <a:pt x="10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74" name="object 2074"/>
            <p:cNvSpPr/>
            <p:nvPr/>
          </p:nvSpPr>
          <p:spPr>
            <a:xfrm>
              <a:off x="9511191" y="708478"/>
              <a:ext cx="16510" cy="16510"/>
            </a:xfrm>
            <a:custGeom>
              <a:avLst/>
              <a:gdLst/>
              <a:ahLst/>
              <a:cxnLst/>
              <a:rect l="l" t="t" r="r" b="b"/>
              <a:pathLst>
                <a:path w="16509" h="16509">
                  <a:moveTo>
                    <a:pt x="16101" y="0"/>
                  </a:moveTo>
                  <a:lnTo>
                    <a:pt x="0" y="1610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75" name="object 2075"/>
            <p:cNvSpPr/>
            <p:nvPr/>
          </p:nvSpPr>
          <p:spPr>
            <a:xfrm>
              <a:off x="9511191" y="708478"/>
              <a:ext cx="16510" cy="16510"/>
            </a:xfrm>
            <a:custGeom>
              <a:avLst/>
              <a:gdLst/>
              <a:ahLst/>
              <a:cxnLst/>
              <a:rect l="l" t="t" r="r" b="b"/>
              <a:pathLst>
                <a:path w="16509" h="16509">
                  <a:moveTo>
                    <a:pt x="16101" y="0"/>
                  </a:moveTo>
                  <a:lnTo>
                    <a:pt x="0" y="16109"/>
                  </a:lnTo>
                  <a:lnTo>
                    <a:pt x="1610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76" name="object 2076"/>
            <p:cNvSpPr/>
            <p:nvPr/>
          </p:nvSpPr>
          <p:spPr>
            <a:xfrm>
              <a:off x="9672202" y="799763"/>
              <a:ext cx="43180" cy="43180"/>
            </a:xfrm>
            <a:custGeom>
              <a:avLst/>
              <a:gdLst/>
              <a:ahLst/>
              <a:cxnLst/>
              <a:rect l="l" t="t" r="r" b="b"/>
              <a:pathLst>
                <a:path w="43179" h="43180">
                  <a:moveTo>
                    <a:pt x="42936" y="0"/>
                  </a:moveTo>
                  <a:lnTo>
                    <a:pt x="0" y="42957"/>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77" name="object 2077"/>
            <p:cNvSpPr/>
            <p:nvPr/>
          </p:nvSpPr>
          <p:spPr>
            <a:xfrm>
              <a:off x="9672202" y="799763"/>
              <a:ext cx="43180" cy="43180"/>
            </a:xfrm>
            <a:custGeom>
              <a:avLst/>
              <a:gdLst/>
              <a:ahLst/>
              <a:cxnLst/>
              <a:rect l="l" t="t" r="r" b="b"/>
              <a:pathLst>
                <a:path w="43179" h="43180">
                  <a:moveTo>
                    <a:pt x="42936" y="0"/>
                  </a:moveTo>
                  <a:lnTo>
                    <a:pt x="0" y="42957"/>
                  </a:lnTo>
                  <a:lnTo>
                    <a:pt x="42936"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78" name="object 2078"/>
            <p:cNvSpPr/>
            <p:nvPr/>
          </p:nvSpPr>
          <p:spPr>
            <a:xfrm>
              <a:off x="9543391" y="923265"/>
              <a:ext cx="48895" cy="48895"/>
            </a:xfrm>
            <a:custGeom>
              <a:avLst/>
              <a:gdLst/>
              <a:ahLst/>
              <a:cxnLst/>
              <a:rect l="l" t="t" r="r" b="b"/>
              <a:pathLst>
                <a:path w="48895" h="48894">
                  <a:moveTo>
                    <a:pt x="48305" y="0"/>
                  </a:moveTo>
                  <a:lnTo>
                    <a:pt x="0" y="48327"/>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79" name="object 2079"/>
            <p:cNvSpPr/>
            <p:nvPr/>
          </p:nvSpPr>
          <p:spPr>
            <a:xfrm>
              <a:off x="9543391" y="923265"/>
              <a:ext cx="48895" cy="48895"/>
            </a:xfrm>
            <a:custGeom>
              <a:avLst/>
              <a:gdLst/>
              <a:ahLst/>
              <a:cxnLst/>
              <a:rect l="l" t="t" r="r" b="b"/>
              <a:pathLst>
                <a:path w="48895" h="48894">
                  <a:moveTo>
                    <a:pt x="48305" y="0"/>
                  </a:moveTo>
                  <a:lnTo>
                    <a:pt x="0" y="48327"/>
                  </a:lnTo>
                  <a:lnTo>
                    <a:pt x="48305"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80" name="object 2080"/>
            <p:cNvSpPr/>
            <p:nvPr/>
          </p:nvSpPr>
          <p:spPr>
            <a:xfrm>
              <a:off x="9441419" y="1052141"/>
              <a:ext cx="21590" cy="26034"/>
            </a:xfrm>
            <a:custGeom>
              <a:avLst/>
              <a:gdLst/>
              <a:ahLst/>
              <a:cxnLst/>
              <a:rect l="l" t="t" r="r" b="b"/>
              <a:pathLst>
                <a:path w="21590" h="26034">
                  <a:moveTo>
                    <a:pt x="21471" y="0"/>
                  </a:moveTo>
                  <a:lnTo>
                    <a:pt x="0" y="25774"/>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81" name="object 2081"/>
            <p:cNvSpPr/>
            <p:nvPr/>
          </p:nvSpPr>
          <p:spPr>
            <a:xfrm>
              <a:off x="9441416" y="1052138"/>
              <a:ext cx="21590" cy="26034"/>
            </a:xfrm>
            <a:custGeom>
              <a:avLst/>
              <a:gdLst/>
              <a:ahLst/>
              <a:cxnLst/>
              <a:rect l="l" t="t" r="r" b="b"/>
              <a:pathLst>
                <a:path w="21590" h="26034">
                  <a:moveTo>
                    <a:pt x="21471" y="0"/>
                  </a:moveTo>
                  <a:lnTo>
                    <a:pt x="0" y="25779"/>
                  </a:lnTo>
                </a:path>
                <a:path w="21590" h="26034">
                  <a:moveTo>
                    <a:pt x="0" y="25779"/>
                  </a:moveTo>
                  <a:lnTo>
                    <a:pt x="21471" y="0"/>
                  </a:lnTo>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82" name="object 2082"/>
            <p:cNvSpPr/>
            <p:nvPr/>
          </p:nvSpPr>
          <p:spPr>
            <a:xfrm>
              <a:off x="9607800" y="896417"/>
              <a:ext cx="10795" cy="10795"/>
            </a:xfrm>
            <a:custGeom>
              <a:avLst/>
              <a:gdLst/>
              <a:ahLst/>
              <a:cxnLst/>
              <a:rect l="l" t="t" r="r" b="b"/>
              <a:pathLst>
                <a:path w="10795" h="10794">
                  <a:moveTo>
                    <a:pt x="10732" y="0"/>
                  </a:moveTo>
                  <a:lnTo>
                    <a:pt x="0" y="1073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83" name="object 2083"/>
            <p:cNvSpPr/>
            <p:nvPr/>
          </p:nvSpPr>
          <p:spPr>
            <a:xfrm>
              <a:off x="9607800" y="896417"/>
              <a:ext cx="10795" cy="10795"/>
            </a:xfrm>
            <a:custGeom>
              <a:avLst/>
              <a:gdLst/>
              <a:ahLst/>
              <a:cxnLst/>
              <a:rect l="l" t="t" r="r" b="b"/>
              <a:pathLst>
                <a:path w="10795" h="10794">
                  <a:moveTo>
                    <a:pt x="10732" y="0"/>
                  </a:moveTo>
                  <a:lnTo>
                    <a:pt x="0" y="10739"/>
                  </a:lnTo>
                  <a:lnTo>
                    <a:pt x="10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84" name="object 2084"/>
            <p:cNvSpPr/>
            <p:nvPr/>
          </p:nvSpPr>
          <p:spPr>
            <a:xfrm>
              <a:off x="9478988" y="1019920"/>
              <a:ext cx="16510" cy="16510"/>
            </a:xfrm>
            <a:custGeom>
              <a:avLst/>
              <a:gdLst/>
              <a:ahLst/>
              <a:cxnLst/>
              <a:rect l="l" t="t" r="r" b="b"/>
              <a:pathLst>
                <a:path w="16509" h="16509">
                  <a:moveTo>
                    <a:pt x="16101" y="0"/>
                  </a:moveTo>
                  <a:lnTo>
                    <a:pt x="0" y="1610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85" name="object 2085"/>
            <p:cNvSpPr/>
            <p:nvPr/>
          </p:nvSpPr>
          <p:spPr>
            <a:xfrm>
              <a:off x="9478988" y="1019920"/>
              <a:ext cx="16510" cy="16510"/>
            </a:xfrm>
            <a:custGeom>
              <a:avLst/>
              <a:gdLst/>
              <a:ahLst/>
              <a:cxnLst/>
              <a:rect l="l" t="t" r="r" b="b"/>
              <a:pathLst>
                <a:path w="16509" h="16509">
                  <a:moveTo>
                    <a:pt x="16101" y="0"/>
                  </a:moveTo>
                  <a:lnTo>
                    <a:pt x="0" y="16109"/>
                  </a:lnTo>
                  <a:lnTo>
                    <a:pt x="1610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86" name="object 2086"/>
            <p:cNvSpPr/>
            <p:nvPr/>
          </p:nvSpPr>
          <p:spPr>
            <a:xfrm>
              <a:off x="9640002" y="864199"/>
              <a:ext cx="10795" cy="10795"/>
            </a:xfrm>
            <a:custGeom>
              <a:avLst/>
              <a:gdLst/>
              <a:ahLst/>
              <a:cxnLst/>
              <a:rect l="l" t="t" r="r" b="b"/>
              <a:pathLst>
                <a:path w="10795" h="10794">
                  <a:moveTo>
                    <a:pt x="10732" y="0"/>
                  </a:moveTo>
                  <a:lnTo>
                    <a:pt x="0" y="1073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87" name="object 2087"/>
            <p:cNvSpPr/>
            <p:nvPr/>
          </p:nvSpPr>
          <p:spPr>
            <a:xfrm>
              <a:off x="9640002" y="864199"/>
              <a:ext cx="10795" cy="10795"/>
            </a:xfrm>
            <a:custGeom>
              <a:avLst/>
              <a:gdLst/>
              <a:ahLst/>
              <a:cxnLst/>
              <a:rect l="l" t="t" r="r" b="b"/>
              <a:pathLst>
                <a:path w="10795" h="10794">
                  <a:moveTo>
                    <a:pt x="10732" y="0"/>
                  </a:moveTo>
                  <a:lnTo>
                    <a:pt x="0" y="10739"/>
                  </a:lnTo>
                  <a:lnTo>
                    <a:pt x="10732"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sp>
          <p:nvSpPr>
            <p:cNvPr id="2088" name="object 2088"/>
            <p:cNvSpPr/>
            <p:nvPr/>
          </p:nvSpPr>
          <p:spPr>
            <a:xfrm>
              <a:off x="9511191" y="987701"/>
              <a:ext cx="16510" cy="16510"/>
            </a:xfrm>
            <a:custGeom>
              <a:avLst/>
              <a:gdLst/>
              <a:ahLst/>
              <a:cxnLst/>
              <a:rect l="l" t="t" r="r" b="b"/>
              <a:pathLst>
                <a:path w="16509" h="16509">
                  <a:moveTo>
                    <a:pt x="16101" y="0"/>
                  </a:moveTo>
                  <a:lnTo>
                    <a:pt x="0" y="16109"/>
                  </a:lnTo>
                </a:path>
              </a:pathLst>
            </a:custGeom>
            <a:solidFill>
              <a:srgbClr val="010202"/>
            </a:solidFill>
          </p:spPr>
          <p:txBody>
            <a:bodyPr wrap="square" lIns="0" tIns="0" rIns="0" bIns="0" rtlCol="0"/>
            <a:lstStyle/>
            <a:p>
              <a:pPr defTabSz="304038">
                <a:buClrTx/>
              </a:pPr>
              <a:endParaRPr sz="599">
                <a:solidFill>
                  <a:sysClr val="windowText" lastClr="000000"/>
                </a:solidFill>
              </a:endParaRPr>
            </a:p>
          </p:txBody>
        </p:sp>
        <p:sp>
          <p:nvSpPr>
            <p:cNvPr id="2089" name="object 2089"/>
            <p:cNvSpPr/>
            <p:nvPr/>
          </p:nvSpPr>
          <p:spPr>
            <a:xfrm>
              <a:off x="9511191" y="987701"/>
              <a:ext cx="16510" cy="16510"/>
            </a:xfrm>
            <a:custGeom>
              <a:avLst/>
              <a:gdLst/>
              <a:ahLst/>
              <a:cxnLst/>
              <a:rect l="l" t="t" r="r" b="b"/>
              <a:pathLst>
                <a:path w="16509" h="16509">
                  <a:moveTo>
                    <a:pt x="16101" y="0"/>
                  </a:moveTo>
                  <a:lnTo>
                    <a:pt x="0" y="16109"/>
                  </a:lnTo>
                  <a:lnTo>
                    <a:pt x="16101" y="0"/>
                  </a:lnTo>
                  <a:close/>
                </a:path>
              </a:pathLst>
            </a:custGeom>
            <a:ln w="3175">
              <a:solidFill>
                <a:srgbClr val="010202"/>
              </a:solidFill>
            </a:ln>
          </p:spPr>
          <p:txBody>
            <a:bodyPr wrap="square" lIns="0" tIns="0" rIns="0" bIns="0" rtlCol="0"/>
            <a:lstStyle/>
            <a:p>
              <a:pPr defTabSz="304038">
                <a:buClrTx/>
              </a:pPr>
              <a:endParaRPr sz="599">
                <a:solidFill>
                  <a:sysClr val="windowText" lastClr="000000"/>
                </a:solidFill>
              </a:endParaRPr>
            </a:p>
          </p:txBody>
        </p:sp>
      </p:grpSp>
      <p:sp>
        <p:nvSpPr>
          <p:cNvPr id="2090" name="object 2090"/>
          <p:cNvSpPr txBox="1"/>
          <p:nvPr/>
        </p:nvSpPr>
        <p:spPr>
          <a:xfrm>
            <a:off x="4468240" y="150966"/>
            <a:ext cx="516250" cy="195379"/>
          </a:xfrm>
          <a:prstGeom prst="rect">
            <a:avLst/>
          </a:prstGeom>
        </p:spPr>
        <p:txBody>
          <a:bodyPr vert="horz" wrap="square" lIns="0" tIns="15625" rIns="0" bIns="0" rtlCol="0">
            <a:spAutoFit/>
          </a:bodyPr>
          <a:lstStyle/>
          <a:p>
            <a:pPr marL="4223" marR="1689" defTabSz="304038">
              <a:lnSpc>
                <a:spcPts val="732"/>
              </a:lnSpc>
              <a:spcBef>
                <a:spcPts val="123"/>
              </a:spcBef>
              <a:buClrTx/>
            </a:pPr>
            <a:r>
              <a:rPr sz="665" b="1" dirty="0">
                <a:solidFill>
                  <a:srgbClr val="010202"/>
                </a:solidFill>
                <a:latin typeface="Calibri"/>
                <a:cs typeface="Calibri"/>
              </a:rPr>
              <a:t>CSF</a:t>
            </a:r>
            <a:r>
              <a:rPr sz="665" b="1" spc="13" dirty="0">
                <a:solidFill>
                  <a:srgbClr val="010202"/>
                </a:solidFill>
                <a:latin typeface="Calibri"/>
                <a:cs typeface="Calibri"/>
              </a:rPr>
              <a:t> </a:t>
            </a:r>
            <a:r>
              <a:rPr sz="665" b="1" dirty="0">
                <a:solidFill>
                  <a:srgbClr val="010202"/>
                </a:solidFill>
                <a:latin typeface="Calibri"/>
                <a:cs typeface="Calibri"/>
              </a:rPr>
              <a:t>and</a:t>
            </a:r>
            <a:r>
              <a:rPr sz="665" b="1" spc="20" dirty="0">
                <a:solidFill>
                  <a:srgbClr val="010202"/>
                </a:solidFill>
                <a:latin typeface="Calibri"/>
                <a:cs typeface="Calibri"/>
              </a:rPr>
              <a:t> </a:t>
            </a:r>
            <a:r>
              <a:rPr lang="en-US" sz="665" b="1" spc="-53" dirty="0">
                <a:solidFill>
                  <a:srgbClr val="010202"/>
                </a:solidFill>
                <a:latin typeface="Calibri"/>
                <a:cs typeface="Calibri"/>
              </a:rPr>
              <a:t>ti</a:t>
            </a:r>
            <a:r>
              <a:rPr sz="665" b="1" spc="-53" dirty="0">
                <a:solidFill>
                  <a:srgbClr val="010202"/>
                </a:solidFill>
                <a:latin typeface="Calibri"/>
                <a:cs typeface="Calibri"/>
              </a:rPr>
              <a:t>ssue </a:t>
            </a:r>
            <a:r>
              <a:rPr sz="665" b="1" dirty="0">
                <a:solidFill>
                  <a:srgbClr val="010202"/>
                </a:solidFill>
                <a:latin typeface="Calibri"/>
                <a:cs typeface="Calibri"/>
              </a:rPr>
              <a:t>CSF</a:t>
            </a:r>
            <a:r>
              <a:rPr sz="665" b="1" spc="8" dirty="0">
                <a:solidFill>
                  <a:srgbClr val="010202"/>
                </a:solidFill>
                <a:latin typeface="Calibri"/>
                <a:cs typeface="Calibri"/>
              </a:rPr>
              <a:t> </a:t>
            </a:r>
            <a:r>
              <a:rPr sz="665" b="1" spc="-7" dirty="0">
                <a:solidFill>
                  <a:srgbClr val="010202"/>
                </a:solidFill>
                <a:latin typeface="Calibri"/>
                <a:cs typeface="Calibri"/>
              </a:rPr>
              <a:t>only</a:t>
            </a:r>
            <a:endParaRPr sz="665" dirty="0">
              <a:solidFill>
                <a:sysClr val="windowText" lastClr="000000"/>
              </a:solidFill>
              <a:latin typeface="Calibri"/>
              <a:cs typeface="Calibri"/>
            </a:endParaRPr>
          </a:p>
        </p:txBody>
      </p:sp>
      <p:grpSp>
        <p:nvGrpSpPr>
          <p:cNvPr id="2093" name="object 2093"/>
          <p:cNvGrpSpPr/>
          <p:nvPr/>
        </p:nvGrpSpPr>
        <p:grpSpPr>
          <a:xfrm>
            <a:off x="5407384" y="314474"/>
            <a:ext cx="2300851" cy="1821973"/>
            <a:chOff x="12564389" y="945751"/>
            <a:chExt cx="6919595" cy="5479415"/>
          </a:xfrm>
        </p:grpSpPr>
        <p:sp>
          <p:nvSpPr>
            <p:cNvPr id="2094" name="object 2094"/>
            <p:cNvSpPr/>
            <p:nvPr/>
          </p:nvSpPr>
          <p:spPr>
            <a:xfrm>
              <a:off x="12564389" y="945751"/>
              <a:ext cx="6919595" cy="5479415"/>
            </a:xfrm>
            <a:custGeom>
              <a:avLst/>
              <a:gdLst/>
              <a:ahLst/>
              <a:cxnLst/>
              <a:rect l="l" t="t" r="r" b="b"/>
              <a:pathLst>
                <a:path w="6919594" h="5479415">
                  <a:moveTo>
                    <a:pt x="6919161" y="0"/>
                  </a:moveTo>
                  <a:lnTo>
                    <a:pt x="0" y="0"/>
                  </a:lnTo>
                  <a:lnTo>
                    <a:pt x="0" y="5479061"/>
                  </a:lnTo>
                  <a:lnTo>
                    <a:pt x="6919161" y="5479061"/>
                  </a:lnTo>
                  <a:lnTo>
                    <a:pt x="6919161" y="0"/>
                  </a:lnTo>
                  <a:close/>
                </a:path>
              </a:pathLst>
            </a:custGeom>
            <a:solidFill>
              <a:srgbClr val="FFFFFF"/>
            </a:solidFill>
          </p:spPr>
          <p:txBody>
            <a:bodyPr wrap="square" lIns="0" tIns="0" rIns="0" bIns="0" rtlCol="0"/>
            <a:lstStyle/>
            <a:p>
              <a:pPr defTabSz="304038">
                <a:buClrTx/>
              </a:pPr>
              <a:endParaRPr sz="599">
                <a:solidFill>
                  <a:sysClr val="windowText" lastClr="000000"/>
                </a:solidFill>
              </a:endParaRPr>
            </a:p>
          </p:txBody>
        </p:sp>
        <p:sp>
          <p:nvSpPr>
            <p:cNvPr id="2095" name="object 2095"/>
            <p:cNvSpPr/>
            <p:nvPr/>
          </p:nvSpPr>
          <p:spPr>
            <a:xfrm>
              <a:off x="14287335" y="2061949"/>
              <a:ext cx="3910329" cy="3636010"/>
            </a:xfrm>
            <a:custGeom>
              <a:avLst/>
              <a:gdLst/>
              <a:ahLst/>
              <a:cxnLst/>
              <a:rect l="l" t="t" r="r" b="b"/>
              <a:pathLst>
                <a:path w="3910330" h="3636010">
                  <a:moveTo>
                    <a:pt x="244830" y="1938883"/>
                  </a:moveTo>
                  <a:lnTo>
                    <a:pt x="0" y="1938883"/>
                  </a:lnTo>
                  <a:lnTo>
                    <a:pt x="0" y="2182203"/>
                  </a:lnTo>
                  <a:lnTo>
                    <a:pt x="244830" y="2182203"/>
                  </a:lnTo>
                  <a:lnTo>
                    <a:pt x="244830" y="1938883"/>
                  </a:lnTo>
                  <a:close/>
                </a:path>
                <a:path w="3910330" h="3636010">
                  <a:moveTo>
                    <a:pt x="244830" y="485101"/>
                  </a:moveTo>
                  <a:lnTo>
                    <a:pt x="0" y="485101"/>
                  </a:lnTo>
                  <a:lnTo>
                    <a:pt x="0" y="726884"/>
                  </a:lnTo>
                  <a:lnTo>
                    <a:pt x="244830" y="726884"/>
                  </a:lnTo>
                  <a:lnTo>
                    <a:pt x="244830" y="485101"/>
                  </a:lnTo>
                  <a:close/>
                </a:path>
                <a:path w="3910330" h="3636010">
                  <a:moveTo>
                    <a:pt x="488137" y="2423985"/>
                  </a:moveTo>
                  <a:lnTo>
                    <a:pt x="0" y="2423985"/>
                  </a:lnTo>
                  <a:lnTo>
                    <a:pt x="0" y="2665780"/>
                  </a:lnTo>
                  <a:lnTo>
                    <a:pt x="488137" y="2665780"/>
                  </a:lnTo>
                  <a:lnTo>
                    <a:pt x="488137" y="2423985"/>
                  </a:lnTo>
                  <a:close/>
                </a:path>
                <a:path w="3910330" h="3636010">
                  <a:moveTo>
                    <a:pt x="488137" y="1453794"/>
                  </a:moveTo>
                  <a:lnTo>
                    <a:pt x="0" y="1453794"/>
                  </a:lnTo>
                  <a:lnTo>
                    <a:pt x="0" y="1697101"/>
                  </a:lnTo>
                  <a:lnTo>
                    <a:pt x="488137" y="1697101"/>
                  </a:lnTo>
                  <a:lnTo>
                    <a:pt x="488137" y="1453794"/>
                  </a:lnTo>
                  <a:close/>
                </a:path>
                <a:path w="3910330" h="3636010">
                  <a:moveTo>
                    <a:pt x="488137" y="970203"/>
                  </a:moveTo>
                  <a:lnTo>
                    <a:pt x="0" y="970203"/>
                  </a:lnTo>
                  <a:lnTo>
                    <a:pt x="0" y="1211999"/>
                  </a:lnTo>
                  <a:lnTo>
                    <a:pt x="488137" y="1211999"/>
                  </a:lnTo>
                  <a:lnTo>
                    <a:pt x="488137" y="970203"/>
                  </a:lnTo>
                  <a:close/>
                </a:path>
                <a:path w="3910330" h="3636010">
                  <a:moveTo>
                    <a:pt x="977811" y="0"/>
                  </a:moveTo>
                  <a:lnTo>
                    <a:pt x="0" y="0"/>
                  </a:lnTo>
                  <a:lnTo>
                    <a:pt x="0" y="243306"/>
                  </a:lnTo>
                  <a:lnTo>
                    <a:pt x="977811" y="243306"/>
                  </a:lnTo>
                  <a:lnTo>
                    <a:pt x="977811" y="0"/>
                  </a:lnTo>
                  <a:close/>
                </a:path>
                <a:path w="3910330" h="3636010">
                  <a:moveTo>
                    <a:pt x="1222641" y="2909087"/>
                  </a:moveTo>
                  <a:lnTo>
                    <a:pt x="0" y="2909087"/>
                  </a:lnTo>
                  <a:lnTo>
                    <a:pt x="0" y="3150882"/>
                  </a:lnTo>
                  <a:lnTo>
                    <a:pt x="1222641" y="3150882"/>
                  </a:lnTo>
                  <a:lnTo>
                    <a:pt x="1222641" y="2909087"/>
                  </a:lnTo>
                  <a:close/>
                </a:path>
                <a:path w="3910330" h="3636010">
                  <a:moveTo>
                    <a:pt x="3909707" y="3392678"/>
                  </a:moveTo>
                  <a:lnTo>
                    <a:pt x="0" y="3392678"/>
                  </a:lnTo>
                  <a:lnTo>
                    <a:pt x="0" y="3635984"/>
                  </a:lnTo>
                  <a:lnTo>
                    <a:pt x="3909707" y="3635984"/>
                  </a:lnTo>
                  <a:lnTo>
                    <a:pt x="3909707" y="3392678"/>
                  </a:lnTo>
                  <a:close/>
                </a:path>
              </a:pathLst>
            </a:custGeom>
            <a:solidFill>
              <a:srgbClr val="4971B8"/>
            </a:solidFill>
          </p:spPr>
          <p:txBody>
            <a:bodyPr wrap="square" lIns="0" tIns="0" rIns="0" bIns="0" rtlCol="0"/>
            <a:lstStyle/>
            <a:p>
              <a:pPr defTabSz="304038">
                <a:buClrTx/>
              </a:pPr>
              <a:endParaRPr sz="599">
                <a:solidFill>
                  <a:sysClr val="windowText" lastClr="000000"/>
                </a:solidFill>
              </a:endParaRPr>
            </a:p>
          </p:txBody>
        </p:sp>
        <p:sp>
          <p:nvSpPr>
            <p:cNvPr id="2096" name="object 2096"/>
            <p:cNvSpPr/>
            <p:nvPr/>
          </p:nvSpPr>
          <p:spPr>
            <a:xfrm>
              <a:off x="14287337" y="1941804"/>
              <a:ext cx="0" cy="3876675"/>
            </a:xfrm>
            <a:custGeom>
              <a:avLst/>
              <a:gdLst/>
              <a:ahLst/>
              <a:cxnLst/>
              <a:rect l="l" t="t" r="r" b="b"/>
              <a:pathLst>
                <a:path h="3876675">
                  <a:moveTo>
                    <a:pt x="0" y="3876253"/>
                  </a:moveTo>
                  <a:lnTo>
                    <a:pt x="0" y="0"/>
                  </a:lnTo>
                </a:path>
              </a:pathLst>
            </a:custGeom>
            <a:ln w="5369">
              <a:solidFill>
                <a:srgbClr val="DAD9D9"/>
              </a:solidFill>
            </a:ln>
          </p:spPr>
          <p:txBody>
            <a:bodyPr wrap="square" lIns="0" tIns="0" rIns="0" bIns="0" rtlCol="0"/>
            <a:lstStyle/>
            <a:p>
              <a:pPr defTabSz="304038">
                <a:buClrTx/>
              </a:pPr>
              <a:endParaRPr sz="599">
                <a:solidFill>
                  <a:sysClr val="windowText" lastClr="000000"/>
                </a:solidFill>
              </a:endParaRPr>
            </a:p>
          </p:txBody>
        </p:sp>
      </p:grpSp>
      <p:sp>
        <p:nvSpPr>
          <p:cNvPr id="2097" name="object 2097"/>
          <p:cNvSpPr txBox="1"/>
          <p:nvPr/>
        </p:nvSpPr>
        <p:spPr>
          <a:xfrm>
            <a:off x="5948014" y="1982034"/>
            <a:ext cx="64822" cy="126842"/>
          </a:xfrm>
          <a:prstGeom prst="rect">
            <a:avLst/>
          </a:prstGeom>
        </p:spPr>
        <p:txBody>
          <a:bodyPr vert="horz" wrap="square" lIns="0" tIns="4012" rIns="0" bIns="0" rtlCol="0">
            <a:spAutoFit/>
          </a:bodyPr>
          <a:lstStyle/>
          <a:p>
            <a:pPr marL="4223" defTabSz="304038">
              <a:spcBef>
                <a:spcPts val="32"/>
              </a:spcBef>
              <a:buClrTx/>
            </a:pPr>
            <a:r>
              <a:rPr sz="798" b="1" spc="-2" dirty="0">
                <a:solidFill>
                  <a:srgbClr val="010202"/>
                </a:solidFill>
              </a:rPr>
              <a:t>0</a:t>
            </a:r>
            <a:endParaRPr sz="798">
              <a:solidFill>
                <a:sysClr val="windowText" lastClr="000000"/>
              </a:solidFill>
            </a:endParaRPr>
          </a:p>
        </p:txBody>
      </p:sp>
      <p:sp>
        <p:nvSpPr>
          <p:cNvPr id="2098" name="object 2098"/>
          <p:cNvSpPr txBox="1"/>
          <p:nvPr/>
        </p:nvSpPr>
        <p:spPr>
          <a:xfrm>
            <a:off x="6164966" y="1982034"/>
            <a:ext cx="1100278" cy="251491"/>
          </a:xfrm>
          <a:prstGeom prst="rect">
            <a:avLst/>
          </a:prstGeom>
        </p:spPr>
        <p:txBody>
          <a:bodyPr vert="horz" wrap="square" lIns="0" tIns="4012" rIns="0" bIns="0" rtlCol="0">
            <a:spAutoFit/>
          </a:bodyPr>
          <a:lstStyle/>
          <a:p>
            <a:pPr marR="7179" algn="r" defTabSz="304038">
              <a:lnSpc>
                <a:spcPts val="933"/>
              </a:lnSpc>
              <a:spcBef>
                <a:spcPts val="32"/>
              </a:spcBef>
              <a:buClrTx/>
              <a:tabLst>
                <a:tab pos="378147" algn="l"/>
                <a:tab pos="784376" algn="l"/>
              </a:tabLst>
            </a:pPr>
            <a:r>
              <a:rPr sz="798" b="1" spc="-17" dirty="0">
                <a:solidFill>
                  <a:srgbClr val="010202"/>
                </a:solidFill>
              </a:rPr>
              <a:t>5</a:t>
            </a:r>
            <a:r>
              <a:rPr sz="798" b="1" dirty="0">
                <a:solidFill>
                  <a:srgbClr val="010202"/>
                </a:solidFill>
              </a:rPr>
              <a:t>	</a:t>
            </a:r>
            <a:r>
              <a:rPr sz="798" b="1" spc="-8" dirty="0">
                <a:solidFill>
                  <a:srgbClr val="010202"/>
                </a:solidFill>
              </a:rPr>
              <a:t>10</a:t>
            </a:r>
            <a:r>
              <a:rPr sz="798" b="1" dirty="0">
                <a:solidFill>
                  <a:srgbClr val="010202"/>
                </a:solidFill>
              </a:rPr>
              <a:t>	</a:t>
            </a:r>
            <a:r>
              <a:rPr sz="798" b="1" spc="-8" dirty="0">
                <a:solidFill>
                  <a:srgbClr val="010202"/>
                </a:solidFill>
              </a:rPr>
              <a:t>15</a:t>
            </a:r>
            <a:endParaRPr sz="798" dirty="0">
              <a:solidFill>
                <a:sysClr val="windowText" lastClr="000000"/>
              </a:solidFill>
            </a:endParaRPr>
          </a:p>
          <a:p>
            <a:pPr marR="1689" algn="r" defTabSz="304038">
              <a:lnSpc>
                <a:spcPts val="1052"/>
              </a:lnSpc>
              <a:buClrTx/>
            </a:pPr>
            <a:r>
              <a:rPr sz="898" dirty="0">
                <a:solidFill>
                  <a:srgbClr val="231F20"/>
                </a:solidFill>
              </a:rPr>
              <a:t>Number</a:t>
            </a:r>
            <a:r>
              <a:rPr sz="898" spc="-5" dirty="0">
                <a:solidFill>
                  <a:srgbClr val="231F20"/>
                </a:solidFill>
              </a:rPr>
              <a:t> </a:t>
            </a:r>
            <a:r>
              <a:rPr sz="898" dirty="0">
                <a:solidFill>
                  <a:srgbClr val="231F20"/>
                </a:solidFill>
              </a:rPr>
              <a:t>of</a:t>
            </a:r>
            <a:r>
              <a:rPr sz="898" spc="-5" dirty="0">
                <a:solidFill>
                  <a:srgbClr val="231F20"/>
                </a:solidFill>
              </a:rPr>
              <a:t> </a:t>
            </a:r>
            <a:r>
              <a:rPr sz="898" spc="-3" dirty="0">
                <a:solidFill>
                  <a:srgbClr val="231F20"/>
                </a:solidFill>
              </a:rPr>
              <a:t>alterations</a:t>
            </a:r>
            <a:endParaRPr sz="898" dirty="0">
              <a:solidFill>
                <a:sysClr val="windowText" lastClr="000000"/>
              </a:solidFill>
            </a:endParaRPr>
          </a:p>
        </p:txBody>
      </p:sp>
      <p:sp>
        <p:nvSpPr>
          <p:cNvPr id="2099" name="object 2099"/>
          <p:cNvSpPr txBox="1"/>
          <p:nvPr/>
        </p:nvSpPr>
        <p:spPr>
          <a:xfrm>
            <a:off x="7544957" y="1982034"/>
            <a:ext cx="120986" cy="126842"/>
          </a:xfrm>
          <a:prstGeom prst="rect">
            <a:avLst/>
          </a:prstGeom>
        </p:spPr>
        <p:txBody>
          <a:bodyPr vert="horz" wrap="square" lIns="0" tIns="4012" rIns="0" bIns="0" rtlCol="0">
            <a:spAutoFit/>
          </a:bodyPr>
          <a:lstStyle/>
          <a:p>
            <a:pPr marL="4223" defTabSz="304038">
              <a:spcBef>
                <a:spcPts val="32"/>
              </a:spcBef>
              <a:buClrTx/>
            </a:pPr>
            <a:r>
              <a:rPr sz="798" b="1" spc="-8" dirty="0">
                <a:solidFill>
                  <a:srgbClr val="010202"/>
                </a:solidFill>
              </a:rPr>
              <a:t>20</a:t>
            </a:r>
            <a:endParaRPr sz="798">
              <a:solidFill>
                <a:sysClr val="windowText" lastClr="000000"/>
              </a:solidFill>
            </a:endParaRPr>
          </a:p>
        </p:txBody>
      </p:sp>
      <p:sp>
        <p:nvSpPr>
          <p:cNvPr id="2100" name="object 2100"/>
          <p:cNvSpPr txBox="1"/>
          <p:nvPr/>
        </p:nvSpPr>
        <p:spPr>
          <a:xfrm>
            <a:off x="5523116" y="1798308"/>
            <a:ext cx="396109" cy="96256"/>
          </a:xfrm>
          <a:prstGeom prst="rect">
            <a:avLst/>
          </a:prstGeom>
        </p:spPr>
        <p:txBody>
          <a:bodyPr vert="horz" wrap="square" lIns="0" tIns="4012" rIns="0" bIns="0" rtlCol="0">
            <a:spAutoFit/>
          </a:bodyPr>
          <a:lstStyle/>
          <a:p>
            <a:pPr marL="4223" defTabSz="304038">
              <a:spcBef>
                <a:spcPts val="32"/>
              </a:spcBef>
              <a:buClrTx/>
            </a:pPr>
            <a:r>
              <a:rPr sz="599" b="1" dirty="0">
                <a:solidFill>
                  <a:srgbClr val="010202"/>
                </a:solidFill>
              </a:rPr>
              <a:t>EGFR</a:t>
            </a:r>
            <a:r>
              <a:rPr sz="599" b="1" spc="-25" dirty="0">
                <a:solidFill>
                  <a:srgbClr val="010202"/>
                </a:solidFill>
              </a:rPr>
              <a:t> </a:t>
            </a:r>
            <a:r>
              <a:rPr sz="599" b="1" spc="-8" dirty="0">
                <a:solidFill>
                  <a:srgbClr val="010202"/>
                </a:solidFill>
              </a:rPr>
              <a:t>amp</a:t>
            </a:r>
            <a:endParaRPr sz="599">
              <a:solidFill>
                <a:sysClr val="windowText" lastClr="000000"/>
              </a:solidFill>
            </a:endParaRPr>
          </a:p>
        </p:txBody>
      </p:sp>
      <p:sp>
        <p:nvSpPr>
          <p:cNvPr id="2101" name="object 2101"/>
          <p:cNvSpPr txBox="1"/>
          <p:nvPr/>
        </p:nvSpPr>
        <p:spPr>
          <a:xfrm>
            <a:off x="5527288" y="1637132"/>
            <a:ext cx="392097" cy="96256"/>
          </a:xfrm>
          <a:prstGeom prst="rect">
            <a:avLst/>
          </a:prstGeom>
        </p:spPr>
        <p:txBody>
          <a:bodyPr vert="horz" wrap="square" lIns="0" tIns="4012" rIns="0" bIns="0" rtlCol="0">
            <a:spAutoFit/>
          </a:bodyPr>
          <a:lstStyle/>
          <a:p>
            <a:pPr marL="4223" defTabSz="304038">
              <a:spcBef>
                <a:spcPts val="32"/>
              </a:spcBef>
              <a:buClrTx/>
            </a:pPr>
            <a:r>
              <a:rPr sz="599" b="1" dirty="0">
                <a:solidFill>
                  <a:srgbClr val="010202"/>
                </a:solidFill>
              </a:rPr>
              <a:t>CDK4</a:t>
            </a:r>
            <a:r>
              <a:rPr sz="599" b="1" spc="-20" dirty="0">
                <a:solidFill>
                  <a:srgbClr val="010202"/>
                </a:solidFill>
              </a:rPr>
              <a:t> </a:t>
            </a:r>
            <a:r>
              <a:rPr sz="599" b="1" spc="-8" dirty="0">
                <a:solidFill>
                  <a:srgbClr val="010202"/>
                </a:solidFill>
              </a:rPr>
              <a:t>amp</a:t>
            </a:r>
            <a:endParaRPr sz="599">
              <a:solidFill>
                <a:sysClr val="windowText" lastClr="000000"/>
              </a:solidFill>
            </a:endParaRPr>
          </a:p>
        </p:txBody>
      </p:sp>
      <p:sp>
        <p:nvSpPr>
          <p:cNvPr id="2102" name="object 2102"/>
          <p:cNvSpPr txBox="1"/>
          <p:nvPr/>
        </p:nvSpPr>
        <p:spPr>
          <a:xfrm>
            <a:off x="5552545" y="1475956"/>
            <a:ext cx="345645" cy="96256"/>
          </a:xfrm>
          <a:prstGeom prst="rect">
            <a:avLst/>
          </a:prstGeom>
        </p:spPr>
        <p:txBody>
          <a:bodyPr vert="horz" wrap="square" lIns="0" tIns="4012" rIns="0" bIns="0" rtlCol="0">
            <a:spAutoFit/>
          </a:bodyPr>
          <a:lstStyle/>
          <a:p>
            <a:pPr marL="4223" defTabSz="304038">
              <a:spcBef>
                <a:spcPts val="32"/>
              </a:spcBef>
              <a:buClrTx/>
            </a:pPr>
            <a:r>
              <a:rPr sz="599" b="1" dirty="0">
                <a:solidFill>
                  <a:srgbClr val="010202"/>
                </a:solidFill>
              </a:rPr>
              <a:t>MET</a:t>
            </a:r>
            <a:r>
              <a:rPr sz="599" b="1" spc="-15" dirty="0">
                <a:solidFill>
                  <a:srgbClr val="010202"/>
                </a:solidFill>
              </a:rPr>
              <a:t> </a:t>
            </a:r>
            <a:r>
              <a:rPr sz="599" b="1" spc="-8" dirty="0">
                <a:solidFill>
                  <a:srgbClr val="010202"/>
                </a:solidFill>
              </a:rPr>
              <a:t>amp</a:t>
            </a:r>
            <a:endParaRPr sz="599">
              <a:solidFill>
                <a:sysClr val="windowText" lastClr="000000"/>
              </a:solidFill>
            </a:endParaRPr>
          </a:p>
        </p:txBody>
      </p:sp>
      <p:sp>
        <p:nvSpPr>
          <p:cNvPr id="2103" name="object 2103"/>
          <p:cNvSpPr txBox="1"/>
          <p:nvPr/>
        </p:nvSpPr>
        <p:spPr>
          <a:xfrm>
            <a:off x="5430431" y="1314780"/>
            <a:ext cx="467898" cy="96256"/>
          </a:xfrm>
          <a:prstGeom prst="rect">
            <a:avLst/>
          </a:prstGeom>
        </p:spPr>
        <p:txBody>
          <a:bodyPr vert="horz" wrap="square" lIns="0" tIns="4012" rIns="0" bIns="0" rtlCol="0">
            <a:spAutoFit/>
          </a:bodyPr>
          <a:lstStyle/>
          <a:p>
            <a:pPr marL="4223" defTabSz="304038">
              <a:spcBef>
                <a:spcPts val="32"/>
              </a:spcBef>
              <a:buClrTx/>
            </a:pPr>
            <a:r>
              <a:rPr sz="599" b="1" dirty="0">
                <a:solidFill>
                  <a:srgbClr val="010202"/>
                </a:solidFill>
              </a:rPr>
              <a:t>BRAF</a:t>
            </a:r>
            <a:r>
              <a:rPr sz="599" b="1" spc="-20" dirty="0">
                <a:solidFill>
                  <a:srgbClr val="010202"/>
                </a:solidFill>
              </a:rPr>
              <a:t> </a:t>
            </a:r>
            <a:r>
              <a:rPr sz="599" b="1" spc="-3" dirty="0">
                <a:solidFill>
                  <a:srgbClr val="010202"/>
                </a:solidFill>
              </a:rPr>
              <a:t>fusion</a:t>
            </a:r>
            <a:endParaRPr sz="599">
              <a:solidFill>
                <a:sysClr val="windowText" lastClr="000000"/>
              </a:solidFill>
            </a:endParaRPr>
          </a:p>
        </p:txBody>
      </p:sp>
      <p:sp>
        <p:nvSpPr>
          <p:cNvPr id="2104" name="object 2104"/>
          <p:cNvSpPr txBox="1"/>
          <p:nvPr/>
        </p:nvSpPr>
        <p:spPr>
          <a:xfrm>
            <a:off x="5611479" y="1153604"/>
            <a:ext cx="286946" cy="96256"/>
          </a:xfrm>
          <a:prstGeom prst="rect">
            <a:avLst/>
          </a:prstGeom>
        </p:spPr>
        <p:txBody>
          <a:bodyPr vert="horz" wrap="square" lIns="0" tIns="4012" rIns="0" bIns="0" rtlCol="0">
            <a:spAutoFit/>
          </a:bodyPr>
          <a:lstStyle/>
          <a:p>
            <a:pPr marL="4223" defTabSz="304038">
              <a:spcBef>
                <a:spcPts val="32"/>
              </a:spcBef>
              <a:buClrTx/>
            </a:pPr>
            <a:r>
              <a:rPr sz="599" b="1" spc="-3" dirty="0">
                <a:solidFill>
                  <a:srgbClr val="010202"/>
                </a:solidFill>
              </a:rPr>
              <a:t>PIK3CA</a:t>
            </a:r>
            <a:endParaRPr sz="599">
              <a:solidFill>
                <a:sysClr val="windowText" lastClr="000000"/>
              </a:solidFill>
            </a:endParaRPr>
          </a:p>
        </p:txBody>
      </p:sp>
      <p:sp>
        <p:nvSpPr>
          <p:cNvPr id="2105" name="object 2105"/>
          <p:cNvSpPr txBox="1"/>
          <p:nvPr/>
        </p:nvSpPr>
        <p:spPr>
          <a:xfrm>
            <a:off x="5607156" y="992504"/>
            <a:ext cx="312284" cy="96256"/>
          </a:xfrm>
          <a:prstGeom prst="rect">
            <a:avLst/>
          </a:prstGeom>
        </p:spPr>
        <p:txBody>
          <a:bodyPr vert="horz" wrap="square" lIns="0" tIns="4012" rIns="0" bIns="0" rtlCol="0">
            <a:spAutoFit/>
          </a:bodyPr>
          <a:lstStyle/>
          <a:p>
            <a:pPr marL="4223" defTabSz="304038">
              <a:spcBef>
                <a:spcPts val="32"/>
              </a:spcBef>
              <a:buClrTx/>
            </a:pPr>
            <a:r>
              <a:rPr sz="599" b="1" spc="-3" dirty="0">
                <a:solidFill>
                  <a:srgbClr val="010202"/>
                </a:solidFill>
              </a:rPr>
              <a:t>L718V/Q</a:t>
            </a:r>
            <a:endParaRPr sz="599">
              <a:solidFill>
                <a:sysClr val="windowText" lastClr="000000"/>
              </a:solidFill>
            </a:endParaRPr>
          </a:p>
        </p:txBody>
      </p:sp>
      <p:sp>
        <p:nvSpPr>
          <p:cNvPr id="2106" name="object 2106"/>
          <p:cNvSpPr txBox="1"/>
          <p:nvPr/>
        </p:nvSpPr>
        <p:spPr>
          <a:xfrm>
            <a:off x="5683003" y="831328"/>
            <a:ext cx="236272" cy="96256"/>
          </a:xfrm>
          <a:prstGeom prst="rect">
            <a:avLst/>
          </a:prstGeom>
        </p:spPr>
        <p:txBody>
          <a:bodyPr vert="horz" wrap="square" lIns="0" tIns="4012" rIns="0" bIns="0" rtlCol="0">
            <a:spAutoFit/>
          </a:bodyPr>
          <a:lstStyle/>
          <a:p>
            <a:pPr marL="4223" defTabSz="304038">
              <a:spcBef>
                <a:spcPts val="32"/>
              </a:spcBef>
              <a:buClrTx/>
            </a:pPr>
            <a:r>
              <a:rPr sz="599" b="1" spc="-3" dirty="0">
                <a:solidFill>
                  <a:srgbClr val="010202"/>
                </a:solidFill>
              </a:rPr>
              <a:t>L792H</a:t>
            </a:r>
            <a:endParaRPr sz="599">
              <a:solidFill>
                <a:sysClr val="windowText" lastClr="000000"/>
              </a:solidFill>
            </a:endParaRPr>
          </a:p>
        </p:txBody>
      </p:sp>
      <p:sp>
        <p:nvSpPr>
          <p:cNvPr id="2107" name="object 2107"/>
          <p:cNvSpPr txBox="1"/>
          <p:nvPr/>
        </p:nvSpPr>
        <p:spPr>
          <a:xfrm>
            <a:off x="5653499" y="670152"/>
            <a:ext cx="244717" cy="96256"/>
          </a:xfrm>
          <a:prstGeom prst="rect">
            <a:avLst/>
          </a:prstGeom>
        </p:spPr>
        <p:txBody>
          <a:bodyPr vert="horz" wrap="square" lIns="0" tIns="4012" rIns="0" bIns="0" rtlCol="0">
            <a:spAutoFit/>
          </a:bodyPr>
          <a:lstStyle/>
          <a:p>
            <a:pPr marL="4223" defTabSz="304038">
              <a:spcBef>
                <a:spcPts val="32"/>
              </a:spcBef>
              <a:buClrTx/>
            </a:pPr>
            <a:r>
              <a:rPr sz="599" b="1" spc="-3" dirty="0">
                <a:solidFill>
                  <a:srgbClr val="010202"/>
                </a:solidFill>
              </a:rPr>
              <a:t>T790M</a:t>
            </a:r>
            <a:endParaRPr sz="599">
              <a:solidFill>
                <a:sysClr val="windowText" lastClr="000000"/>
              </a:solidFill>
            </a:endParaRPr>
          </a:p>
        </p:txBody>
      </p:sp>
      <p:sp>
        <p:nvSpPr>
          <p:cNvPr id="2108" name="object 2108"/>
          <p:cNvSpPr txBox="1"/>
          <p:nvPr/>
        </p:nvSpPr>
        <p:spPr>
          <a:xfrm>
            <a:off x="5767250" y="336664"/>
            <a:ext cx="1581478" cy="247927"/>
          </a:xfrm>
          <a:prstGeom prst="rect">
            <a:avLst/>
          </a:prstGeom>
        </p:spPr>
        <p:txBody>
          <a:bodyPr vert="horz" wrap="square" lIns="0" tIns="1689" rIns="0" bIns="0" rtlCol="0">
            <a:spAutoFit/>
          </a:bodyPr>
          <a:lstStyle/>
          <a:p>
            <a:pPr marL="658538" marR="1689" indent="-654526" defTabSz="304038">
              <a:lnSpc>
                <a:spcPct val="101899"/>
              </a:lnSpc>
              <a:spcBef>
                <a:spcPts val="13"/>
              </a:spcBef>
              <a:buClrTx/>
            </a:pPr>
            <a:r>
              <a:rPr sz="798" b="1" dirty="0">
                <a:solidFill>
                  <a:srgbClr val="010202"/>
                </a:solidFill>
                <a:latin typeface="Calibri"/>
                <a:cs typeface="Calibri"/>
              </a:rPr>
              <a:t>Acquired</a:t>
            </a:r>
            <a:r>
              <a:rPr sz="798" b="1" spc="-7" dirty="0">
                <a:solidFill>
                  <a:srgbClr val="010202"/>
                </a:solidFill>
                <a:latin typeface="Calibri"/>
                <a:cs typeface="Calibri"/>
              </a:rPr>
              <a:t> </a:t>
            </a:r>
            <a:r>
              <a:rPr sz="798" b="1" dirty="0">
                <a:solidFill>
                  <a:srgbClr val="010202"/>
                </a:solidFill>
                <a:latin typeface="Calibri"/>
                <a:cs typeface="Calibri"/>
              </a:rPr>
              <a:t>altera</a:t>
            </a:r>
            <a:r>
              <a:rPr lang="en-US" sz="798" b="1" dirty="0">
                <a:solidFill>
                  <a:srgbClr val="010202"/>
                </a:solidFill>
                <a:latin typeface="Calibri"/>
                <a:cs typeface="Calibri"/>
              </a:rPr>
              <a:t>ti</a:t>
            </a:r>
            <a:r>
              <a:rPr sz="798" b="1" dirty="0">
                <a:solidFill>
                  <a:srgbClr val="010202"/>
                </a:solidFill>
                <a:latin typeface="Calibri"/>
                <a:cs typeface="Calibri"/>
              </a:rPr>
              <a:t>ons</a:t>
            </a:r>
            <a:r>
              <a:rPr sz="798" b="1" spc="-12" dirty="0">
                <a:solidFill>
                  <a:srgbClr val="010202"/>
                </a:solidFill>
                <a:latin typeface="Calibri"/>
                <a:cs typeface="Calibri"/>
              </a:rPr>
              <a:t> </a:t>
            </a:r>
            <a:r>
              <a:rPr sz="798" b="1" dirty="0">
                <a:solidFill>
                  <a:srgbClr val="010202"/>
                </a:solidFill>
                <a:latin typeface="Calibri"/>
                <a:cs typeface="Calibri"/>
              </a:rPr>
              <a:t>in</a:t>
            </a:r>
            <a:r>
              <a:rPr sz="798" b="1" spc="-7" dirty="0">
                <a:solidFill>
                  <a:srgbClr val="010202"/>
                </a:solidFill>
                <a:latin typeface="Calibri"/>
                <a:cs typeface="Calibri"/>
              </a:rPr>
              <a:t> </a:t>
            </a:r>
            <a:r>
              <a:rPr sz="798" b="1" dirty="0">
                <a:solidFill>
                  <a:srgbClr val="010202"/>
                </a:solidFill>
                <a:latin typeface="Calibri"/>
                <a:cs typeface="Calibri"/>
              </a:rPr>
              <a:t>EGFR</a:t>
            </a:r>
            <a:r>
              <a:rPr sz="798" b="1" spc="-12" dirty="0">
                <a:solidFill>
                  <a:srgbClr val="010202"/>
                </a:solidFill>
                <a:latin typeface="Calibri"/>
                <a:cs typeface="Calibri"/>
              </a:rPr>
              <a:t> </a:t>
            </a:r>
            <a:r>
              <a:rPr sz="798" b="1" spc="-60" dirty="0">
                <a:solidFill>
                  <a:srgbClr val="010202"/>
                </a:solidFill>
                <a:latin typeface="Calibri"/>
                <a:cs typeface="Calibri"/>
              </a:rPr>
              <a:t>mutated </a:t>
            </a:r>
            <a:r>
              <a:rPr sz="798" b="1" spc="-7" dirty="0">
                <a:solidFill>
                  <a:srgbClr val="010202"/>
                </a:solidFill>
                <a:latin typeface="Calibri"/>
                <a:cs typeface="Calibri"/>
              </a:rPr>
              <a:t>NSCLC</a:t>
            </a:r>
            <a:endParaRPr sz="798" dirty="0">
              <a:solidFill>
                <a:sysClr val="windowText" lastClr="000000"/>
              </a:solidFill>
              <a:latin typeface="Calibri"/>
              <a:cs typeface="Calibri"/>
            </a:endParaRPr>
          </a:p>
        </p:txBody>
      </p:sp>
      <p:grpSp>
        <p:nvGrpSpPr>
          <p:cNvPr id="2109" name="object 2109"/>
          <p:cNvGrpSpPr/>
          <p:nvPr/>
        </p:nvGrpSpPr>
        <p:grpSpPr>
          <a:xfrm>
            <a:off x="2796877" y="2769649"/>
            <a:ext cx="2542823" cy="2293883"/>
            <a:chOff x="4713530" y="8329462"/>
            <a:chExt cx="7647305" cy="6898640"/>
          </a:xfrm>
        </p:grpSpPr>
        <p:sp>
          <p:nvSpPr>
            <p:cNvPr id="2110" name="object 2110"/>
            <p:cNvSpPr/>
            <p:nvPr/>
          </p:nvSpPr>
          <p:spPr>
            <a:xfrm>
              <a:off x="4816428" y="14093754"/>
              <a:ext cx="7431405" cy="1130935"/>
            </a:xfrm>
            <a:custGeom>
              <a:avLst/>
              <a:gdLst/>
              <a:ahLst/>
              <a:cxnLst/>
              <a:rect l="l" t="t" r="r" b="b"/>
              <a:pathLst>
                <a:path w="7431405" h="1130934">
                  <a:moveTo>
                    <a:pt x="0" y="0"/>
                  </a:moveTo>
                  <a:lnTo>
                    <a:pt x="7431307" y="0"/>
                  </a:lnTo>
                  <a:lnTo>
                    <a:pt x="7431307" y="1130776"/>
                  </a:lnTo>
                  <a:lnTo>
                    <a:pt x="0" y="1130776"/>
                  </a:lnTo>
                  <a:lnTo>
                    <a:pt x="0" y="0"/>
                  </a:lnTo>
                  <a:close/>
                </a:path>
              </a:pathLst>
            </a:custGeom>
            <a:ln w="6443">
              <a:solidFill>
                <a:srgbClr val="181718"/>
              </a:solidFill>
            </a:ln>
          </p:spPr>
          <p:txBody>
            <a:bodyPr wrap="square" lIns="0" tIns="0" rIns="0" bIns="0" rtlCol="0"/>
            <a:lstStyle/>
            <a:p>
              <a:pPr defTabSz="304038">
                <a:buClrTx/>
              </a:pPr>
              <a:endParaRPr sz="599">
                <a:solidFill>
                  <a:sysClr val="windowText" lastClr="000000"/>
                </a:solidFill>
              </a:endParaRPr>
            </a:p>
          </p:txBody>
        </p:sp>
        <p:pic>
          <p:nvPicPr>
            <p:cNvPr id="2111" name="object 2111"/>
            <p:cNvPicPr/>
            <p:nvPr/>
          </p:nvPicPr>
          <p:blipFill>
            <a:blip r:embed="rId17" cstate="print"/>
            <a:stretch>
              <a:fillRect/>
            </a:stretch>
          </p:blipFill>
          <p:spPr>
            <a:xfrm>
              <a:off x="4713530" y="8329462"/>
              <a:ext cx="7646832" cy="5756667"/>
            </a:xfrm>
            <a:prstGeom prst="rect">
              <a:avLst/>
            </a:prstGeom>
          </p:spPr>
        </p:pic>
        <p:sp>
          <p:nvSpPr>
            <p:cNvPr id="2112" name="object 2112"/>
            <p:cNvSpPr/>
            <p:nvPr/>
          </p:nvSpPr>
          <p:spPr>
            <a:xfrm>
              <a:off x="4992933" y="14141371"/>
              <a:ext cx="464184" cy="473709"/>
            </a:xfrm>
            <a:custGeom>
              <a:avLst/>
              <a:gdLst/>
              <a:ahLst/>
              <a:cxnLst/>
              <a:rect l="l" t="t" r="r" b="b"/>
              <a:pathLst>
                <a:path w="464185" h="473709">
                  <a:moveTo>
                    <a:pt x="232027" y="0"/>
                  </a:moveTo>
                  <a:lnTo>
                    <a:pt x="185266" y="4809"/>
                  </a:lnTo>
                  <a:lnTo>
                    <a:pt x="141713" y="18603"/>
                  </a:lnTo>
                  <a:lnTo>
                    <a:pt x="102300" y="40430"/>
                  </a:lnTo>
                  <a:lnTo>
                    <a:pt x="67960" y="69337"/>
                  </a:lnTo>
                  <a:lnTo>
                    <a:pt x="39627" y="104373"/>
                  </a:lnTo>
                  <a:lnTo>
                    <a:pt x="18234" y="144585"/>
                  </a:lnTo>
                  <a:lnTo>
                    <a:pt x="4714" y="189022"/>
                  </a:lnTo>
                  <a:lnTo>
                    <a:pt x="0" y="236731"/>
                  </a:lnTo>
                  <a:lnTo>
                    <a:pt x="4714" y="284440"/>
                  </a:lnTo>
                  <a:lnTo>
                    <a:pt x="18234" y="328877"/>
                  </a:lnTo>
                  <a:lnTo>
                    <a:pt x="39627" y="369089"/>
                  </a:lnTo>
                  <a:lnTo>
                    <a:pt x="67960" y="404125"/>
                  </a:lnTo>
                  <a:lnTo>
                    <a:pt x="102300" y="433032"/>
                  </a:lnTo>
                  <a:lnTo>
                    <a:pt x="141713" y="454859"/>
                  </a:lnTo>
                  <a:lnTo>
                    <a:pt x="185266" y="468653"/>
                  </a:lnTo>
                  <a:lnTo>
                    <a:pt x="232027" y="473463"/>
                  </a:lnTo>
                  <a:lnTo>
                    <a:pt x="278788" y="468653"/>
                  </a:lnTo>
                  <a:lnTo>
                    <a:pt x="322340" y="454859"/>
                  </a:lnTo>
                  <a:lnTo>
                    <a:pt x="361752" y="433032"/>
                  </a:lnTo>
                  <a:lnTo>
                    <a:pt x="396091" y="404125"/>
                  </a:lnTo>
                  <a:lnTo>
                    <a:pt x="424422" y="369089"/>
                  </a:lnTo>
                  <a:lnTo>
                    <a:pt x="445814" y="328877"/>
                  </a:lnTo>
                  <a:lnTo>
                    <a:pt x="459334" y="284440"/>
                  </a:lnTo>
                  <a:lnTo>
                    <a:pt x="464048" y="236731"/>
                  </a:lnTo>
                  <a:lnTo>
                    <a:pt x="459334" y="189022"/>
                  </a:lnTo>
                  <a:lnTo>
                    <a:pt x="445814" y="144585"/>
                  </a:lnTo>
                  <a:lnTo>
                    <a:pt x="424422" y="104373"/>
                  </a:lnTo>
                  <a:lnTo>
                    <a:pt x="396091" y="69337"/>
                  </a:lnTo>
                  <a:lnTo>
                    <a:pt x="361752" y="40430"/>
                  </a:lnTo>
                  <a:lnTo>
                    <a:pt x="322340" y="18603"/>
                  </a:lnTo>
                  <a:lnTo>
                    <a:pt x="278788" y="4809"/>
                  </a:lnTo>
                  <a:lnTo>
                    <a:pt x="232027" y="0"/>
                  </a:lnTo>
                  <a:close/>
                </a:path>
              </a:pathLst>
            </a:custGeom>
            <a:solidFill>
              <a:srgbClr val="0C9F49"/>
            </a:solidFill>
          </p:spPr>
          <p:txBody>
            <a:bodyPr wrap="square" lIns="0" tIns="0" rIns="0" bIns="0" rtlCol="0"/>
            <a:lstStyle/>
            <a:p>
              <a:pPr defTabSz="304038">
                <a:buClrTx/>
              </a:pPr>
              <a:endParaRPr sz="599">
                <a:solidFill>
                  <a:sysClr val="windowText" lastClr="000000"/>
                </a:solidFill>
              </a:endParaRPr>
            </a:p>
          </p:txBody>
        </p:sp>
      </p:grpSp>
      <p:sp>
        <p:nvSpPr>
          <p:cNvPr id="2113" name="object 2113"/>
          <p:cNvSpPr txBox="1"/>
          <p:nvPr/>
        </p:nvSpPr>
        <p:spPr>
          <a:xfrm>
            <a:off x="2948179" y="4733107"/>
            <a:ext cx="41807" cy="85933"/>
          </a:xfrm>
          <a:prstGeom prst="rect">
            <a:avLst/>
          </a:prstGeom>
        </p:spPr>
        <p:txBody>
          <a:bodyPr vert="horz" wrap="square" lIns="0" tIns="4012" rIns="0" bIns="0" rtlCol="0">
            <a:spAutoFit/>
          </a:bodyPr>
          <a:lstStyle/>
          <a:p>
            <a:pPr defTabSz="304038">
              <a:spcBef>
                <a:spcPts val="32"/>
              </a:spcBef>
              <a:buClrTx/>
            </a:pPr>
            <a:r>
              <a:rPr sz="532" spc="-2" dirty="0">
                <a:solidFill>
                  <a:srgbClr val="FFFFFF"/>
                </a:solidFill>
              </a:rPr>
              <a:t>1</a:t>
            </a:r>
            <a:endParaRPr sz="532">
              <a:solidFill>
                <a:sysClr val="windowText" lastClr="000000"/>
              </a:solidFill>
            </a:endParaRPr>
          </a:p>
        </p:txBody>
      </p:sp>
      <p:sp>
        <p:nvSpPr>
          <p:cNvPr id="2114" name="object 2114"/>
          <p:cNvSpPr/>
          <p:nvPr/>
        </p:nvSpPr>
        <p:spPr>
          <a:xfrm>
            <a:off x="3169022" y="4702180"/>
            <a:ext cx="154347" cy="157514"/>
          </a:xfrm>
          <a:custGeom>
            <a:avLst/>
            <a:gdLst/>
            <a:ahLst/>
            <a:cxnLst/>
            <a:rect l="l" t="t" r="r" b="b"/>
            <a:pathLst>
              <a:path w="464185" h="473709">
                <a:moveTo>
                  <a:pt x="232027" y="0"/>
                </a:moveTo>
                <a:lnTo>
                  <a:pt x="185266" y="4809"/>
                </a:lnTo>
                <a:lnTo>
                  <a:pt x="141713" y="18603"/>
                </a:lnTo>
                <a:lnTo>
                  <a:pt x="102300" y="40430"/>
                </a:lnTo>
                <a:lnTo>
                  <a:pt x="67960" y="69337"/>
                </a:lnTo>
                <a:lnTo>
                  <a:pt x="39627" y="104373"/>
                </a:lnTo>
                <a:lnTo>
                  <a:pt x="18234" y="144585"/>
                </a:lnTo>
                <a:lnTo>
                  <a:pt x="4714" y="189022"/>
                </a:lnTo>
                <a:lnTo>
                  <a:pt x="0" y="236731"/>
                </a:lnTo>
                <a:lnTo>
                  <a:pt x="4714" y="284440"/>
                </a:lnTo>
                <a:lnTo>
                  <a:pt x="18234" y="328877"/>
                </a:lnTo>
                <a:lnTo>
                  <a:pt x="39627" y="369089"/>
                </a:lnTo>
                <a:lnTo>
                  <a:pt x="67960" y="404125"/>
                </a:lnTo>
                <a:lnTo>
                  <a:pt x="102300" y="433032"/>
                </a:lnTo>
                <a:lnTo>
                  <a:pt x="141713" y="454859"/>
                </a:lnTo>
                <a:lnTo>
                  <a:pt x="185266" y="468653"/>
                </a:lnTo>
                <a:lnTo>
                  <a:pt x="232027" y="473463"/>
                </a:lnTo>
                <a:lnTo>
                  <a:pt x="278788" y="468653"/>
                </a:lnTo>
                <a:lnTo>
                  <a:pt x="322340" y="454859"/>
                </a:lnTo>
                <a:lnTo>
                  <a:pt x="361752" y="433032"/>
                </a:lnTo>
                <a:lnTo>
                  <a:pt x="396091" y="404125"/>
                </a:lnTo>
                <a:lnTo>
                  <a:pt x="424422" y="369089"/>
                </a:lnTo>
                <a:lnTo>
                  <a:pt x="445814" y="328877"/>
                </a:lnTo>
                <a:lnTo>
                  <a:pt x="459334" y="284440"/>
                </a:lnTo>
                <a:lnTo>
                  <a:pt x="464048" y="236731"/>
                </a:lnTo>
                <a:lnTo>
                  <a:pt x="459334" y="189022"/>
                </a:lnTo>
                <a:lnTo>
                  <a:pt x="445814" y="144585"/>
                </a:lnTo>
                <a:lnTo>
                  <a:pt x="424422" y="104373"/>
                </a:lnTo>
                <a:lnTo>
                  <a:pt x="396091" y="69337"/>
                </a:lnTo>
                <a:lnTo>
                  <a:pt x="361752" y="40430"/>
                </a:lnTo>
                <a:lnTo>
                  <a:pt x="322340" y="18603"/>
                </a:lnTo>
                <a:lnTo>
                  <a:pt x="278788" y="4809"/>
                </a:lnTo>
                <a:lnTo>
                  <a:pt x="232027" y="0"/>
                </a:lnTo>
                <a:close/>
              </a:path>
            </a:pathLst>
          </a:custGeom>
          <a:solidFill>
            <a:srgbClr val="0C9F49"/>
          </a:solidFill>
        </p:spPr>
        <p:txBody>
          <a:bodyPr wrap="square" lIns="0" tIns="0" rIns="0" bIns="0" rtlCol="0"/>
          <a:lstStyle/>
          <a:p>
            <a:pPr defTabSz="304038">
              <a:buClrTx/>
            </a:pPr>
            <a:endParaRPr sz="599">
              <a:solidFill>
                <a:sysClr val="windowText" lastClr="000000"/>
              </a:solidFill>
            </a:endParaRPr>
          </a:p>
        </p:txBody>
      </p:sp>
      <p:sp>
        <p:nvSpPr>
          <p:cNvPr id="2115" name="object 2115"/>
          <p:cNvSpPr txBox="1"/>
          <p:nvPr/>
        </p:nvSpPr>
        <p:spPr>
          <a:xfrm>
            <a:off x="3227424" y="4733097"/>
            <a:ext cx="41807" cy="85933"/>
          </a:xfrm>
          <a:prstGeom prst="rect">
            <a:avLst/>
          </a:prstGeom>
        </p:spPr>
        <p:txBody>
          <a:bodyPr vert="horz" wrap="square" lIns="0" tIns="4012" rIns="0" bIns="0" rtlCol="0">
            <a:spAutoFit/>
          </a:bodyPr>
          <a:lstStyle/>
          <a:p>
            <a:pPr defTabSz="304038">
              <a:spcBef>
                <a:spcPts val="32"/>
              </a:spcBef>
              <a:buClrTx/>
            </a:pPr>
            <a:r>
              <a:rPr sz="532" spc="-2" dirty="0">
                <a:solidFill>
                  <a:srgbClr val="FFFFFF"/>
                </a:solidFill>
              </a:rPr>
              <a:t>1</a:t>
            </a:r>
            <a:endParaRPr sz="532">
              <a:solidFill>
                <a:sysClr val="windowText" lastClr="000000"/>
              </a:solidFill>
            </a:endParaRPr>
          </a:p>
        </p:txBody>
      </p:sp>
      <p:sp>
        <p:nvSpPr>
          <p:cNvPr id="2116" name="object 2116"/>
          <p:cNvSpPr/>
          <p:nvPr/>
        </p:nvSpPr>
        <p:spPr>
          <a:xfrm>
            <a:off x="3711011" y="4702180"/>
            <a:ext cx="154347" cy="157514"/>
          </a:xfrm>
          <a:custGeom>
            <a:avLst/>
            <a:gdLst/>
            <a:ahLst/>
            <a:cxnLst/>
            <a:rect l="l" t="t" r="r" b="b"/>
            <a:pathLst>
              <a:path w="464184" h="473709">
                <a:moveTo>
                  <a:pt x="232020" y="0"/>
                </a:moveTo>
                <a:lnTo>
                  <a:pt x="185260" y="4809"/>
                </a:lnTo>
                <a:lnTo>
                  <a:pt x="141707" y="18603"/>
                </a:lnTo>
                <a:lnTo>
                  <a:pt x="102295" y="40430"/>
                </a:lnTo>
                <a:lnTo>
                  <a:pt x="67956" y="69337"/>
                </a:lnTo>
                <a:lnTo>
                  <a:pt x="39625" y="104373"/>
                </a:lnTo>
                <a:lnTo>
                  <a:pt x="18233" y="144585"/>
                </a:lnTo>
                <a:lnTo>
                  <a:pt x="4713" y="189022"/>
                </a:lnTo>
                <a:lnTo>
                  <a:pt x="0" y="236731"/>
                </a:lnTo>
                <a:lnTo>
                  <a:pt x="4713" y="284440"/>
                </a:lnTo>
                <a:lnTo>
                  <a:pt x="18233" y="328877"/>
                </a:lnTo>
                <a:lnTo>
                  <a:pt x="39625" y="369089"/>
                </a:lnTo>
                <a:lnTo>
                  <a:pt x="67956" y="404125"/>
                </a:lnTo>
                <a:lnTo>
                  <a:pt x="102295" y="433032"/>
                </a:lnTo>
                <a:lnTo>
                  <a:pt x="141707" y="454859"/>
                </a:lnTo>
                <a:lnTo>
                  <a:pt x="185260" y="468653"/>
                </a:lnTo>
                <a:lnTo>
                  <a:pt x="232020" y="473463"/>
                </a:lnTo>
                <a:lnTo>
                  <a:pt x="278780" y="468653"/>
                </a:lnTo>
                <a:lnTo>
                  <a:pt x="322333" y="454859"/>
                </a:lnTo>
                <a:lnTo>
                  <a:pt x="361745" y="433032"/>
                </a:lnTo>
                <a:lnTo>
                  <a:pt x="396084" y="404125"/>
                </a:lnTo>
                <a:lnTo>
                  <a:pt x="424415" y="369089"/>
                </a:lnTo>
                <a:lnTo>
                  <a:pt x="445807" y="328877"/>
                </a:lnTo>
                <a:lnTo>
                  <a:pt x="459327" y="284440"/>
                </a:lnTo>
                <a:lnTo>
                  <a:pt x="464041" y="236731"/>
                </a:lnTo>
                <a:lnTo>
                  <a:pt x="459327" y="189022"/>
                </a:lnTo>
                <a:lnTo>
                  <a:pt x="445807" y="144585"/>
                </a:lnTo>
                <a:lnTo>
                  <a:pt x="424415" y="104373"/>
                </a:lnTo>
                <a:lnTo>
                  <a:pt x="396084" y="69337"/>
                </a:lnTo>
                <a:lnTo>
                  <a:pt x="361745" y="40430"/>
                </a:lnTo>
                <a:lnTo>
                  <a:pt x="322333" y="18603"/>
                </a:lnTo>
                <a:lnTo>
                  <a:pt x="278780" y="4809"/>
                </a:lnTo>
                <a:lnTo>
                  <a:pt x="232020" y="0"/>
                </a:lnTo>
                <a:close/>
              </a:path>
            </a:pathLst>
          </a:custGeom>
          <a:solidFill>
            <a:srgbClr val="0C9F49"/>
          </a:solidFill>
        </p:spPr>
        <p:txBody>
          <a:bodyPr wrap="square" lIns="0" tIns="0" rIns="0" bIns="0" rtlCol="0"/>
          <a:lstStyle/>
          <a:p>
            <a:pPr defTabSz="304038">
              <a:buClrTx/>
            </a:pPr>
            <a:endParaRPr sz="599">
              <a:solidFill>
                <a:sysClr val="windowText" lastClr="000000"/>
              </a:solidFill>
            </a:endParaRPr>
          </a:p>
        </p:txBody>
      </p:sp>
      <p:sp>
        <p:nvSpPr>
          <p:cNvPr id="2117" name="object 2117"/>
          <p:cNvSpPr txBox="1"/>
          <p:nvPr/>
        </p:nvSpPr>
        <p:spPr>
          <a:xfrm>
            <a:off x="3769408" y="4733097"/>
            <a:ext cx="41807" cy="85933"/>
          </a:xfrm>
          <a:prstGeom prst="rect">
            <a:avLst/>
          </a:prstGeom>
        </p:spPr>
        <p:txBody>
          <a:bodyPr vert="horz" wrap="square" lIns="0" tIns="4012" rIns="0" bIns="0" rtlCol="0">
            <a:spAutoFit/>
          </a:bodyPr>
          <a:lstStyle/>
          <a:p>
            <a:pPr defTabSz="304038">
              <a:spcBef>
                <a:spcPts val="32"/>
              </a:spcBef>
              <a:buClrTx/>
            </a:pPr>
            <a:r>
              <a:rPr sz="532" spc="-2" dirty="0">
                <a:solidFill>
                  <a:srgbClr val="FFFFFF"/>
                </a:solidFill>
              </a:rPr>
              <a:t>1</a:t>
            </a:r>
            <a:endParaRPr sz="532">
              <a:solidFill>
                <a:sysClr val="windowText" lastClr="000000"/>
              </a:solidFill>
            </a:endParaRPr>
          </a:p>
        </p:txBody>
      </p:sp>
      <p:sp>
        <p:nvSpPr>
          <p:cNvPr id="2118" name="object 2118"/>
          <p:cNvSpPr/>
          <p:nvPr/>
        </p:nvSpPr>
        <p:spPr>
          <a:xfrm>
            <a:off x="3440015" y="4702178"/>
            <a:ext cx="154347" cy="157514"/>
          </a:xfrm>
          <a:custGeom>
            <a:avLst/>
            <a:gdLst/>
            <a:ahLst/>
            <a:cxnLst/>
            <a:rect l="l" t="t" r="r" b="b"/>
            <a:pathLst>
              <a:path w="464184" h="473709">
                <a:moveTo>
                  <a:pt x="232027" y="0"/>
                </a:moveTo>
                <a:lnTo>
                  <a:pt x="185266" y="4809"/>
                </a:lnTo>
                <a:lnTo>
                  <a:pt x="141713" y="18603"/>
                </a:lnTo>
                <a:lnTo>
                  <a:pt x="102300" y="40430"/>
                </a:lnTo>
                <a:lnTo>
                  <a:pt x="67960" y="69337"/>
                </a:lnTo>
                <a:lnTo>
                  <a:pt x="39627" y="104373"/>
                </a:lnTo>
                <a:lnTo>
                  <a:pt x="18234" y="144585"/>
                </a:lnTo>
                <a:lnTo>
                  <a:pt x="4714" y="189022"/>
                </a:lnTo>
                <a:lnTo>
                  <a:pt x="0" y="236731"/>
                </a:lnTo>
                <a:lnTo>
                  <a:pt x="4714" y="284440"/>
                </a:lnTo>
                <a:lnTo>
                  <a:pt x="18234" y="328877"/>
                </a:lnTo>
                <a:lnTo>
                  <a:pt x="39627" y="369089"/>
                </a:lnTo>
                <a:lnTo>
                  <a:pt x="67960" y="404125"/>
                </a:lnTo>
                <a:lnTo>
                  <a:pt x="102300" y="433032"/>
                </a:lnTo>
                <a:lnTo>
                  <a:pt x="141713" y="454859"/>
                </a:lnTo>
                <a:lnTo>
                  <a:pt x="185266" y="468653"/>
                </a:lnTo>
                <a:lnTo>
                  <a:pt x="232027" y="473463"/>
                </a:lnTo>
                <a:lnTo>
                  <a:pt x="278788" y="468653"/>
                </a:lnTo>
                <a:lnTo>
                  <a:pt x="322340" y="454859"/>
                </a:lnTo>
                <a:lnTo>
                  <a:pt x="361752" y="433032"/>
                </a:lnTo>
                <a:lnTo>
                  <a:pt x="396091" y="404125"/>
                </a:lnTo>
                <a:lnTo>
                  <a:pt x="424422" y="369089"/>
                </a:lnTo>
                <a:lnTo>
                  <a:pt x="445814" y="328877"/>
                </a:lnTo>
                <a:lnTo>
                  <a:pt x="459334" y="284440"/>
                </a:lnTo>
                <a:lnTo>
                  <a:pt x="464048" y="236731"/>
                </a:lnTo>
                <a:lnTo>
                  <a:pt x="459334" y="189022"/>
                </a:lnTo>
                <a:lnTo>
                  <a:pt x="445814" y="144585"/>
                </a:lnTo>
                <a:lnTo>
                  <a:pt x="424422" y="104373"/>
                </a:lnTo>
                <a:lnTo>
                  <a:pt x="396091" y="69337"/>
                </a:lnTo>
                <a:lnTo>
                  <a:pt x="361752" y="40430"/>
                </a:lnTo>
                <a:lnTo>
                  <a:pt x="322340" y="18603"/>
                </a:lnTo>
                <a:lnTo>
                  <a:pt x="278788" y="4809"/>
                </a:lnTo>
                <a:lnTo>
                  <a:pt x="232027" y="0"/>
                </a:lnTo>
                <a:close/>
              </a:path>
            </a:pathLst>
          </a:custGeom>
          <a:solidFill>
            <a:srgbClr val="454544"/>
          </a:solidFill>
        </p:spPr>
        <p:txBody>
          <a:bodyPr wrap="square" lIns="0" tIns="0" rIns="0" bIns="0" rtlCol="0"/>
          <a:lstStyle/>
          <a:p>
            <a:pPr defTabSz="304038">
              <a:buClrTx/>
            </a:pPr>
            <a:endParaRPr sz="599">
              <a:solidFill>
                <a:sysClr val="windowText" lastClr="000000"/>
              </a:solidFill>
            </a:endParaRPr>
          </a:p>
        </p:txBody>
      </p:sp>
      <p:sp>
        <p:nvSpPr>
          <p:cNvPr id="2119" name="object 2119"/>
          <p:cNvSpPr txBox="1"/>
          <p:nvPr/>
        </p:nvSpPr>
        <p:spPr>
          <a:xfrm>
            <a:off x="3498416" y="4733097"/>
            <a:ext cx="41807" cy="85933"/>
          </a:xfrm>
          <a:prstGeom prst="rect">
            <a:avLst/>
          </a:prstGeom>
        </p:spPr>
        <p:txBody>
          <a:bodyPr vert="horz" wrap="square" lIns="0" tIns="4012" rIns="0" bIns="0" rtlCol="0">
            <a:spAutoFit/>
          </a:bodyPr>
          <a:lstStyle/>
          <a:p>
            <a:pPr defTabSz="304038">
              <a:spcBef>
                <a:spcPts val="32"/>
              </a:spcBef>
              <a:buClrTx/>
            </a:pPr>
            <a:r>
              <a:rPr sz="532" spc="-2" dirty="0">
                <a:solidFill>
                  <a:srgbClr val="FFFFFF"/>
                </a:solidFill>
              </a:rPr>
              <a:t>4</a:t>
            </a:r>
            <a:endParaRPr sz="532">
              <a:solidFill>
                <a:sysClr val="windowText" lastClr="000000"/>
              </a:solidFill>
            </a:endParaRPr>
          </a:p>
        </p:txBody>
      </p:sp>
      <p:sp>
        <p:nvSpPr>
          <p:cNvPr id="2120" name="object 2120"/>
          <p:cNvSpPr/>
          <p:nvPr/>
        </p:nvSpPr>
        <p:spPr>
          <a:xfrm>
            <a:off x="3169020" y="4881140"/>
            <a:ext cx="154347" cy="157514"/>
          </a:xfrm>
          <a:custGeom>
            <a:avLst/>
            <a:gdLst/>
            <a:ahLst/>
            <a:cxnLst/>
            <a:rect l="l" t="t" r="r" b="b"/>
            <a:pathLst>
              <a:path w="464185" h="473709">
                <a:moveTo>
                  <a:pt x="232027" y="0"/>
                </a:moveTo>
                <a:lnTo>
                  <a:pt x="185264" y="4809"/>
                </a:lnTo>
                <a:lnTo>
                  <a:pt x="141710" y="18603"/>
                </a:lnTo>
                <a:lnTo>
                  <a:pt x="102297" y="40430"/>
                </a:lnTo>
                <a:lnTo>
                  <a:pt x="67957" y="69337"/>
                </a:lnTo>
                <a:lnTo>
                  <a:pt x="39625" y="104373"/>
                </a:lnTo>
                <a:lnTo>
                  <a:pt x="18233" y="144585"/>
                </a:lnTo>
                <a:lnTo>
                  <a:pt x="4713" y="189022"/>
                </a:lnTo>
                <a:lnTo>
                  <a:pt x="0" y="236731"/>
                </a:lnTo>
                <a:lnTo>
                  <a:pt x="4713" y="284440"/>
                </a:lnTo>
                <a:lnTo>
                  <a:pt x="18233" y="328877"/>
                </a:lnTo>
                <a:lnTo>
                  <a:pt x="39625" y="369089"/>
                </a:lnTo>
                <a:lnTo>
                  <a:pt x="67957" y="404125"/>
                </a:lnTo>
                <a:lnTo>
                  <a:pt x="102297" y="433032"/>
                </a:lnTo>
                <a:lnTo>
                  <a:pt x="141710" y="454859"/>
                </a:lnTo>
                <a:lnTo>
                  <a:pt x="185264" y="468653"/>
                </a:lnTo>
                <a:lnTo>
                  <a:pt x="232027" y="473463"/>
                </a:lnTo>
                <a:lnTo>
                  <a:pt x="278788" y="468653"/>
                </a:lnTo>
                <a:lnTo>
                  <a:pt x="322340" y="454859"/>
                </a:lnTo>
                <a:lnTo>
                  <a:pt x="361752" y="433032"/>
                </a:lnTo>
                <a:lnTo>
                  <a:pt x="396091" y="404125"/>
                </a:lnTo>
                <a:lnTo>
                  <a:pt x="424422" y="369089"/>
                </a:lnTo>
                <a:lnTo>
                  <a:pt x="445814" y="328877"/>
                </a:lnTo>
                <a:lnTo>
                  <a:pt x="459334" y="284440"/>
                </a:lnTo>
                <a:lnTo>
                  <a:pt x="464048" y="236731"/>
                </a:lnTo>
                <a:lnTo>
                  <a:pt x="459334" y="189022"/>
                </a:lnTo>
                <a:lnTo>
                  <a:pt x="445814" y="144585"/>
                </a:lnTo>
                <a:lnTo>
                  <a:pt x="424422" y="104373"/>
                </a:lnTo>
                <a:lnTo>
                  <a:pt x="396091" y="69337"/>
                </a:lnTo>
                <a:lnTo>
                  <a:pt x="361752" y="40430"/>
                </a:lnTo>
                <a:lnTo>
                  <a:pt x="322340" y="18603"/>
                </a:lnTo>
                <a:lnTo>
                  <a:pt x="278788" y="4809"/>
                </a:lnTo>
                <a:lnTo>
                  <a:pt x="232027" y="0"/>
                </a:lnTo>
                <a:close/>
              </a:path>
            </a:pathLst>
          </a:custGeom>
          <a:solidFill>
            <a:srgbClr val="EE2F24"/>
          </a:solidFill>
        </p:spPr>
        <p:txBody>
          <a:bodyPr wrap="square" lIns="0" tIns="0" rIns="0" bIns="0" rtlCol="0"/>
          <a:lstStyle/>
          <a:p>
            <a:pPr defTabSz="304038">
              <a:buClrTx/>
            </a:pPr>
            <a:endParaRPr sz="599">
              <a:solidFill>
                <a:sysClr val="windowText" lastClr="000000"/>
              </a:solidFill>
            </a:endParaRPr>
          </a:p>
        </p:txBody>
      </p:sp>
      <p:sp>
        <p:nvSpPr>
          <p:cNvPr id="2121" name="object 2121"/>
          <p:cNvSpPr txBox="1"/>
          <p:nvPr/>
        </p:nvSpPr>
        <p:spPr>
          <a:xfrm>
            <a:off x="3203069" y="4912055"/>
            <a:ext cx="90581" cy="85933"/>
          </a:xfrm>
          <a:prstGeom prst="rect">
            <a:avLst/>
          </a:prstGeom>
        </p:spPr>
        <p:txBody>
          <a:bodyPr vert="horz" wrap="square" lIns="0" tIns="4012" rIns="0" bIns="0" rtlCol="0">
            <a:spAutoFit/>
          </a:bodyPr>
          <a:lstStyle/>
          <a:p>
            <a:pPr defTabSz="304038">
              <a:spcBef>
                <a:spcPts val="32"/>
              </a:spcBef>
              <a:buClrTx/>
            </a:pPr>
            <a:r>
              <a:rPr sz="532" spc="-8" dirty="0">
                <a:solidFill>
                  <a:srgbClr val="FFFFFF"/>
                </a:solidFill>
              </a:rPr>
              <a:t>R1</a:t>
            </a:r>
            <a:endParaRPr sz="532">
              <a:solidFill>
                <a:sysClr val="windowText" lastClr="000000"/>
              </a:solidFill>
            </a:endParaRPr>
          </a:p>
        </p:txBody>
      </p:sp>
      <p:sp>
        <p:nvSpPr>
          <p:cNvPr id="2122" name="object 2122"/>
          <p:cNvSpPr/>
          <p:nvPr/>
        </p:nvSpPr>
        <p:spPr>
          <a:xfrm>
            <a:off x="3711012" y="4881143"/>
            <a:ext cx="154347" cy="157514"/>
          </a:xfrm>
          <a:custGeom>
            <a:avLst/>
            <a:gdLst/>
            <a:ahLst/>
            <a:cxnLst/>
            <a:rect l="l" t="t" r="r" b="b"/>
            <a:pathLst>
              <a:path w="464184" h="473709">
                <a:moveTo>
                  <a:pt x="232027" y="0"/>
                </a:moveTo>
                <a:lnTo>
                  <a:pt x="185264" y="4809"/>
                </a:lnTo>
                <a:lnTo>
                  <a:pt x="141710" y="18603"/>
                </a:lnTo>
                <a:lnTo>
                  <a:pt x="102297" y="40430"/>
                </a:lnTo>
                <a:lnTo>
                  <a:pt x="67957" y="69337"/>
                </a:lnTo>
                <a:lnTo>
                  <a:pt x="39625" y="104373"/>
                </a:lnTo>
                <a:lnTo>
                  <a:pt x="18233" y="144585"/>
                </a:lnTo>
                <a:lnTo>
                  <a:pt x="4713" y="189022"/>
                </a:lnTo>
                <a:lnTo>
                  <a:pt x="0" y="236731"/>
                </a:lnTo>
                <a:lnTo>
                  <a:pt x="4713" y="284440"/>
                </a:lnTo>
                <a:lnTo>
                  <a:pt x="18233" y="328877"/>
                </a:lnTo>
                <a:lnTo>
                  <a:pt x="39625" y="369089"/>
                </a:lnTo>
                <a:lnTo>
                  <a:pt x="67957" y="404125"/>
                </a:lnTo>
                <a:lnTo>
                  <a:pt x="102297" y="433032"/>
                </a:lnTo>
                <a:lnTo>
                  <a:pt x="141710" y="454859"/>
                </a:lnTo>
                <a:lnTo>
                  <a:pt x="185264" y="468653"/>
                </a:lnTo>
                <a:lnTo>
                  <a:pt x="232027" y="473463"/>
                </a:lnTo>
                <a:lnTo>
                  <a:pt x="278788" y="468653"/>
                </a:lnTo>
                <a:lnTo>
                  <a:pt x="322340" y="454859"/>
                </a:lnTo>
                <a:lnTo>
                  <a:pt x="361752" y="433032"/>
                </a:lnTo>
                <a:lnTo>
                  <a:pt x="396091" y="404125"/>
                </a:lnTo>
                <a:lnTo>
                  <a:pt x="424422" y="369089"/>
                </a:lnTo>
                <a:lnTo>
                  <a:pt x="445814" y="328877"/>
                </a:lnTo>
                <a:lnTo>
                  <a:pt x="459334" y="284440"/>
                </a:lnTo>
                <a:lnTo>
                  <a:pt x="464048" y="236731"/>
                </a:lnTo>
                <a:lnTo>
                  <a:pt x="459334" y="189022"/>
                </a:lnTo>
                <a:lnTo>
                  <a:pt x="445814" y="144585"/>
                </a:lnTo>
                <a:lnTo>
                  <a:pt x="424422" y="104373"/>
                </a:lnTo>
                <a:lnTo>
                  <a:pt x="396091" y="69337"/>
                </a:lnTo>
                <a:lnTo>
                  <a:pt x="361752" y="40430"/>
                </a:lnTo>
                <a:lnTo>
                  <a:pt x="322340" y="18603"/>
                </a:lnTo>
                <a:lnTo>
                  <a:pt x="278788" y="4809"/>
                </a:lnTo>
                <a:lnTo>
                  <a:pt x="232027" y="0"/>
                </a:lnTo>
                <a:close/>
              </a:path>
            </a:pathLst>
          </a:custGeom>
          <a:solidFill>
            <a:srgbClr val="EE2F24"/>
          </a:solidFill>
        </p:spPr>
        <p:txBody>
          <a:bodyPr wrap="square" lIns="0" tIns="0" rIns="0" bIns="0" rtlCol="0"/>
          <a:lstStyle/>
          <a:p>
            <a:pPr defTabSz="304038">
              <a:buClrTx/>
            </a:pPr>
            <a:endParaRPr sz="599">
              <a:solidFill>
                <a:sysClr val="windowText" lastClr="000000"/>
              </a:solidFill>
            </a:endParaRPr>
          </a:p>
        </p:txBody>
      </p:sp>
      <p:sp>
        <p:nvSpPr>
          <p:cNvPr id="2123" name="object 2123"/>
          <p:cNvSpPr txBox="1"/>
          <p:nvPr/>
        </p:nvSpPr>
        <p:spPr>
          <a:xfrm>
            <a:off x="3745067" y="4912064"/>
            <a:ext cx="90581" cy="85933"/>
          </a:xfrm>
          <a:prstGeom prst="rect">
            <a:avLst/>
          </a:prstGeom>
        </p:spPr>
        <p:txBody>
          <a:bodyPr vert="horz" wrap="square" lIns="0" tIns="4012" rIns="0" bIns="0" rtlCol="0">
            <a:spAutoFit/>
          </a:bodyPr>
          <a:lstStyle/>
          <a:p>
            <a:pPr defTabSz="304038">
              <a:spcBef>
                <a:spcPts val="32"/>
              </a:spcBef>
              <a:buClrTx/>
            </a:pPr>
            <a:r>
              <a:rPr sz="532" spc="-8" dirty="0">
                <a:solidFill>
                  <a:srgbClr val="FFFFFF"/>
                </a:solidFill>
              </a:rPr>
              <a:t>R1</a:t>
            </a:r>
            <a:endParaRPr sz="532">
              <a:solidFill>
                <a:sysClr val="windowText" lastClr="000000"/>
              </a:solidFill>
            </a:endParaRPr>
          </a:p>
        </p:txBody>
      </p:sp>
      <p:sp>
        <p:nvSpPr>
          <p:cNvPr id="2124" name="object 2124"/>
          <p:cNvSpPr/>
          <p:nvPr/>
        </p:nvSpPr>
        <p:spPr>
          <a:xfrm>
            <a:off x="3440012" y="4881145"/>
            <a:ext cx="154347" cy="157514"/>
          </a:xfrm>
          <a:custGeom>
            <a:avLst/>
            <a:gdLst/>
            <a:ahLst/>
            <a:cxnLst/>
            <a:rect l="l" t="t" r="r" b="b"/>
            <a:pathLst>
              <a:path w="464184" h="473709">
                <a:moveTo>
                  <a:pt x="232027" y="0"/>
                </a:moveTo>
                <a:lnTo>
                  <a:pt x="185266" y="4809"/>
                </a:lnTo>
                <a:lnTo>
                  <a:pt x="141713" y="18603"/>
                </a:lnTo>
                <a:lnTo>
                  <a:pt x="102300" y="40430"/>
                </a:lnTo>
                <a:lnTo>
                  <a:pt x="67960" y="69337"/>
                </a:lnTo>
                <a:lnTo>
                  <a:pt x="39627" y="104373"/>
                </a:lnTo>
                <a:lnTo>
                  <a:pt x="18234" y="144585"/>
                </a:lnTo>
                <a:lnTo>
                  <a:pt x="4714" y="189022"/>
                </a:lnTo>
                <a:lnTo>
                  <a:pt x="0" y="236731"/>
                </a:lnTo>
                <a:lnTo>
                  <a:pt x="4714" y="284440"/>
                </a:lnTo>
                <a:lnTo>
                  <a:pt x="18234" y="328877"/>
                </a:lnTo>
                <a:lnTo>
                  <a:pt x="39627" y="369089"/>
                </a:lnTo>
                <a:lnTo>
                  <a:pt x="67960" y="404125"/>
                </a:lnTo>
                <a:lnTo>
                  <a:pt x="102300" y="433032"/>
                </a:lnTo>
                <a:lnTo>
                  <a:pt x="141713" y="454859"/>
                </a:lnTo>
                <a:lnTo>
                  <a:pt x="185266" y="468653"/>
                </a:lnTo>
                <a:lnTo>
                  <a:pt x="232027" y="473463"/>
                </a:lnTo>
                <a:lnTo>
                  <a:pt x="278788" y="468653"/>
                </a:lnTo>
                <a:lnTo>
                  <a:pt x="322340" y="454859"/>
                </a:lnTo>
                <a:lnTo>
                  <a:pt x="361752" y="433032"/>
                </a:lnTo>
                <a:lnTo>
                  <a:pt x="396091" y="404125"/>
                </a:lnTo>
                <a:lnTo>
                  <a:pt x="424422" y="369089"/>
                </a:lnTo>
                <a:lnTo>
                  <a:pt x="445814" y="328877"/>
                </a:lnTo>
                <a:lnTo>
                  <a:pt x="459334" y="284440"/>
                </a:lnTo>
                <a:lnTo>
                  <a:pt x="464048" y="236731"/>
                </a:lnTo>
                <a:lnTo>
                  <a:pt x="459334" y="189022"/>
                </a:lnTo>
                <a:lnTo>
                  <a:pt x="445814" y="144585"/>
                </a:lnTo>
                <a:lnTo>
                  <a:pt x="424422" y="104373"/>
                </a:lnTo>
                <a:lnTo>
                  <a:pt x="396091" y="69337"/>
                </a:lnTo>
                <a:lnTo>
                  <a:pt x="361752" y="40430"/>
                </a:lnTo>
                <a:lnTo>
                  <a:pt x="322340" y="18603"/>
                </a:lnTo>
                <a:lnTo>
                  <a:pt x="278788" y="4809"/>
                </a:lnTo>
                <a:lnTo>
                  <a:pt x="232027" y="0"/>
                </a:lnTo>
                <a:close/>
              </a:path>
            </a:pathLst>
          </a:custGeom>
          <a:solidFill>
            <a:srgbClr val="F5928D"/>
          </a:solidFill>
        </p:spPr>
        <p:txBody>
          <a:bodyPr wrap="square" lIns="0" tIns="0" rIns="0" bIns="0" rtlCol="0"/>
          <a:lstStyle/>
          <a:p>
            <a:pPr defTabSz="304038">
              <a:buClrTx/>
            </a:pPr>
            <a:endParaRPr sz="599">
              <a:solidFill>
                <a:sysClr val="windowText" lastClr="000000"/>
              </a:solidFill>
            </a:endParaRPr>
          </a:p>
        </p:txBody>
      </p:sp>
      <p:sp>
        <p:nvSpPr>
          <p:cNvPr id="2125" name="object 2125"/>
          <p:cNvSpPr txBox="1"/>
          <p:nvPr/>
        </p:nvSpPr>
        <p:spPr>
          <a:xfrm>
            <a:off x="3474061" y="4912064"/>
            <a:ext cx="90581" cy="85933"/>
          </a:xfrm>
          <a:prstGeom prst="rect">
            <a:avLst/>
          </a:prstGeom>
        </p:spPr>
        <p:txBody>
          <a:bodyPr vert="horz" wrap="square" lIns="0" tIns="4012" rIns="0" bIns="0" rtlCol="0">
            <a:spAutoFit/>
          </a:bodyPr>
          <a:lstStyle/>
          <a:p>
            <a:pPr defTabSz="304038">
              <a:spcBef>
                <a:spcPts val="32"/>
              </a:spcBef>
              <a:buClrTx/>
            </a:pPr>
            <a:r>
              <a:rPr sz="532" spc="-8" dirty="0">
                <a:solidFill>
                  <a:srgbClr val="FFFFFF"/>
                </a:solidFill>
              </a:rPr>
              <a:t>R2</a:t>
            </a:r>
            <a:endParaRPr sz="532">
              <a:solidFill>
                <a:sysClr val="windowText" lastClr="000000"/>
              </a:solidFill>
            </a:endParaRPr>
          </a:p>
        </p:txBody>
      </p:sp>
      <p:sp>
        <p:nvSpPr>
          <p:cNvPr id="2126" name="object 2126"/>
          <p:cNvSpPr txBox="1"/>
          <p:nvPr/>
        </p:nvSpPr>
        <p:spPr>
          <a:xfrm>
            <a:off x="1364934" y="2653234"/>
            <a:ext cx="621611" cy="514665"/>
          </a:xfrm>
          <a:prstGeom prst="rect">
            <a:avLst/>
          </a:prstGeom>
        </p:spPr>
        <p:txBody>
          <a:bodyPr vert="horz" wrap="square" lIns="0" tIns="19214" rIns="0" bIns="0" rtlCol="0">
            <a:spAutoFit/>
          </a:bodyPr>
          <a:lstStyle/>
          <a:p>
            <a:pPr marL="113170" marR="4856" indent="-109158" algn="just" defTabSz="304038">
              <a:lnSpc>
                <a:spcPts val="695"/>
              </a:lnSpc>
              <a:spcBef>
                <a:spcPts val="151"/>
              </a:spcBef>
              <a:buClrTx/>
            </a:pPr>
            <a:r>
              <a:rPr sz="665" spc="-3" dirty="0">
                <a:solidFill>
                  <a:srgbClr val="020303"/>
                </a:solidFill>
              </a:rPr>
              <a:t>Leptomeningeal involvement </a:t>
            </a:r>
            <a:r>
              <a:rPr sz="665" dirty="0">
                <a:solidFill>
                  <a:srgbClr val="020303"/>
                </a:solidFill>
              </a:rPr>
              <a:t>Erlotinib</a:t>
            </a:r>
            <a:r>
              <a:rPr sz="665" spc="20" dirty="0">
                <a:solidFill>
                  <a:srgbClr val="020303"/>
                </a:solidFill>
              </a:rPr>
              <a:t> </a:t>
            </a:r>
            <a:r>
              <a:rPr sz="665" spc="-3" dirty="0">
                <a:solidFill>
                  <a:srgbClr val="020303"/>
                </a:solidFill>
              </a:rPr>
              <a:t>start</a:t>
            </a:r>
            <a:endParaRPr sz="665">
              <a:solidFill>
                <a:sysClr val="windowText" lastClr="000000"/>
              </a:solidFill>
            </a:endParaRPr>
          </a:p>
          <a:p>
            <a:pPr marL="179045" marR="1689" indent="-5701" algn="just" defTabSz="304038">
              <a:lnSpc>
                <a:spcPct val="101499"/>
              </a:lnSpc>
              <a:spcBef>
                <a:spcPts val="166"/>
              </a:spcBef>
              <a:buClrTx/>
            </a:pPr>
            <a:r>
              <a:rPr sz="665" dirty="0">
                <a:solidFill>
                  <a:srgbClr val="020303"/>
                </a:solidFill>
              </a:rPr>
              <a:t>Switched</a:t>
            </a:r>
            <a:r>
              <a:rPr sz="665" spc="30" dirty="0">
                <a:solidFill>
                  <a:srgbClr val="020303"/>
                </a:solidFill>
              </a:rPr>
              <a:t> </a:t>
            </a:r>
            <a:r>
              <a:rPr sz="665" spc="-8" dirty="0">
                <a:solidFill>
                  <a:srgbClr val="020303"/>
                </a:solidFill>
              </a:rPr>
              <a:t>to </a:t>
            </a:r>
            <a:r>
              <a:rPr sz="665" spc="-3" dirty="0">
                <a:solidFill>
                  <a:srgbClr val="020303"/>
                </a:solidFill>
              </a:rPr>
              <a:t>Osimertinib</a:t>
            </a:r>
            <a:endParaRPr sz="665">
              <a:solidFill>
                <a:sysClr val="windowText" lastClr="000000"/>
              </a:solidFill>
            </a:endParaRPr>
          </a:p>
        </p:txBody>
      </p:sp>
      <p:sp>
        <p:nvSpPr>
          <p:cNvPr id="2127" name="object 2127"/>
          <p:cNvSpPr txBox="1"/>
          <p:nvPr/>
        </p:nvSpPr>
        <p:spPr>
          <a:xfrm>
            <a:off x="1463399" y="3706560"/>
            <a:ext cx="527863" cy="539882"/>
          </a:xfrm>
          <a:prstGeom prst="rect">
            <a:avLst/>
          </a:prstGeom>
        </p:spPr>
        <p:txBody>
          <a:bodyPr vert="horz" wrap="square" lIns="0" tIns="3801" rIns="0" bIns="0" rtlCol="0">
            <a:spAutoFit/>
          </a:bodyPr>
          <a:lstStyle/>
          <a:p>
            <a:pPr marL="85088" marR="1689" indent="-81077" algn="r" defTabSz="304038">
              <a:lnSpc>
                <a:spcPct val="101499"/>
              </a:lnSpc>
              <a:spcBef>
                <a:spcPts val="30"/>
              </a:spcBef>
              <a:buClrTx/>
            </a:pPr>
            <a:r>
              <a:rPr sz="665" dirty="0">
                <a:solidFill>
                  <a:srgbClr val="020303"/>
                </a:solidFill>
              </a:rPr>
              <a:t>Resistance</a:t>
            </a:r>
            <a:r>
              <a:rPr sz="665" spc="18" dirty="0">
                <a:solidFill>
                  <a:srgbClr val="020303"/>
                </a:solidFill>
              </a:rPr>
              <a:t> </a:t>
            </a:r>
            <a:r>
              <a:rPr sz="665" spc="-8" dirty="0">
                <a:solidFill>
                  <a:srgbClr val="020303"/>
                </a:solidFill>
              </a:rPr>
              <a:t>to </a:t>
            </a:r>
            <a:r>
              <a:rPr sz="665" spc="-3" dirty="0">
                <a:solidFill>
                  <a:srgbClr val="020303"/>
                </a:solidFill>
              </a:rPr>
              <a:t>Osimertinib</a:t>
            </a:r>
            <a:endParaRPr sz="665">
              <a:solidFill>
                <a:sysClr val="windowText" lastClr="000000"/>
              </a:solidFill>
            </a:endParaRPr>
          </a:p>
          <a:p>
            <a:pPr marL="37371" marR="1689" indent="-4856" algn="r" defTabSz="304038">
              <a:lnSpc>
                <a:spcPct val="101499"/>
              </a:lnSpc>
              <a:spcBef>
                <a:spcPts val="201"/>
              </a:spcBef>
              <a:buClrTx/>
            </a:pPr>
            <a:r>
              <a:rPr sz="665" dirty="0">
                <a:solidFill>
                  <a:srgbClr val="020303"/>
                </a:solidFill>
              </a:rPr>
              <a:t>Proton</a:t>
            </a:r>
            <a:r>
              <a:rPr sz="665" spc="20" dirty="0">
                <a:solidFill>
                  <a:srgbClr val="020303"/>
                </a:solidFill>
              </a:rPr>
              <a:t> </a:t>
            </a:r>
            <a:r>
              <a:rPr sz="665" spc="-7" dirty="0">
                <a:solidFill>
                  <a:srgbClr val="020303"/>
                </a:solidFill>
              </a:rPr>
              <a:t>beam </a:t>
            </a:r>
            <a:r>
              <a:rPr sz="665" dirty="0">
                <a:solidFill>
                  <a:srgbClr val="020303"/>
                </a:solidFill>
              </a:rPr>
              <a:t>cranio-</a:t>
            </a:r>
            <a:r>
              <a:rPr sz="665" spc="-3" dirty="0">
                <a:solidFill>
                  <a:srgbClr val="020303"/>
                </a:solidFill>
              </a:rPr>
              <a:t>spinal irradiation</a:t>
            </a:r>
            <a:endParaRPr sz="665">
              <a:solidFill>
                <a:sysClr val="windowText" lastClr="000000"/>
              </a:solidFill>
            </a:endParaRPr>
          </a:p>
        </p:txBody>
      </p:sp>
      <p:grpSp>
        <p:nvGrpSpPr>
          <p:cNvPr id="2128" name="object 2128"/>
          <p:cNvGrpSpPr/>
          <p:nvPr/>
        </p:nvGrpSpPr>
        <p:grpSpPr>
          <a:xfrm>
            <a:off x="2025484" y="2903680"/>
            <a:ext cx="160681" cy="2148826"/>
            <a:chOff x="2393640" y="8732549"/>
            <a:chExt cx="483234" cy="6462395"/>
          </a:xfrm>
        </p:grpSpPr>
        <p:sp>
          <p:nvSpPr>
            <p:cNvPr id="2129" name="object 2129"/>
            <p:cNvSpPr/>
            <p:nvPr/>
          </p:nvSpPr>
          <p:spPr>
            <a:xfrm>
              <a:off x="2617256" y="8737461"/>
              <a:ext cx="45085" cy="6212205"/>
            </a:xfrm>
            <a:custGeom>
              <a:avLst/>
              <a:gdLst/>
              <a:ahLst/>
              <a:cxnLst/>
              <a:rect l="l" t="t" r="r" b="b"/>
              <a:pathLst>
                <a:path w="45085" h="6212205">
                  <a:moveTo>
                    <a:pt x="44697" y="0"/>
                  </a:moveTo>
                  <a:lnTo>
                    <a:pt x="0" y="0"/>
                  </a:lnTo>
                  <a:lnTo>
                    <a:pt x="0" y="6211751"/>
                  </a:lnTo>
                  <a:lnTo>
                    <a:pt x="44697" y="6211751"/>
                  </a:lnTo>
                  <a:lnTo>
                    <a:pt x="44697" y="0"/>
                  </a:lnTo>
                  <a:close/>
                </a:path>
              </a:pathLst>
            </a:custGeom>
            <a:solidFill>
              <a:srgbClr val="231F20"/>
            </a:solidFill>
          </p:spPr>
          <p:txBody>
            <a:bodyPr wrap="square" lIns="0" tIns="0" rIns="0" bIns="0" rtlCol="0"/>
            <a:lstStyle/>
            <a:p>
              <a:pPr defTabSz="304038">
                <a:buClrTx/>
              </a:pPr>
              <a:endParaRPr sz="599">
                <a:solidFill>
                  <a:sysClr val="windowText" lastClr="000000"/>
                </a:solidFill>
              </a:endParaRPr>
            </a:p>
          </p:txBody>
        </p:sp>
        <p:sp>
          <p:nvSpPr>
            <p:cNvPr id="2130" name="object 2130"/>
            <p:cNvSpPr/>
            <p:nvPr/>
          </p:nvSpPr>
          <p:spPr>
            <a:xfrm>
              <a:off x="2617256" y="8737461"/>
              <a:ext cx="45085" cy="6212205"/>
            </a:xfrm>
            <a:custGeom>
              <a:avLst/>
              <a:gdLst/>
              <a:ahLst/>
              <a:cxnLst/>
              <a:rect l="l" t="t" r="r" b="b"/>
              <a:pathLst>
                <a:path w="45085" h="6212205">
                  <a:moveTo>
                    <a:pt x="44697" y="6211751"/>
                  </a:moveTo>
                  <a:lnTo>
                    <a:pt x="0" y="6211751"/>
                  </a:lnTo>
                  <a:lnTo>
                    <a:pt x="0" y="0"/>
                  </a:lnTo>
                  <a:lnTo>
                    <a:pt x="44697" y="0"/>
                  </a:lnTo>
                  <a:lnTo>
                    <a:pt x="44697" y="6211751"/>
                  </a:lnTo>
                  <a:close/>
                </a:path>
              </a:pathLst>
            </a:custGeom>
            <a:ln w="9822">
              <a:solidFill>
                <a:srgbClr val="231F20"/>
              </a:solidFill>
            </a:ln>
          </p:spPr>
          <p:txBody>
            <a:bodyPr wrap="square" lIns="0" tIns="0" rIns="0" bIns="0" rtlCol="0"/>
            <a:lstStyle/>
            <a:p>
              <a:pPr defTabSz="304038">
                <a:buClrTx/>
              </a:pPr>
              <a:endParaRPr sz="599">
                <a:solidFill>
                  <a:sysClr val="windowText" lastClr="000000"/>
                </a:solidFill>
              </a:endParaRPr>
            </a:p>
          </p:txBody>
        </p:sp>
        <p:sp>
          <p:nvSpPr>
            <p:cNvPr id="2131" name="object 2131"/>
            <p:cNvSpPr/>
            <p:nvPr/>
          </p:nvSpPr>
          <p:spPr>
            <a:xfrm>
              <a:off x="2393632" y="8737552"/>
              <a:ext cx="483234" cy="6452235"/>
            </a:xfrm>
            <a:custGeom>
              <a:avLst/>
              <a:gdLst/>
              <a:ahLst/>
              <a:cxnLst/>
              <a:rect l="l" t="t" r="r" b="b"/>
              <a:pathLst>
                <a:path w="483235" h="6452234">
                  <a:moveTo>
                    <a:pt x="375539" y="6072937"/>
                  </a:moveTo>
                  <a:lnTo>
                    <a:pt x="344309" y="6049264"/>
                  </a:lnTo>
                  <a:lnTo>
                    <a:pt x="116382" y="6428283"/>
                  </a:lnTo>
                  <a:lnTo>
                    <a:pt x="147624" y="6451943"/>
                  </a:lnTo>
                  <a:lnTo>
                    <a:pt x="375539" y="6072937"/>
                  </a:lnTo>
                  <a:close/>
                </a:path>
                <a:path w="483235" h="6452234">
                  <a:moveTo>
                    <a:pt x="483146" y="3246018"/>
                  </a:moveTo>
                  <a:lnTo>
                    <a:pt x="0" y="3246018"/>
                  </a:lnTo>
                  <a:lnTo>
                    <a:pt x="0" y="3290709"/>
                  </a:lnTo>
                  <a:lnTo>
                    <a:pt x="483146" y="3290709"/>
                  </a:lnTo>
                  <a:lnTo>
                    <a:pt x="483146" y="3246018"/>
                  </a:lnTo>
                  <a:close/>
                </a:path>
                <a:path w="483235" h="6452234">
                  <a:moveTo>
                    <a:pt x="483146" y="2680030"/>
                  </a:moveTo>
                  <a:lnTo>
                    <a:pt x="0" y="2680030"/>
                  </a:lnTo>
                  <a:lnTo>
                    <a:pt x="0" y="2724721"/>
                  </a:lnTo>
                  <a:lnTo>
                    <a:pt x="483146" y="2724721"/>
                  </a:lnTo>
                  <a:lnTo>
                    <a:pt x="483146" y="2680030"/>
                  </a:lnTo>
                  <a:close/>
                </a:path>
                <a:path w="483235" h="6452234">
                  <a:moveTo>
                    <a:pt x="483146" y="187629"/>
                  </a:moveTo>
                  <a:lnTo>
                    <a:pt x="0" y="187629"/>
                  </a:lnTo>
                  <a:lnTo>
                    <a:pt x="0" y="232321"/>
                  </a:lnTo>
                  <a:lnTo>
                    <a:pt x="483146" y="232321"/>
                  </a:lnTo>
                  <a:lnTo>
                    <a:pt x="483146" y="187629"/>
                  </a:lnTo>
                  <a:close/>
                </a:path>
                <a:path w="483235" h="6452234">
                  <a:moveTo>
                    <a:pt x="483146" y="0"/>
                  </a:moveTo>
                  <a:lnTo>
                    <a:pt x="0" y="0"/>
                  </a:lnTo>
                  <a:lnTo>
                    <a:pt x="0" y="44691"/>
                  </a:lnTo>
                  <a:lnTo>
                    <a:pt x="483146" y="44691"/>
                  </a:lnTo>
                  <a:lnTo>
                    <a:pt x="483146" y="0"/>
                  </a:lnTo>
                  <a:close/>
                </a:path>
              </a:pathLst>
            </a:custGeom>
            <a:solidFill>
              <a:srgbClr val="231F20"/>
            </a:solidFill>
          </p:spPr>
          <p:txBody>
            <a:bodyPr wrap="square" lIns="0" tIns="0" rIns="0" bIns="0" rtlCol="0"/>
            <a:lstStyle/>
            <a:p>
              <a:pPr defTabSz="304038">
                <a:buClrTx/>
              </a:pPr>
              <a:endParaRPr sz="599">
                <a:solidFill>
                  <a:sysClr val="windowText" lastClr="000000"/>
                </a:solidFill>
              </a:endParaRPr>
            </a:p>
          </p:txBody>
        </p:sp>
        <p:sp>
          <p:nvSpPr>
            <p:cNvPr id="2132" name="object 2132"/>
            <p:cNvSpPr/>
            <p:nvPr/>
          </p:nvSpPr>
          <p:spPr>
            <a:xfrm>
              <a:off x="2510027" y="14786813"/>
              <a:ext cx="259715" cy="403225"/>
            </a:xfrm>
            <a:custGeom>
              <a:avLst/>
              <a:gdLst/>
              <a:ahLst/>
              <a:cxnLst/>
              <a:rect l="l" t="t" r="r" b="b"/>
              <a:pathLst>
                <a:path w="259714" h="403225">
                  <a:moveTo>
                    <a:pt x="227918" y="0"/>
                  </a:moveTo>
                  <a:lnTo>
                    <a:pt x="259155" y="23669"/>
                  </a:lnTo>
                  <a:lnTo>
                    <a:pt x="31237" y="402676"/>
                  </a:lnTo>
                  <a:lnTo>
                    <a:pt x="0" y="379013"/>
                  </a:lnTo>
                  <a:lnTo>
                    <a:pt x="227918" y="0"/>
                  </a:lnTo>
                  <a:close/>
                </a:path>
              </a:pathLst>
            </a:custGeom>
            <a:ln w="9822">
              <a:solidFill>
                <a:srgbClr val="231F20"/>
              </a:solidFill>
            </a:ln>
          </p:spPr>
          <p:txBody>
            <a:bodyPr wrap="square" lIns="0" tIns="0" rIns="0" bIns="0" rtlCol="0"/>
            <a:lstStyle/>
            <a:p>
              <a:pPr defTabSz="304038">
                <a:buClrTx/>
              </a:pPr>
              <a:endParaRPr sz="599">
                <a:solidFill>
                  <a:sysClr val="windowText" lastClr="000000"/>
                </a:solidFill>
              </a:endParaRPr>
            </a:p>
          </p:txBody>
        </p:sp>
        <p:sp>
          <p:nvSpPr>
            <p:cNvPr id="2133" name="object 2133"/>
            <p:cNvSpPr/>
            <p:nvPr/>
          </p:nvSpPr>
          <p:spPr>
            <a:xfrm>
              <a:off x="2508142" y="14788150"/>
              <a:ext cx="263525" cy="400050"/>
            </a:xfrm>
            <a:custGeom>
              <a:avLst/>
              <a:gdLst/>
              <a:ahLst/>
              <a:cxnLst/>
              <a:rect l="l" t="t" r="r" b="b"/>
              <a:pathLst>
                <a:path w="263525" h="400050">
                  <a:moveTo>
                    <a:pt x="30979" y="0"/>
                  </a:moveTo>
                  <a:lnTo>
                    <a:pt x="0" y="24084"/>
                  </a:lnTo>
                  <a:lnTo>
                    <a:pt x="231941" y="400005"/>
                  </a:lnTo>
                  <a:lnTo>
                    <a:pt x="262928" y="375920"/>
                  </a:lnTo>
                  <a:lnTo>
                    <a:pt x="30979" y="0"/>
                  </a:lnTo>
                  <a:close/>
                </a:path>
              </a:pathLst>
            </a:custGeom>
            <a:solidFill>
              <a:srgbClr val="231F20"/>
            </a:solidFill>
          </p:spPr>
          <p:txBody>
            <a:bodyPr wrap="square" lIns="0" tIns="0" rIns="0" bIns="0" rtlCol="0"/>
            <a:lstStyle/>
            <a:p>
              <a:pPr defTabSz="304038">
                <a:buClrTx/>
              </a:pPr>
              <a:endParaRPr sz="599">
                <a:solidFill>
                  <a:sysClr val="windowText" lastClr="000000"/>
                </a:solidFill>
              </a:endParaRPr>
            </a:p>
          </p:txBody>
        </p:sp>
        <p:sp>
          <p:nvSpPr>
            <p:cNvPr id="2134" name="object 2134"/>
            <p:cNvSpPr/>
            <p:nvPr/>
          </p:nvSpPr>
          <p:spPr>
            <a:xfrm>
              <a:off x="2508142" y="14788150"/>
              <a:ext cx="263525" cy="400050"/>
            </a:xfrm>
            <a:custGeom>
              <a:avLst/>
              <a:gdLst/>
              <a:ahLst/>
              <a:cxnLst/>
              <a:rect l="l" t="t" r="r" b="b"/>
              <a:pathLst>
                <a:path w="263525" h="400050">
                  <a:moveTo>
                    <a:pt x="0" y="24084"/>
                  </a:moveTo>
                  <a:lnTo>
                    <a:pt x="30979" y="0"/>
                  </a:lnTo>
                  <a:lnTo>
                    <a:pt x="262928" y="375920"/>
                  </a:lnTo>
                  <a:lnTo>
                    <a:pt x="231941" y="400005"/>
                  </a:lnTo>
                  <a:lnTo>
                    <a:pt x="0" y="24084"/>
                  </a:lnTo>
                  <a:close/>
                </a:path>
              </a:pathLst>
            </a:custGeom>
            <a:ln w="9822">
              <a:solidFill>
                <a:srgbClr val="231F20"/>
              </a:solidFill>
            </a:ln>
          </p:spPr>
          <p:txBody>
            <a:bodyPr wrap="square" lIns="0" tIns="0" rIns="0" bIns="0" rtlCol="0"/>
            <a:lstStyle/>
            <a:p>
              <a:pPr defTabSz="304038">
                <a:buClrTx/>
              </a:pPr>
              <a:endParaRPr sz="599">
                <a:solidFill>
                  <a:sysClr val="windowText" lastClr="000000"/>
                </a:solidFill>
              </a:endParaRPr>
            </a:p>
          </p:txBody>
        </p:sp>
      </p:grpSp>
      <p:sp>
        <p:nvSpPr>
          <p:cNvPr id="2135" name="object 2135"/>
          <p:cNvSpPr txBox="1"/>
          <p:nvPr/>
        </p:nvSpPr>
        <p:spPr>
          <a:xfrm>
            <a:off x="2510232" y="4615090"/>
            <a:ext cx="98605" cy="63276"/>
          </a:xfrm>
          <a:prstGeom prst="rect">
            <a:avLst/>
          </a:prstGeom>
        </p:spPr>
        <p:txBody>
          <a:bodyPr vert="horz" wrap="square" lIns="0" tIns="4434" rIns="0" bIns="0" rtlCol="0">
            <a:spAutoFit/>
          </a:bodyPr>
          <a:lstStyle/>
          <a:p>
            <a:pPr marL="4223" defTabSz="304038">
              <a:spcBef>
                <a:spcPts val="35"/>
              </a:spcBef>
              <a:buClrTx/>
            </a:pPr>
            <a:r>
              <a:rPr sz="382" spc="-8" dirty="0">
                <a:solidFill>
                  <a:srgbClr val="020303"/>
                </a:solidFill>
              </a:rPr>
              <a:t>VAF</a:t>
            </a:r>
            <a:endParaRPr sz="382">
              <a:solidFill>
                <a:sysClr val="windowText" lastClr="000000"/>
              </a:solidFill>
            </a:endParaRPr>
          </a:p>
        </p:txBody>
      </p:sp>
      <p:grpSp>
        <p:nvGrpSpPr>
          <p:cNvPr id="2136" name="object 2136"/>
          <p:cNvGrpSpPr/>
          <p:nvPr/>
        </p:nvGrpSpPr>
        <p:grpSpPr>
          <a:xfrm>
            <a:off x="2520571" y="4692132"/>
            <a:ext cx="76857" cy="429681"/>
            <a:chOff x="3882568" y="14111152"/>
            <a:chExt cx="231140" cy="1292225"/>
          </a:xfrm>
        </p:grpSpPr>
        <p:pic>
          <p:nvPicPr>
            <p:cNvPr id="2137" name="object 2137"/>
            <p:cNvPicPr/>
            <p:nvPr/>
          </p:nvPicPr>
          <p:blipFill>
            <a:blip r:embed="rId18" cstate="print"/>
            <a:stretch>
              <a:fillRect/>
            </a:stretch>
          </p:blipFill>
          <p:spPr>
            <a:xfrm>
              <a:off x="3887723" y="14116350"/>
              <a:ext cx="220722" cy="1281629"/>
            </a:xfrm>
            <a:prstGeom prst="rect">
              <a:avLst/>
            </a:prstGeom>
          </p:spPr>
        </p:pic>
        <p:sp>
          <p:nvSpPr>
            <p:cNvPr id="2138" name="object 2138"/>
            <p:cNvSpPr/>
            <p:nvPr/>
          </p:nvSpPr>
          <p:spPr>
            <a:xfrm>
              <a:off x="3887719" y="14117780"/>
              <a:ext cx="220979" cy="1067435"/>
            </a:xfrm>
            <a:custGeom>
              <a:avLst/>
              <a:gdLst/>
              <a:ahLst/>
              <a:cxnLst/>
              <a:rect l="l" t="t" r="r" b="b"/>
              <a:pathLst>
                <a:path w="220979" h="1067434">
                  <a:moveTo>
                    <a:pt x="0" y="1066834"/>
                  </a:moveTo>
                  <a:lnTo>
                    <a:pt x="41203" y="1066834"/>
                  </a:lnTo>
                </a:path>
                <a:path w="220979" h="1067434">
                  <a:moveTo>
                    <a:pt x="220722" y="1066834"/>
                  </a:moveTo>
                  <a:lnTo>
                    <a:pt x="179526" y="1066834"/>
                  </a:lnTo>
                </a:path>
                <a:path w="220979" h="1067434">
                  <a:moveTo>
                    <a:pt x="0" y="800491"/>
                  </a:moveTo>
                  <a:lnTo>
                    <a:pt x="41203" y="800491"/>
                  </a:lnTo>
                </a:path>
                <a:path w="220979" h="1067434">
                  <a:moveTo>
                    <a:pt x="220722" y="800491"/>
                  </a:moveTo>
                  <a:lnTo>
                    <a:pt x="179526" y="800491"/>
                  </a:lnTo>
                </a:path>
                <a:path w="220979" h="1067434">
                  <a:moveTo>
                    <a:pt x="0" y="534154"/>
                  </a:moveTo>
                  <a:lnTo>
                    <a:pt x="41203" y="534154"/>
                  </a:lnTo>
                </a:path>
                <a:path w="220979" h="1067434">
                  <a:moveTo>
                    <a:pt x="220722" y="534154"/>
                  </a:moveTo>
                  <a:lnTo>
                    <a:pt x="179526" y="534154"/>
                  </a:lnTo>
                </a:path>
                <a:path w="220979" h="1067434">
                  <a:moveTo>
                    <a:pt x="0" y="266343"/>
                  </a:moveTo>
                  <a:lnTo>
                    <a:pt x="41203" y="266343"/>
                  </a:lnTo>
                </a:path>
                <a:path w="220979" h="1067434">
                  <a:moveTo>
                    <a:pt x="220722" y="266343"/>
                  </a:moveTo>
                  <a:lnTo>
                    <a:pt x="179526" y="266343"/>
                  </a:lnTo>
                </a:path>
                <a:path w="220979" h="1067434">
                  <a:moveTo>
                    <a:pt x="0" y="0"/>
                  </a:moveTo>
                  <a:lnTo>
                    <a:pt x="41203" y="0"/>
                  </a:lnTo>
                </a:path>
                <a:path w="220979" h="1067434">
                  <a:moveTo>
                    <a:pt x="220722" y="0"/>
                  </a:moveTo>
                  <a:lnTo>
                    <a:pt x="179526" y="0"/>
                  </a:lnTo>
                </a:path>
              </a:pathLst>
            </a:custGeom>
            <a:ln w="10309">
              <a:solidFill>
                <a:srgbClr val="020303"/>
              </a:solidFill>
            </a:ln>
          </p:spPr>
          <p:txBody>
            <a:bodyPr wrap="square" lIns="0" tIns="0" rIns="0" bIns="0" rtlCol="0"/>
            <a:lstStyle/>
            <a:p>
              <a:pPr defTabSz="304038">
                <a:buClrTx/>
              </a:pPr>
              <a:endParaRPr sz="599">
                <a:solidFill>
                  <a:sysClr val="windowText" lastClr="000000"/>
                </a:solidFill>
              </a:endParaRPr>
            </a:p>
          </p:txBody>
        </p:sp>
        <p:sp>
          <p:nvSpPr>
            <p:cNvPr id="2139" name="object 2139"/>
            <p:cNvSpPr/>
            <p:nvPr/>
          </p:nvSpPr>
          <p:spPr>
            <a:xfrm>
              <a:off x="3887723" y="14116307"/>
              <a:ext cx="220979" cy="1282065"/>
            </a:xfrm>
            <a:custGeom>
              <a:avLst/>
              <a:gdLst/>
              <a:ahLst/>
              <a:cxnLst/>
              <a:rect l="l" t="t" r="r" b="b"/>
              <a:pathLst>
                <a:path w="220979" h="1282065">
                  <a:moveTo>
                    <a:pt x="0" y="0"/>
                  </a:moveTo>
                  <a:lnTo>
                    <a:pt x="220722" y="0"/>
                  </a:lnTo>
                  <a:lnTo>
                    <a:pt x="220722" y="1281672"/>
                  </a:lnTo>
                  <a:lnTo>
                    <a:pt x="0" y="1281672"/>
                  </a:lnTo>
                  <a:lnTo>
                    <a:pt x="0" y="0"/>
                  </a:lnTo>
                  <a:close/>
                </a:path>
              </a:pathLst>
            </a:custGeom>
            <a:ln w="10309">
              <a:solidFill>
                <a:srgbClr val="020303"/>
              </a:solidFill>
            </a:ln>
          </p:spPr>
          <p:txBody>
            <a:bodyPr wrap="square" lIns="0" tIns="0" rIns="0" bIns="0" rtlCol="0"/>
            <a:lstStyle/>
            <a:p>
              <a:pPr defTabSz="304038">
                <a:buClrTx/>
              </a:pPr>
              <a:endParaRPr sz="599">
                <a:solidFill>
                  <a:sysClr val="windowText" lastClr="000000"/>
                </a:solidFill>
              </a:endParaRPr>
            </a:p>
          </p:txBody>
        </p:sp>
      </p:grpSp>
      <p:sp>
        <p:nvSpPr>
          <p:cNvPr id="2140" name="object 2140"/>
          <p:cNvSpPr txBox="1"/>
          <p:nvPr/>
        </p:nvSpPr>
        <p:spPr>
          <a:xfrm>
            <a:off x="2617142" y="4626835"/>
            <a:ext cx="74957" cy="431337"/>
          </a:xfrm>
          <a:prstGeom prst="rect">
            <a:avLst/>
          </a:prstGeom>
        </p:spPr>
        <p:txBody>
          <a:bodyPr vert="horz" wrap="square" lIns="0" tIns="34417" rIns="0" bIns="0" rtlCol="0">
            <a:spAutoFit/>
          </a:bodyPr>
          <a:lstStyle/>
          <a:p>
            <a:pPr marL="4223" defTabSz="304038">
              <a:spcBef>
                <a:spcPts val="271"/>
              </a:spcBef>
              <a:buClrTx/>
            </a:pPr>
            <a:r>
              <a:rPr sz="382" spc="-8" dirty="0">
                <a:solidFill>
                  <a:srgbClr val="020303"/>
                </a:solidFill>
              </a:rPr>
              <a:t>1.0</a:t>
            </a:r>
            <a:endParaRPr sz="382">
              <a:solidFill>
                <a:sysClr val="windowText" lastClr="000000"/>
              </a:solidFill>
            </a:endParaRPr>
          </a:p>
          <a:p>
            <a:pPr marL="4223" defTabSz="304038">
              <a:spcBef>
                <a:spcPts val="238"/>
              </a:spcBef>
              <a:buClrTx/>
            </a:pPr>
            <a:r>
              <a:rPr sz="382" spc="-8" dirty="0">
                <a:solidFill>
                  <a:srgbClr val="020303"/>
                </a:solidFill>
              </a:rPr>
              <a:t>0.8</a:t>
            </a:r>
            <a:endParaRPr sz="382">
              <a:solidFill>
                <a:sysClr val="windowText" lastClr="000000"/>
              </a:solidFill>
            </a:endParaRPr>
          </a:p>
          <a:p>
            <a:pPr marL="4223" defTabSz="304038">
              <a:spcBef>
                <a:spcPts val="243"/>
              </a:spcBef>
              <a:buClrTx/>
            </a:pPr>
            <a:r>
              <a:rPr sz="382" spc="-8" dirty="0">
                <a:solidFill>
                  <a:srgbClr val="020303"/>
                </a:solidFill>
              </a:rPr>
              <a:t>0.6</a:t>
            </a:r>
            <a:endParaRPr sz="382">
              <a:solidFill>
                <a:sysClr val="windowText" lastClr="000000"/>
              </a:solidFill>
            </a:endParaRPr>
          </a:p>
          <a:p>
            <a:pPr marL="4223" defTabSz="304038">
              <a:spcBef>
                <a:spcPts val="238"/>
              </a:spcBef>
              <a:buClrTx/>
            </a:pPr>
            <a:r>
              <a:rPr sz="382" spc="-8" dirty="0">
                <a:solidFill>
                  <a:srgbClr val="020303"/>
                </a:solidFill>
              </a:rPr>
              <a:t>0.4</a:t>
            </a:r>
            <a:endParaRPr sz="382">
              <a:solidFill>
                <a:sysClr val="windowText" lastClr="000000"/>
              </a:solidFill>
            </a:endParaRPr>
          </a:p>
          <a:p>
            <a:pPr marL="4223" defTabSz="304038">
              <a:spcBef>
                <a:spcPts val="239"/>
              </a:spcBef>
              <a:buClrTx/>
            </a:pPr>
            <a:r>
              <a:rPr sz="382" spc="-8" dirty="0">
                <a:solidFill>
                  <a:srgbClr val="020303"/>
                </a:solidFill>
              </a:rPr>
              <a:t>0.2</a:t>
            </a:r>
            <a:endParaRPr sz="382">
              <a:solidFill>
                <a:sysClr val="windowText" lastClr="000000"/>
              </a:solidFill>
            </a:endParaRPr>
          </a:p>
        </p:txBody>
      </p:sp>
      <p:sp>
        <p:nvSpPr>
          <p:cNvPr id="2143" name="TextBox 2142">
            <a:extLst>
              <a:ext uri="{FF2B5EF4-FFF2-40B4-BE49-F238E27FC236}">
                <a16:creationId xmlns:a16="http://schemas.microsoft.com/office/drawing/2014/main" id="{293143C4-3D57-CA44-FC31-DD98C60DFCFF}"/>
              </a:ext>
            </a:extLst>
          </p:cNvPr>
          <p:cNvSpPr txBox="1"/>
          <p:nvPr/>
        </p:nvSpPr>
        <p:spPr>
          <a:xfrm>
            <a:off x="5919225" y="3194775"/>
            <a:ext cx="2920916" cy="707886"/>
          </a:xfrm>
          <a:prstGeom prst="rect">
            <a:avLst/>
          </a:prstGeom>
          <a:noFill/>
        </p:spPr>
        <p:txBody>
          <a:bodyPr wrap="square" rtlCol="0">
            <a:spAutoFit/>
          </a:bodyPr>
          <a:lstStyle/>
          <a:p>
            <a:r>
              <a:rPr lang="en-US" sz="2000" dirty="0">
                <a:solidFill>
                  <a:srgbClr val="C00000"/>
                </a:solidFill>
              </a:rPr>
              <a:t>Active monitoring of resistance mechanisms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8897" y="31487"/>
            <a:ext cx="3196859" cy="374875"/>
          </a:xfrm>
          <a:prstGeom prst="rect">
            <a:avLst/>
          </a:prstGeom>
        </p:spPr>
        <p:txBody>
          <a:bodyPr vert="horz" wrap="square" lIns="0" tIns="5490" rIns="0" bIns="0" rtlCol="0">
            <a:spAutoFit/>
          </a:bodyPr>
          <a:lstStyle/>
          <a:p>
            <a:pPr marL="4223">
              <a:spcBef>
                <a:spcPts val="43"/>
              </a:spcBef>
            </a:pPr>
            <a:r>
              <a:rPr lang="en-US" sz="2400" b="1" dirty="0">
                <a:solidFill>
                  <a:srgbClr val="231F20"/>
                </a:solidFill>
              </a:rPr>
              <a:t>CSF vs Plasma- </a:t>
            </a:r>
            <a:r>
              <a:rPr lang="en-US" sz="2400" b="1" dirty="0" err="1">
                <a:solidFill>
                  <a:srgbClr val="231F20"/>
                </a:solidFill>
              </a:rPr>
              <a:t>mets</a:t>
            </a:r>
            <a:endParaRPr sz="2400" dirty="0"/>
          </a:p>
        </p:txBody>
      </p:sp>
      <p:grpSp>
        <p:nvGrpSpPr>
          <p:cNvPr id="3" name="object 3"/>
          <p:cNvGrpSpPr/>
          <p:nvPr/>
        </p:nvGrpSpPr>
        <p:grpSpPr>
          <a:xfrm>
            <a:off x="389355" y="2313208"/>
            <a:ext cx="2704514" cy="2773066"/>
            <a:chOff x="14024336" y="5191021"/>
            <a:chExt cx="5554345" cy="6197600"/>
          </a:xfrm>
        </p:grpSpPr>
        <p:pic>
          <p:nvPicPr>
            <p:cNvPr id="4" name="object 4"/>
            <p:cNvPicPr/>
            <p:nvPr/>
          </p:nvPicPr>
          <p:blipFill>
            <a:blip r:embed="rId2" cstate="print"/>
            <a:stretch>
              <a:fillRect/>
            </a:stretch>
          </p:blipFill>
          <p:spPr>
            <a:xfrm>
              <a:off x="14171397" y="5191021"/>
              <a:ext cx="5406926" cy="6197340"/>
            </a:xfrm>
            <a:prstGeom prst="rect">
              <a:avLst/>
            </a:prstGeom>
          </p:spPr>
        </p:pic>
        <p:pic>
          <p:nvPicPr>
            <p:cNvPr id="5" name="object 5"/>
            <p:cNvPicPr/>
            <p:nvPr/>
          </p:nvPicPr>
          <p:blipFill>
            <a:blip r:embed="rId3" cstate="print"/>
            <a:stretch>
              <a:fillRect/>
            </a:stretch>
          </p:blipFill>
          <p:spPr>
            <a:xfrm>
              <a:off x="14024336" y="5350921"/>
              <a:ext cx="308155" cy="328930"/>
            </a:xfrm>
            <a:prstGeom prst="rect">
              <a:avLst/>
            </a:prstGeom>
          </p:spPr>
        </p:pic>
      </p:grpSp>
      <p:pic>
        <p:nvPicPr>
          <p:cNvPr id="6" name="object 6"/>
          <p:cNvPicPr/>
          <p:nvPr/>
        </p:nvPicPr>
        <p:blipFill>
          <a:blip r:embed="rId4" cstate="print"/>
          <a:stretch>
            <a:fillRect/>
          </a:stretch>
        </p:blipFill>
        <p:spPr>
          <a:xfrm>
            <a:off x="730348" y="462561"/>
            <a:ext cx="2093959" cy="1605752"/>
          </a:xfrm>
          <a:prstGeom prst="rect">
            <a:avLst/>
          </a:prstGeom>
        </p:spPr>
      </p:pic>
      <p:pic>
        <p:nvPicPr>
          <p:cNvPr id="10" name="object 10"/>
          <p:cNvPicPr/>
          <p:nvPr/>
        </p:nvPicPr>
        <p:blipFill>
          <a:blip r:embed="rId5" cstate="print"/>
          <a:stretch>
            <a:fillRect/>
          </a:stretch>
        </p:blipFill>
        <p:spPr>
          <a:xfrm>
            <a:off x="-5555026" y="3464336"/>
            <a:ext cx="3769555" cy="2212976"/>
          </a:xfrm>
          <a:prstGeom prst="rect">
            <a:avLst/>
          </a:prstGeom>
        </p:spPr>
      </p:pic>
      <p:pic>
        <p:nvPicPr>
          <p:cNvPr id="11" name="object 4">
            <a:extLst>
              <a:ext uri="{FF2B5EF4-FFF2-40B4-BE49-F238E27FC236}">
                <a16:creationId xmlns:a16="http://schemas.microsoft.com/office/drawing/2014/main" id="{B05B3097-5649-EFD4-601B-71D9B4554B30}"/>
              </a:ext>
            </a:extLst>
          </p:cNvPr>
          <p:cNvPicPr/>
          <p:nvPr/>
        </p:nvPicPr>
        <p:blipFill>
          <a:blip r:embed="rId6" cstate="print"/>
          <a:stretch>
            <a:fillRect/>
          </a:stretch>
        </p:blipFill>
        <p:spPr>
          <a:xfrm>
            <a:off x="5800147" y="406362"/>
            <a:ext cx="2257420" cy="1605752"/>
          </a:xfrm>
          <a:prstGeom prst="rect">
            <a:avLst/>
          </a:prstGeom>
        </p:spPr>
      </p:pic>
      <p:sp>
        <p:nvSpPr>
          <p:cNvPr id="12" name="object 5">
            <a:extLst>
              <a:ext uri="{FF2B5EF4-FFF2-40B4-BE49-F238E27FC236}">
                <a16:creationId xmlns:a16="http://schemas.microsoft.com/office/drawing/2014/main" id="{98E1871D-8848-A5F4-347C-D26214254A73}"/>
              </a:ext>
            </a:extLst>
          </p:cNvPr>
          <p:cNvSpPr txBox="1"/>
          <p:nvPr/>
        </p:nvSpPr>
        <p:spPr>
          <a:xfrm>
            <a:off x="6263008" y="2080886"/>
            <a:ext cx="1943207" cy="107879"/>
          </a:xfrm>
          <a:prstGeom prst="rect">
            <a:avLst/>
          </a:prstGeom>
        </p:spPr>
        <p:txBody>
          <a:bodyPr vert="horz" wrap="square" lIns="0" tIns="5490" rIns="0" bIns="0" rtlCol="0">
            <a:spAutoFit/>
          </a:bodyPr>
          <a:lstStyle/>
          <a:p>
            <a:pPr marL="4223" defTabSz="304038">
              <a:spcBef>
                <a:spcPts val="43"/>
              </a:spcBef>
              <a:buClrTx/>
            </a:pPr>
            <a:r>
              <a:rPr sz="665" b="1" dirty="0">
                <a:solidFill>
                  <a:srgbClr val="231F20"/>
                </a:solidFill>
              </a:rPr>
              <a:t>n=56</a:t>
            </a:r>
            <a:r>
              <a:rPr sz="665" b="1" spc="17" dirty="0">
                <a:solidFill>
                  <a:srgbClr val="231F20"/>
                </a:solidFill>
              </a:rPr>
              <a:t> </a:t>
            </a:r>
            <a:r>
              <a:rPr sz="665" b="1" dirty="0">
                <a:solidFill>
                  <a:srgbClr val="231F20"/>
                </a:solidFill>
              </a:rPr>
              <a:t>pairs,</a:t>
            </a:r>
            <a:r>
              <a:rPr sz="665" b="1" spc="18" dirty="0">
                <a:solidFill>
                  <a:srgbClr val="231F20"/>
                </a:solidFill>
              </a:rPr>
              <a:t> </a:t>
            </a:r>
            <a:r>
              <a:rPr sz="665" b="1" dirty="0">
                <a:solidFill>
                  <a:srgbClr val="231F20"/>
                </a:solidFill>
              </a:rPr>
              <a:t>999</a:t>
            </a:r>
            <a:r>
              <a:rPr sz="665" b="1" spc="17" dirty="0">
                <a:solidFill>
                  <a:srgbClr val="231F20"/>
                </a:solidFill>
              </a:rPr>
              <a:t> </a:t>
            </a:r>
            <a:r>
              <a:rPr sz="665" b="1" dirty="0">
                <a:solidFill>
                  <a:srgbClr val="231F20"/>
                </a:solidFill>
              </a:rPr>
              <a:t>genetic</a:t>
            </a:r>
            <a:r>
              <a:rPr sz="665" b="1" spc="18" dirty="0">
                <a:solidFill>
                  <a:srgbClr val="231F20"/>
                </a:solidFill>
              </a:rPr>
              <a:t> </a:t>
            </a:r>
            <a:r>
              <a:rPr sz="665" b="1" spc="-3" dirty="0">
                <a:solidFill>
                  <a:srgbClr val="231F20"/>
                </a:solidFill>
              </a:rPr>
              <a:t>alterations</a:t>
            </a:r>
            <a:endParaRPr sz="665" dirty="0">
              <a:solidFill>
                <a:sysClr val="windowText" lastClr="000000"/>
              </a:solidFill>
            </a:endParaRPr>
          </a:p>
        </p:txBody>
      </p:sp>
      <p:pic>
        <p:nvPicPr>
          <p:cNvPr id="13" name="object 6">
            <a:extLst>
              <a:ext uri="{FF2B5EF4-FFF2-40B4-BE49-F238E27FC236}">
                <a16:creationId xmlns:a16="http://schemas.microsoft.com/office/drawing/2014/main" id="{DA02EA8C-BD6B-AAA7-5051-6EC735E28E35}"/>
              </a:ext>
            </a:extLst>
          </p:cNvPr>
          <p:cNvPicPr/>
          <p:nvPr/>
        </p:nvPicPr>
        <p:blipFill>
          <a:blip r:embed="rId7" cstate="print"/>
          <a:stretch>
            <a:fillRect/>
          </a:stretch>
        </p:blipFill>
        <p:spPr>
          <a:xfrm>
            <a:off x="5434312" y="2365418"/>
            <a:ext cx="2771903" cy="2630963"/>
          </a:xfrm>
          <a:prstGeom prst="rect">
            <a:avLst/>
          </a:prstGeom>
        </p:spPr>
      </p:pic>
      <p:sp>
        <p:nvSpPr>
          <p:cNvPr id="15" name="object 9">
            <a:extLst>
              <a:ext uri="{FF2B5EF4-FFF2-40B4-BE49-F238E27FC236}">
                <a16:creationId xmlns:a16="http://schemas.microsoft.com/office/drawing/2014/main" id="{45F61CF7-BEEE-B0B4-05FB-E2D9784458D2}"/>
              </a:ext>
            </a:extLst>
          </p:cNvPr>
          <p:cNvSpPr txBox="1"/>
          <p:nvPr/>
        </p:nvSpPr>
        <p:spPr>
          <a:xfrm>
            <a:off x="5088574" y="2821445"/>
            <a:ext cx="154279" cy="177001"/>
          </a:xfrm>
          <a:prstGeom prst="rect">
            <a:avLst/>
          </a:prstGeom>
        </p:spPr>
        <p:txBody>
          <a:bodyPr vert="horz" wrap="square" lIns="0" tIns="5490" rIns="0" bIns="0" rtlCol="0">
            <a:spAutoFit/>
          </a:bodyPr>
          <a:lstStyle/>
          <a:p>
            <a:pPr marL="4223" defTabSz="304038">
              <a:spcBef>
                <a:spcPts val="43"/>
              </a:spcBef>
              <a:buClrTx/>
            </a:pPr>
            <a:r>
              <a:rPr sz="1114" b="1" spc="7" dirty="0">
                <a:solidFill>
                  <a:srgbClr val="231F20"/>
                </a:solidFill>
              </a:rPr>
              <a:t>C</a:t>
            </a:r>
            <a:endParaRPr sz="1114">
              <a:solidFill>
                <a:sysClr val="windowText" lastClr="000000"/>
              </a:solidFill>
            </a:endParaRPr>
          </a:p>
        </p:txBody>
      </p:sp>
      <p:sp>
        <p:nvSpPr>
          <p:cNvPr id="16" name="object 2">
            <a:extLst>
              <a:ext uri="{FF2B5EF4-FFF2-40B4-BE49-F238E27FC236}">
                <a16:creationId xmlns:a16="http://schemas.microsoft.com/office/drawing/2014/main" id="{25850D83-F378-D63C-EE67-DF2C2CC0534E}"/>
              </a:ext>
            </a:extLst>
          </p:cNvPr>
          <p:cNvSpPr txBox="1"/>
          <p:nvPr/>
        </p:nvSpPr>
        <p:spPr>
          <a:xfrm>
            <a:off x="5915422" y="-21559"/>
            <a:ext cx="2142145" cy="374875"/>
          </a:xfrm>
          <a:prstGeom prst="rect">
            <a:avLst/>
          </a:prstGeom>
        </p:spPr>
        <p:txBody>
          <a:bodyPr vert="horz" wrap="square" lIns="0" tIns="5490" rIns="0" bIns="0" rtlCol="0">
            <a:spAutoFit/>
          </a:bodyPr>
          <a:lstStyle/>
          <a:p>
            <a:pPr marL="4223">
              <a:spcBef>
                <a:spcPts val="43"/>
              </a:spcBef>
            </a:pPr>
            <a:r>
              <a:rPr lang="en-US" sz="2400" b="1" dirty="0">
                <a:solidFill>
                  <a:srgbClr val="231F20"/>
                </a:solidFill>
              </a:rPr>
              <a:t>CSF vs tissue</a:t>
            </a:r>
            <a:endParaRP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0">
            <a:extLst>
              <a:ext uri="{FF2B5EF4-FFF2-40B4-BE49-F238E27FC236}">
                <a16:creationId xmlns:a16="http://schemas.microsoft.com/office/drawing/2014/main" id="{DC026196-C25E-8A00-59C6-66E696070BF1}"/>
              </a:ext>
            </a:extLst>
          </p:cNvPr>
          <p:cNvPicPr/>
          <p:nvPr/>
        </p:nvPicPr>
        <p:blipFill>
          <a:blip r:embed="rId2" cstate="print"/>
          <a:stretch>
            <a:fillRect/>
          </a:stretch>
        </p:blipFill>
        <p:spPr>
          <a:xfrm>
            <a:off x="218757" y="1661662"/>
            <a:ext cx="3769555" cy="2212976"/>
          </a:xfrm>
          <a:prstGeom prst="rect">
            <a:avLst/>
          </a:prstGeom>
        </p:spPr>
      </p:pic>
      <p:pic>
        <p:nvPicPr>
          <p:cNvPr id="5" name="object 3">
            <a:extLst>
              <a:ext uri="{FF2B5EF4-FFF2-40B4-BE49-F238E27FC236}">
                <a16:creationId xmlns:a16="http://schemas.microsoft.com/office/drawing/2014/main" id="{5DFDDF4F-B7AE-4DE7-FCFF-CAC5E0C6088F}"/>
              </a:ext>
            </a:extLst>
          </p:cNvPr>
          <p:cNvPicPr/>
          <p:nvPr/>
        </p:nvPicPr>
        <p:blipFill>
          <a:blip r:embed="rId3" cstate="print"/>
          <a:stretch>
            <a:fillRect/>
          </a:stretch>
        </p:blipFill>
        <p:spPr>
          <a:xfrm>
            <a:off x="4751361" y="1661663"/>
            <a:ext cx="4079129" cy="2212975"/>
          </a:xfrm>
          <a:prstGeom prst="rect">
            <a:avLst/>
          </a:prstGeom>
        </p:spPr>
      </p:pic>
      <p:sp>
        <p:nvSpPr>
          <p:cNvPr id="6" name="object 2">
            <a:extLst>
              <a:ext uri="{FF2B5EF4-FFF2-40B4-BE49-F238E27FC236}">
                <a16:creationId xmlns:a16="http://schemas.microsoft.com/office/drawing/2014/main" id="{96EC9777-5194-1D24-6634-BB7EA6A330FB}"/>
              </a:ext>
            </a:extLst>
          </p:cNvPr>
          <p:cNvSpPr txBox="1"/>
          <p:nvPr/>
        </p:nvSpPr>
        <p:spPr>
          <a:xfrm>
            <a:off x="623035" y="201304"/>
            <a:ext cx="3196859" cy="744207"/>
          </a:xfrm>
          <a:prstGeom prst="rect">
            <a:avLst/>
          </a:prstGeom>
        </p:spPr>
        <p:txBody>
          <a:bodyPr vert="horz" wrap="square" lIns="0" tIns="5490" rIns="0" bIns="0" rtlCol="0">
            <a:spAutoFit/>
          </a:bodyPr>
          <a:lstStyle/>
          <a:p>
            <a:pPr marL="4223" algn="ctr">
              <a:spcBef>
                <a:spcPts val="43"/>
              </a:spcBef>
            </a:pPr>
            <a:r>
              <a:rPr lang="en-US" sz="2400" b="1" dirty="0">
                <a:solidFill>
                  <a:srgbClr val="231F20"/>
                </a:solidFill>
              </a:rPr>
              <a:t>CSF vs Plasma- metastasis</a:t>
            </a:r>
            <a:endParaRPr sz="2400" dirty="0"/>
          </a:p>
        </p:txBody>
      </p:sp>
      <p:sp>
        <p:nvSpPr>
          <p:cNvPr id="7" name="object 2">
            <a:extLst>
              <a:ext uri="{FF2B5EF4-FFF2-40B4-BE49-F238E27FC236}">
                <a16:creationId xmlns:a16="http://schemas.microsoft.com/office/drawing/2014/main" id="{F091F5B1-3EC2-FB0E-240C-DD6BEFB20D76}"/>
              </a:ext>
            </a:extLst>
          </p:cNvPr>
          <p:cNvSpPr txBox="1"/>
          <p:nvPr/>
        </p:nvSpPr>
        <p:spPr>
          <a:xfrm>
            <a:off x="5928486" y="201304"/>
            <a:ext cx="2142145" cy="374875"/>
          </a:xfrm>
          <a:prstGeom prst="rect">
            <a:avLst/>
          </a:prstGeom>
        </p:spPr>
        <p:txBody>
          <a:bodyPr vert="horz" wrap="square" lIns="0" tIns="5490" rIns="0" bIns="0" rtlCol="0">
            <a:spAutoFit/>
          </a:bodyPr>
          <a:lstStyle/>
          <a:p>
            <a:pPr marL="4223">
              <a:spcBef>
                <a:spcPts val="43"/>
              </a:spcBef>
            </a:pPr>
            <a:r>
              <a:rPr lang="en-US" sz="2400" b="1" dirty="0">
                <a:solidFill>
                  <a:srgbClr val="231F20"/>
                </a:solidFill>
              </a:rPr>
              <a:t>CSF vs tissue</a:t>
            </a:r>
            <a:endParaRPr sz="2400" dirty="0"/>
          </a:p>
        </p:txBody>
      </p:sp>
    </p:spTree>
    <p:extLst>
      <p:ext uri="{BB962C8B-B14F-4D97-AF65-F5344CB8AC3E}">
        <p14:creationId xmlns:p14="http://schemas.microsoft.com/office/powerpoint/2010/main" val="1117339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11">
            <a:extLst>
              <a:ext uri="{FF2B5EF4-FFF2-40B4-BE49-F238E27FC236}">
                <a16:creationId xmlns:a16="http://schemas.microsoft.com/office/drawing/2014/main" id="{111EA16A-B92C-E2A9-F7E0-73C007DFAA1F}"/>
              </a:ext>
            </a:extLst>
          </p:cNvPr>
          <p:cNvGrpSpPr/>
          <p:nvPr/>
        </p:nvGrpSpPr>
        <p:grpSpPr>
          <a:xfrm>
            <a:off x="2229045" y="749839"/>
            <a:ext cx="4479979" cy="4157529"/>
            <a:chOff x="11132158" y="6839123"/>
            <a:chExt cx="6605905" cy="6487795"/>
          </a:xfrm>
        </p:grpSpPr>
        <p:pic>
          <p:nvPicPr>
            <p:cNvPr id="3" name="object 12">
              <a:extLst>
                <a:ext uri="{FF2B5EF4-FFF2-40B4-BE49-F238E27FC236}">
                  <a16:creationId xmlns:a16="http://schemas.microsoft.com/office/drawing/2014/main" id="{C705DA31-30EE-87A8-70BA-EC9584F8A500}"/>
                </a:ext>
              </a:extLst>
            </p:cNvPr>
            <p:cNvPicPr/>
            <p:nvPr/>
          </p:nvPicPr>
          <p:blipFill>
            <a:blip r:embed="rId2" cstate="print"/>
            <a:stretch>
              <a:fillRect/>
            </a:stretch>
          </p:blipFill>
          <p:spPr>
            <a:xfrm>
              <a:off x="11317760" y="6976924"/>
              <a:ext cx="6419770" cy="6349986"/>
            </a:xfrm>
            <a:prstGeom prst="rect">
              <a:avLst/>
            </a:prstGeom>
          </p:spPr>
        </p:pic>
        <p:sp>
          <p:nvSpPr>
            <p:cNvPr id="4" name="object 13">
              <a:extLst>
                <a:ext uri="{FF2B5EF4-FFF2-40B4-BE49-F238E27FC236}">
                  <a16:creationId xmlns:a16="http://schemas.microsoft.com/office/drawing/2014/main" id="{7E387A6C-9C03-02B3-136F-45A857484517}"/>
                </a:ext>
              </a:extLst>
            </p:cNvPr>
            <p:cNvSpPr/>
            <p:nvPr/>
          </p:nvSpPr>
          <p:spPr>
            <a:xfrm>
              <a:off x="11132158" y="6839123"/>
              <a:ext cx="370840" cy="457200"/>
            </a:xfrm>
            <a:custGeom>
              <a:avLst/>
              <a:gdLst/>
              <a:ahLst/>
              <a:cxnLst/>
              <a:rect l="l" t="t" r="r" b="b"/>
              <a:pathLst>
                <a:path w="370840" h="457200">
                  <a:moveTo>
                    <a:pt x="370322" y="0"/>
                  </a:moveTo>
                  <a:lnTo>
                    <a:pt x="0" y="0"/>
                  </a:lnTo>
                  <a:lnTo>
                    <a:pt x="0" y="456731"/>
                  </a:lnTo>
                  <a:lnTo>
                    <a:pt x="370322" y="456731"/>
                  </a:lnTo>
                  <a:lnTo>
                    <a:pt x="370322" y="0"/>
                  </a:lnTo>
                  <a:close/>
                </a:path>
              </a:pathLst>
            </a:custGeom>
            <a:solidFill>
              <a:srgbClr val="FFFFFF"/>
            </a:solidFill>
          </p:spPr>
          <p:txBody>
            <a:bodyPr wrap="square" lIns="0" tIns="0" rIns="0" bIns="0" rtlCol="0"/>
            <a:lstStyle/>
            <a:p>
              <a:pPr defTabSz="304038">
                <a:buClrTx/>
              </a:pPr>
              <a:endParaRPr sz="599">
                <a:solidFill>
                  <a:sysClr val="windowText" lastClr="000000"/>
                </a:solidFill>
              </a:endParaRPr>
            </a:p>
          </p:txBody>
        </p:sp>
      </p:grpSp>
      <p:sp>
        <p:nvSpPr>
          <p:cNvPr id="5" name="TextBox 4">
            <a:extLst>
              <a:ext uri="{FF2B5EF4-FFF2-40B4-BE49-F238E27FC236}">
                <a16:creationId xmlns:a16="http://schemas.microsoft.com/office/drawing/2014/main" id="{7DDAC59D-E645-3A73-237C-6A07111BAAC8}"/>
              </a:ext>
            </a:extLst>
          </p:cNvPr>
          <p:cNvSpPr txBox="1"/>
          <p:nvPr/>
        </p:nvSpPr>
        <p:spPr>
          <a:xfrm>
            <a:off x="1019152" y="105521"/>
            <a:ext cx="7375737" cy="400110"/>
          </a:xfrm>
          <a:prstGeom prst="rect">
            <a:avLst/>
          </a:prstGeom>
          <a:noFill/>
        </p:spPr>
        <p:txBody>
          <a:bodyPr wrap="none" rtlCol="0">
            <a:spAutoFit/>
          </a:bodyPr>
          <a:lstStyle/>
          <a:p>
            <a:r>
              <a:rPr lang="en-US" sz="2000" dirty="0"/>
              <a:t>Comparisons of tumor mutation burden of tissue vs CSF cfDNA</a:t>
            </a:r>
          </a:p>
        </p:txBody>
      </p:sp>
    </p:spTree>
    <p:extLst>
      <p:ext uri="{BB962C8B-B14F-4D97-AF65-F5344CB8AC3E}">
        <p14:creationId xmlns:p14="http://schemas.microsoft.com/office/powerpoint/2010/main" val="52930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1E349-4ED6-F53B-C13A-F040E8B03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912" y="588187"/>
            <a:ext cx="6374176" cy="367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447F19-E57B-AB96-BEAC-1A5FEBC7B153}"/>
              </a:ext>
            </a:extLst>
          </p:cNvPr>
          <p:cNvSpPr txBox="1">
            <a:spLocks noChangeArrowheads="1"/>
          </p:cNvSpPr>
          <p:nvPr/>
        </p:nvSpPr>
        <p:spPr bwMode="auto">
          <a:xfrm>
            <a:off x="163183" y="149605"/>
            <a:ext cx="1263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r>
              <a:rPr lang="en-US" altLang="en-US" sz="2400" kern="1200" dirty="0">
                <a:solidFill>
                  <a:prstClr val="black"/>
                </a:solidFill>
                <a:ea typeface="+mn-ea"/>
                <a:cs typeface="+mn-cs"/>
              </a:rPr>
              <a:t>Gliomas </a:t>
            </a:r>
          </a:p>
        </p:txBody>
      </p:sp>
      <p:grpSp>
        <p:nvGrpSpPr>
          <p:cNvPr id="12" name="Group 11">
            <a:extLst>
              <a:ext uri="{FF2B5EF4-FFF2-40B4-BE49-F238E27FC236}">
                <a16:creationId xmlns:a16="http://schemas.microsoft.com/office/drawing/2014/main" id="{09ADEECD-23A2-2520-F99B-E8165B906752}"/>
              </a:ext>
            </a:extLst>
          </p:cNvPr>
          <p:cNvGrpSpPr>
            <a:grpSpLocks/>
          </p:cNvGrpSpPr>
          <p:nvPr/>
        </p:nvGrpSpPr>
        <p:grpSpPr bwMode="auto">
          <a:xfrm>
            <a:off x="1973877" y="3964225"/>
            <a:ext cx="1302583" cy="791702"/>
            <a:chOff x="6220272" y="6258651"/>
            <a:chExt cx="1913629" cy="1162439"/>
          </a:xfrm>
        </p:grpSpPr>
        <p:cxnSp>
          <p:nvCxnSpPr>
            <p:cNvPr id="8" name="Straight Arrow Connector 7">
              <a:extLst>
                <a:ext uri="{FF2B5EF4-FFF2-40B4-BE49-F238E27FC236}">
                  <a16:creationId xmlns:a16="http://schemas.microsoft.com/office/drawing/2014/main" id="{C8DCCE13-8F91-C2AB-5F5A-45D1D9E102EA}"/>
                </a:ext>
              </a:extLst>
            </p:cNvPr>
            <p:cNvCxnSpPr>
              <a:cxnSpLocks/>
            </p:cNvCxnSpPr>
            <p:nvPr/>
          </p:nvCxnSpPr>
          <p:spPr>
            <a:xfrm flipV="1">
              <a:off x="7177087" y="6258651"/>
              <a:ext cx="0" cy="49320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45066" name="TextBox 10">
              <a:extLst>
                <a:ext uri="{FF2B5EF4-FFF2-40B4-BE49-F238E27FC236}">
                  <a16:creationId xmlns:a16="http://schemas.microsoft.com/office/drawing/2014/main" id="{EE8386FD-DE2E-61B2-8EC3-50B29C240E3D}"/>
                </a:ext>
              </a:extLst>
            </p:cNvPr>
            <p:cNvSpPr txBox="1">
              <a:spLocks noChangeArrowheads="1"/>
            </p:cNvSpPr>
            <p:nvPr/>
          </p:nvSpPr>
          <p:spPr bwMode="auto">
            <a:xfrm>
              <a:off x="6220272" y="6731940"/>
              <a:ext cx="1913629" cy="6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defTabSz="311079" fontAlgn="base">
                <a:spcBef>
                  <a:spcPct val="0"/>
                </a:spcBef>
                <a:spcAft>
                  <a:spcPct val="0"/>
                </a:spcAft>
                <a:buClrTx/>
              </a:pPr>
              <a:r>
                <a:rPr lang="en-US" altLang="en-US" sz="1225" kern="1200" dirty="0">
                  <a:solidFill>
                    <a:srgbClr val="FF0066"/>
                  </a:solidFill>
                  <a:ea typeface="+mn-ea"/>
                  <a:cs typeface="+mn-cs"/>
                </a:rPr>
                <a:t>Undetectable tumor DNA</a:t>
              </a:r>
            </a:p>
          </p:txBody>
        </p:sp>
      </p:grpSp>
      <p:sp>
        <p:nvSpPr>
          <p:cNvPr id="2" name="TextBox 1">
            <a:extLst>
              <a:ext uri="{FF2B5EF4-FFF2-40B4-BE49-F238E27FC236}">
                <a16:creationId xmlns:a16="http://schemas.microsoft.com/office/drawing/2014/main" id="{CB3FACA6-83DD-0487-C251-07ADDF909B52}"/>
              </a:ext>
            </a:extLst>
          </p:cNvPr>
          <p:cNvSpPr txBox="1"/>
          <p:nvPr/>
        </p:nvSpPr>
        <p:spPr>
          <a:xfrm>
            <a:off x="6027279" y="4858758"/>
            <a:ext cx="3180679" cy="307777"/>
          </a:xfrm>
          <a:prstGeom prst="rect">
            <a:avLst/>
          </a:prstGeom>
          <a:noFill/>
        </p:spPr>
        <p:txBody>
          <a:bodyPr wrap="none" rtlCol="0">
            <a:spAutoFit/>
          </a:bodyPr>
          <a:lstStyle/>
          <a:p>
            <a:pPr defTabSz="914378">
              <a:defRPr/>
            </a:pPr>
            <a:r>
              <a:rPr lang="en-US" dirty="0">
                <a:ea typeface="+mn-ea"/>
              </a:rPr>
              <a:t>Slide provided by Dr. Alexandra Miller</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CF42BE-042F-9B09-512E-7C4AA129ABA4}"/>
              </a:ext>
            </a:extLst>
          </p:cNvPr>
          <p:cNvSpPr txBox="1"/>
          <p:nvPr/>
        </p:nvSpPr>
        <p:spPr>
          <a:xfrm>
            <a:off x="1920928" y="0"/>
            <a:ext cx="6284093" cy="523220"/>
          </a:xfrm>
          <a:prstGeom prst="rect">
            <a:avLst/>
          </a:prstGeom>
          <a:noFill/>
        </p:spPr>
        <p:txBody>
          <a:bodyPr wrap="none" rtlCol="0">
            <a:spAutoFit/>
          </a:bodyPr>
          <a:lstStyle/>
          <a:p>
            <a:r>
              <a:rPr lang="en-US" sz="2800" dirty="0"/>
              <a:t>Important pre-analytic considerations </a:t>
            </a:r>
          </a:p>
        </p:txBody>
      </p:sp>
      <p:grpSp>
        <p:nvGrpSpPr>
          <p:cNvPr id="6" name="Group 5">
            <a:extLst>
              <a:ext uri="{FF2B5EF4-FFF2-40B4-BE49-F238E27FC236}">
                <a16:creationId xmlns:a16="http://schemas.microsoft.com/office/drawing/2014/main" id="{2F871DF6-5052-4C0B-2D13-C55969E4A0F4}"/>
              </a:ext>
            </a:extLst>
          </p:cNvPr>
          <p:cNvGrpSpPr/>
          <p:nvPr/>
        </p:nvGrpSpPr>
        <p:grpSpPr>
          <a:xfrm>
            <a:off x="169714" y="1102486"/>
            <a:ext cx="3025550" cy="3661744"/>
            <a:chOff x="169714" y="1102486"/>
            <a:chExt cx="3025550" cy="3661744"/>
          </a:xfrm>
        </p:grpSpPr>
        <p:pic>
          <p:nvPicPr>
            <p:cNvPr id="3" name="object 5">
              <a:extLst>
                <a:ext uri="{FF2B5EF4-FFF2-40B4-BE49-F238E27FC236}">
                  <a16:creationId xmlns:a16="http://schemas.microsoft.com/office/drawing/2014/main" id="{B1CCFA8F-3317-0642-3232-DBDA4A72A7FB}"/>
                </a:ext>
              </a:extLst>
            </p:cNvPr>
            <p:cNvPicPr/>
            <p:nvPr/>
          </p:nvPicPr>
          <p:blipFill>
            <a:blip r:embed="rId2" cstate="print"/>
            <a:stretch>
              <a:fillRect/>
            </a:stretch>
          </p:blipFill>
          <p:spPr>
            <a:xfrm>
              <a:off x="169714" y="2163766"/>
              <a:ext cx="3025550" cy="2600464"/>
            </a:xfrm>
            <a:prstGeom prst="rect">
              <a:avLst/>
            </a:prstGeom>
          </p:spPr>
        </p:pic>
        <p:sp>
          <p:nvSpPr>
            <p:cNvPr id="2" name="TextBox 1">
              <a:extLst>
                <a:ext uri="{FF2B5EF4-FFF2-40B4-BE49-F238E27FC236}">
                  <a16:creationId xmlns:a16="http://schemas.microsoft.com/office/drawing/2014/main" id="{62AAEBCC-53DB-4D06-8487-BA58216B9D7D}"/>
                </a:ext>
              </a:extLst>
            </p:cNvPr>
            <p:cNvSpPr txBox="1"/>
            <p:nvPr/>
          </p:nvSpPr>
          <p:spPr>
            <a:xfrm>
              <a:off x="399672" y="1102486"/>
              <a:ext cx="2676588" cy="830997"/>
            </a:xfrm>
            <a:prstGeom prst="rect">
              <a:avLst/>
            </a:prstGeom>
            <a:noFill/>
          </p:spPr>
          <p:txBody>
            <a:bodyPr wrap="square" rtlCol="0">
              <a:spAutoFit/>
            </a:bodyPr>
            <a:lstStyle/>
            <a:p>
              <a:pPr algn="ctr"/>
              <a:r>
                <a:rPr lang="en-US" sz="1600" dirty="0"/>
                <a:t>Primary CNS malignancies less likely to have positive in CSF</a:t>
              </a:r>
            </a:p>
          </p:txBody>
        </p:sp>
        <p:sp>
          <p:nvSpPr>
            <p:cNvPr id="5" name="Rectangle 4">
              <a:extLst>
                <a:ext uri="{FF2B5EF4-FFF2-40B4-BE49-F238E27FC236}">
                  <a16:creationId xmlns:a16="http://schemas.microsoft.com/office/drawing/2014/main" id="{1100380C-1640-ED62-380D-62F9A50F7CEB}"/>
                </a:ext>
              </a:extLst>
            </p:cNvPr>
            <p:cNvSpPr/>
            <p:nvPr/>
          </p:nvSpPr>
          <p:spPr>
            <a:xfrm>
              <a:off x="169714" y="2163766"/>
              <a:ext cx="229958" cy="234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BD09726-3D95-6E47-5AA4-A022D366ED21}"/>
              </a:ext>
            </a:extLst>
          </p:cNvPr>
          <p:cNvGrpSpPr/>
          <p:nvPr/>
        </p:nvGrpSpPr>
        <p:grpSpPr>
          <a:xfrm>
            <a:off x="3796783" y="1118674"/>
            <a:ext cx="5177503" cy="3845392"/>
            <a:chOff x="3796783" y="1118674"/>
            <a:chExt cx="5177503" cy="3845392"/>
          </a:xfrm>
        </p:grpSpPr>
        <p:pic>
          <p:nvPicPr>
            <p:cNvPr id="7" name="object 6">
              <a:extLst>
                <a:ext uri="{FF2B5EF4-FFF2-40B4-BE49-F238E27FC236}">
                  <a16:creationId xmlns:a16="http://schemas.microsoft.com/office/drawing/2014/main" id="{ADBBD847-7050-ABB0-5AB2-180C2F39E2B2}"/>
                </a:ext>
              </a:extLst>
            </p:cNvPr>
            <p:cNvPicPr/>
            <p:nvPr/>
          </p:nvPicPr>
          <p:blipFill>
            <a:blip r:embed="rId3" cstate="print"/>
            <a:stretch>
              <a:fillRect/>
            </a:stretch>
          </p:blipFill>
          <p:spPr>
            <a:xfrm>
              <a:off x="3796783" y="2302142"/>
              <a:ext cx="5177503" cy="2661924"/>
            </a:xfrm>
            <a:prstGeom prst="rect">
              <a:avLst/>
            </a:prstGeom>
          </p:spPr>
        </p:pic>
        <p:sp>
          <p:nvSpPr>
            <p:cNvPr id="4" name="TextBox 3">
              <a:extLst>
                <a:ext uri="{FF2B5EF4-FFF2-40B4-BE49-F238E27FC236}">
                  <a16:creationId xmlns:a16="http://schemas.microsoft.com/office/drawing/2014/main" id="{71E04615-D28F-2D90-9B3D-9776299DD94D}"/>
                </a:ext>
              </a:extLst>
            </p:cNvPr>
            <p:cNvSpPr txBox="1"/>
            <p:nvPr/>
          </p:nvSpPr>
          <p:spPr>
            <a:xfrm>
              <a:off x="4057555" y="1118674"/>
              <a:ext cx="4916731" cy="369332"/>
            </a:xfrm>
            <a:prstGeom prst="rect">
              <a:avLst/>
            </a:prstGeom>
            <a:noFill/>
          </p:spPr>
          <p:txBody>
            <a:bodyPr wrap="none" rtlCol="0">
              <a:spAutoFit/>
            </a:bodyPr>
            <a:lstStyle/>
            <a:p>
              <a:r>
                <a:rPr lang="en-US" sz="1800" dirty="0"/>
                <a:t>Volume of CSF matters – only up to one point </a:t>
              </a:r>
            </a:p>
          </p:txBody>
        </p:sp>
        <p:sp>
          <p:nvSpPr>
            <p:cNvPr id="9" name="Right Brace 8">
              <a:extLst>
                <a:ext uri="{FF2B5EF4-FFF2-40B4-BE49-F238E27FC236}">
                  <a16:creationId xmlns:a16="http://schemas.microsoft.com/office/drawing/2014/main" id="{E9935684-7882-D331-C3A2-814817A0521C}"/>
                </a:ext>
              </a:extLst>
            </p:cNvPr>
            <p:cNvSpPr/>
            <p:nvPr/>
          </p:nvSpPr>
          <p:spPr>
            <a:xfrm rot="16200000">
              <a:off x="5205765" y="1679811"/>
              <a:ext cx="167658" cy="97495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496DADE-6456-862D-14FD-36193676B9F4}"/>
                </a:ext>
              </a:extLst>
            </p:cNvPr>
            <p:cNvSpPr/>
            <p:nvPr/>
          </p:nvSpPr>
          <p:spPr>
            <a:xfrm>
              <a:off x="3796783" y="2251117"/>
              <a:ext cx="181765" cy="16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76334D-D66C-F598-822E-445FFA1E6C35}"/>
                </a:ext>
              </a:extLst>
            </p:cNvPr>
            <p:cNvSpPr/>
            <p:nvPr/>
          </p:nvSpPr>
          <p:spPr>
            <a:xfrm>
              <a:off x="6378590" y="2251117"/>
              <a:ext cx="181765" cy="167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4892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7">
            <a:extLst>
              <a:ext uri="{FF2B5EF4-FFF2-40B4-BE49-F238E27FC236}">
                <a16:creationId xmlns:a16="http://schemas.microsoft.com/office/drawing/2014/main" id="{EF5A5F41-A6C8-5C61-31AE-40658F0E6FBF}"/>
              </a:ext>
            </a:extLst>
          </p:cNvPr>
          <p:cNvPicPr/>
          <p:nvPr/>
        </p:nvPicPr>
        <p:blipFill>
          <a:blip r:embed="rId2" cstate="print"/>
          <a:stretch>
            <a:fillRect/>
          </a:stretch>
        </p:blipFill>
        <p:spPr>
          <a:xfrm>
            <a:off x="2087122" y="1012469"/>
            <a:ext cx="2374853" cy="3118562"/>
          </a:xfrm>
          <a:prstGeom prst="rect">
            <a:avLst/>
          </a:prstGeom>
        </p:spPr>
      </p:pic>
      <p:grpSp>
        <p:nvGrpSpPr>
          <p:cNvPr id="3" name="object 8">
            <a:extLst>
              <a:ext uri="{FF2B5EF4-FFF2-40B4-BE49-F238E27FC236}">
                <a16:creationId xmlns:a16="http://schemas.microsoft.com/office/drawing/2014/main" id="{D5115E9D-4458-B6C0-BD0F-B8AFF76529B1}"/>
              </a:ext>
            </a:extLst>
          </p:cNvPr>
          <p:cNvGrpSpPr/>
          <p:nvPr/>
        </p:nvGrpSpPr>
        <p:grpSpPr>
          <a:xfrm>
            <a:off x="4987922" y="934066"/>
            <a:ext cx="2193715" cy="3197144"/>
            <a:chOff x="1007122" y="12883367"/>
            <a:chExt cx="3669665" cy="6980555"/>
          </a:xfrm>
        </p:grpSpPr>
        <p:pic>
          <p:nvPicPr>
            <p:cNvPr id="4" name="object 9">
              <a:extLst>
                <a:ext uri="{FF2B5EF4-FFF2-40B4-BE49-F238E27FC236}">
                  <a16:creationId xmlns:a16="http://schemas.microsoft.com/office/drawing/2014/main" id="{EE2217C0-A5BE-5284-DA84-F3ECC4E21D15}"/>
                </a:ext>
              </a:extLst>
            </p:cNvPr>
            <p:cNvPicPr/>
            <p:nvPr/>
          </p:nvPicPr>
          <p:blipFill>
            <a:blip r:embed="rId3" cstate="print"/>
            <a:stretch>
              <a:fillRect/>
            </a:stretch>
          </p:blipFill>
          <p:spPr>
            <a:xfrm>
              <a:off x="1007122" y="13014095"/>
              <a:ext cx="3669400" cy="6849436"/>
            </a:xfrm>
            <a:prstGeom prst="rect">
              <a:avLst/>
            </a:prstGeom>
          </p:spPr>
        </p:pic>
        <p:pic>
          <p:nvPicPr>
            <p:cNvPr id="5" name="object 10">
              <a:extLst>
                <a:ext uri="{FF2B5EF4-FFF2-40B4-BE49-F238E27FC236}">
                  <a16:creationId xmlns:a16="http://schemas.microsoft.com/office/drawing/2014/main" id="{61EB81C7-BD73-5E00-13E2-DD1B85383AE2}"/>
                </a:ext>
              </a:extLst>
            </p:cNvPr>
            <p:cNvPicPr/>
            <p:nvPr/>
          </p:nvPicPr>
          <p:blipFill>
            <a:blip r:embed="rId4" cstate="print"/>
            <a:stretch>
              <a:fillRect/>
            </a:stretch>
          </p:blipFill>
          <p:spPr>
            <a:xfrm>
              <a:off x="1168367" y="12883367"/>
              <a:ext cx="119868" cy="263930"/>
            </a:xfrm>
            <a:prstGeom prst="rect">
              <a:avLst/>
            </a:prstGeom>
          </p:spPr>
        </p:pic>
        <p:pic>
          <p:nvPicPr>
            <p:cNvPr id="6" name="object 11">
              <a:extLst>
                <a:ext uri="{FF2B5EF4-FFF2-40B4-BE49-F238E27FC236}">
                  <a16:creationId xmlns:a16="http://schemas.microsoft.com/office/drawing/2014/main" id="{C635618E-40AB-9C8C-5F7F-BF656C220D62}"/>
                </a:ext>
              </a:extLst>
            </p:cNvPr>
            <p:cNvPicPr/>
            <p:nvPr/>
          </p:nvPicPr>
          <p:blipFill>
            <a:blip r:embed="rId5" cstate="print"/>
            <a:stretch>
              <a:fillRect/>
            </a:stretch>
          </p:blipFill>
          <p:spPr>
            <a:xfrm>
              <a:off x="1030504" y="13351151"/>
              <a:ext cx="290206" cy="261620"/>
            </a:xfrm>
            <a:prstGeom prst="rect">
              <a:avLst/>
            </a:prstGeom>
          </p:spPr>
        </p:pic>
      </p:grpSp>
      <p:sp>
        <p:nvSpPr>
          <p:cNvPr id="7" name="CaixaDeTexto 6">
            <a:extLst>
              <a:ext uri="{FF2B5EF4-FFF2-40B4-BE49-F238E27FC236}">
                <a16:creationId xmlns:a16="http://schemas.microsoft.com/office/drawing/2014/main" id="{CBAAF6B6-BBA6-B9AB-6B84-B04EB168EED8}"/>
              </a:ext>
            </a:extLst>
          </p:cNvPr>
          <p:cNvSpPr txBox="1"/>
          <p:nvPr/>
        </p:nvSpPr>
        <p:spPr>
          <a:xfrm>
            <a:off x="2927839" y="404446"/>
            <a:ext cx="1013419" cy="307777"/>
          </a:xfrm>
          <a:prstGeom prst="rect">
            <a:avLst/>
          </a:prstGeom>
          <a:noFill/>
        </p:spPr>
        <p:txBody>
          <a:bodyPr wrap="none" rtlCol="0">
            <a:spAutoFit/>
          </a:bodyPr>
          <a:lstStyle/>
          <a:p>
            <a:r>
              <a:rPr lang="pt-BR" dirty="0"/>
              <a:t>DNA </a:t>
            </a:r>
            <a:r>
              <a:rPr lang="pt-BR" dirty="0" err="1"/>
              <a:t>Yield</a:t>
            </a:r>
            <a:endParaRPr lang="pt-BR" dirty="0"/>
          </a:p>
        </p:txBody>
      </p:sp>
      <p:sp>
        <p:nvSpPr>
          <p:cNvPr id="8" name="CaixaDeTexto 7">
            <a:extLst>
              <a:ext uri="{FF2B5EF4-FFF2-40B4-BE49-F238E27FC236}">
                <a16:creationId xmlns:a16="http://schemas.microsoft.com/office/drawing/2014/main" id="{55A7080C-8C8A-EAC2-F8FB-104706948074}"/>
              </a:ext>
            </a:extLst>
          </p:cNvPr>
          <p:cNvSpPr txBox="1"/>
          <p:nvPr/>
        </p:nvSpPr>
        <p:spPr>
          <a:xfrm>
            <a:off x="5265570" y="404445"/>
            <a:ext cx="1915909" cy="307777"/>
          </a:xfrm>
          <a:prstGeom prst="rect">
            <a:avLst/>
          </a:prstGeom>
          <a:noFill/>
        </p:spPr>
        <p:txBody>
          <a:bodyPr wrap="none" rtlCol="0">
            <a:spAutoFit/>
          </a:bodyPr>
          <a:lstStyle/>
          <a:p>
            <a:r>
              <a:rPr lang="pt-BR" dirty="0" err="1"/>
              <a:t>Sequencing</a:t>
            </a:r>
            <a:r>
              <a:rPr lang="pt-BR" dirty="0"/>
              <a:t> </a:t>
            </a:r>
            <a:r>
              <a:rPr lang="pt-BR" dirty="0" err="1"/>
              <a:t>coverage</a:t>
            </a:r>
            <a:endParaRPr lang="pt-BR" dirty="0"/>
          </a:p>
        </p:txBody>
      </p:sp>
    </p:spTree>
    <p:extLst>
      <p:ext uri="{BB962C8B-B14F-4D97-AF65-F5344CB8AC3E}">
        <p14:creationId xmlns:p14="http://schemas.microsoft.com/office/powerpoint/2010/main" val="2241452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830521"/>
            <a:ext cx="1378857" cy="240083"/>
          </a:xfrm>
          <a:prstGeom prst="rect">
            <a:avLst/>
          </a:prstGeom>
        </p:spPr>
      </p:pic>
      <p:sp>
        <p:nvSpPr>
          <p:cNvPr id="3" name="Google Shape;103;p14">
            <a:extLst>
              <a:ext uri="{FF2B5EF4-FFF2-40B4-BE49-F238E27FC236}">
                <a16:creationId xmlns:a16="http://schemas.microsoft.com/office/drawing/2014/main" id="{BCC5A593-6187-6269-E6E7-75D9D74C13A4}"/>
              </a:ext>
            </a:extLst>
          </p:cNvPr>
          <p:cNvSpPr txBox="1">
            <a:spLocks/>
          </p:cNvSpPr>
          <p:nvPr/>
        </p:nvSpPr>
        <p:spPr>
          <a:xfrm>
            <a:off x="288131" y="1070605"/>
            <a:ext cx="8567738" cy="2537816"/>
          </a:xfrm>
          <a:prstGeom prst="rect">
            <a:avLst/>
          </a:prstGeom>
        </p:spPr>
        <p:txBody>
          <a:bodyPr spcFirstLastPara="1" vert="horz" wrap="square" lIns="91425" tIns="91425" rIns="91425" bIns="91425"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8" indent="0" defTabSz="457166">
              <a:spcBef>
                <a:spcPts val="750"/>
              </a:spcBef>
              <a:spcAft>
                <a:spcPts val="300"/>
              </a:spcAft>
              <a:buClrTx/>
              <a:buNone/>
              <a:defRPr/>
            </a:pPr>
            <a:r>
              <a:rPr lang="en-US" sz="2100" b="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rPr>
              <a:t>Maria E. Arcila, M.D.</a:t>
            </a:r>
          </a:p>
          <a:p>
            <a:pPr marL="57148" indent="0" defTabSz="457166">
              <a:spcBef>
                <a:spcPts val="750"/>
              </a:spcBef>
              <a:spcAft>
                <a:spcPts val="300"/>
              </a:spcAft>
              <a:buClrTx/>
              <a:buNone/>
              <a:defRPr/>
            </a:pPr>
            <a:r>
              <a:rPr lang="en-US" sz="2100" b="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rPr>
              <a:t>Attending</a:t>
            </a:r>
          </a:p>
          <a:p>
            <a:pPr marL="57148" indent="0" defTabSz="457166">
              <a:spcBef>
                <a:spcPts val="750"/>
              </a:spcBef>
              <a:spcAft>
                <a:spcPts val="300"/>
              </a:spcAft>
              <a:buClrTx/>
              <a:buNone/>
              <a:defRPr/>
            </a:pPr>
            <a:endParaRPr lang="en-US" sz="2100" b="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endParaRPr>
          </a:p>
          <a:p>
            <a:pPr marL="0" indent="0" defTabSz="457166">
              <a:spcBef>
                <a:spcPts val="0"/>
              </a:spcBef>
              <a:spcAft>
                <a:spcPts val="300"/>
              </a:spcAft>
              <a:buClrTx/>
              <a:buNone/>
              <a:defRPr/>
            </a:pPr>
            <a:r>
              <a:rPr lang="en-US" sz="1800" i="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rPr>
              <a:t>Molecular Diagnostics and Hematopathology Services  </a:t>
            </a:r>
          </a:p>
          <a:p>
            <a:pPr marL="0" indent="0" defTabSz="457166">
              <a:spcBef>
                <a:spcPts val="0"/>
              </a:spcBef>
              <a:buClrTx/>
              <a:buNone/>
              <a:defRPr/>
            </a:pPr>
            <a:r>
              <a:rPr lang="en-US" sz="1800" i="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rPr>
              <a:t>Laboratory Director, Diagnostic Molecular Pathology</a:t>
            </a:r>
          </a:p>
          <a:p>
            <a:pPr marL="0" indent="0" defTabSz="457166">
              <a:spcBef>
                <a:spcPts val="0"/>
              </a:spcBef>
              <a:buClrTx/>
              <a:buNone/>
              <a:defRPr/>
            </a:pPr>
            <a:endParaRPr lang="en-US" sz="1800" i="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endParaRPr>
          </a:p>
          <a:p>
            <a:pPr marL="0" indent="0" defTabSz="457166">
              <a:spcBef>
                <a:spcPts val="0"/>
              </a:spcBef>
              <a:buClrTx/>
              <a:buNone/>
              <a:defRPr/>
            </a:pPr>
            <a:r>
              <a:rPr lang="en-US" sz="1800" i="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rPr>
              <a:t>Department of Pathology and Laboratory Medicine </a:t>
            </a:r>
          </a:p>
          <a:p>
            <a:pPr marL="0" indent="0" defTabSz="457166">
              <a:spcBef>
                <a:spcPts val="0"/>
              </a:spcBef>
              <a:buClrTx/>
              <a:buNone/>
              <a:defRPr/>
            </a:pPr>
            <a:r>
              <a:rPr lang="en-US" sz="1800" i="1" dirty="0">
                <a:solidFill>
                  <a:prstClr val="black">
                    <a:lumMod val="75000"/>
                    <a:lumOff val="25000"/>
                  </a:prstClr>
                </a:solidFill>
                <a:effectLst>
                  <a:outerShdw blurRad="50800" dist="38100" dir="5400000" algn="t" rotWithShape="0">
                    <a:prstClr val="black">
                      <a:alpha val="20000"/>
                    </a:prstClr>
                  </a:outerShdw>
                </a:effectLst>
                <a:latin typeface="Helvetica" pitchFamily="34" charset="0"/>
                <a:cs typeface="Helvetica" pitchFamily="34" charset="0"/>
              </a:rPr>
              <a:t>Memorial Sloan Kettering Cancer Center</a:t>
            </a:r>
            <a:endParaRPr lang="en-US" sz="1800" i="1" dirty="0">
              <a:solidFill>
                <a:srgbClr val="4472C4"/>
              </a:solidFill>
              <a:latin typeface="Calibri" panose="020F0502020204030204"/>
            </a:endParaRPr>
          </a:p>
        </p:txBody>
      </p:sp>
      <p:pic>
        <p:nvPicPr>
          <p:cNvPr id="5" name="Picture 2" descr="Event Registration">
            <a:extLst>
              <a:ext uri="{FF2B5EF4-FFF2-40B4-BE49-F238E27FC236}">
                <a16:creationId xmlns:a16="http://schemas.microsoft.com/office/drawing/2014/main" id="{C9A0AFF6-B9EA-1853-0A95-61541C604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90" r="17184"/>
          <a:stretch>
            <a:fillRect/>
          </a:stretch>
        </p:blipFill>
        <p:spPr bwMode="auto">
          <a:xfrm>
            <a:off x="6479916" y="1348912"/>
            <a:ext cx="211097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04;p14">
            <a:extLst>
              <a:ext uri="{FF2B5EF4-FFF2-40B4-BE49-F238E27FC236}">
                <a16:creationId xmlns:a16="http://schemas.microsoft.com/office/drawing/2014/main" id="{D492E03D-539A-7F58-9DEB-656A55F73348}"/>
              </a:ext>
            </a:extLst>
          </p:cNvPr>
          <p:cNvSpPr txBox="1">
            <a:spLocks/>
          </p:cNvSpPr>
          <p:nvPr/>
        </p:nvSpPr>
        <p:spPr>
          <a:xfrm>
            <a:off x="502446" y="3719512"/>
            <a:ext cx="5561410" cy="1995488"/>
          </a:xfrm>
          <a:prstGeom prst="rect">
            <a:avLst/>
          </a:prstGeom>
        </p:spPr>
        <p:txBody>
          <a:bodyPr spcFirstLastPara="1" vert="horz" wrap="square" lIns="91425" tIns="91425" rIns="91425" bIns="91425" numCol="1" rtlCol="0" anchor="t" anchorCtr="0" compatLnSpc="1">
            <a:prstTxWarp prst="textNoShape">
              <a:avLst/>
            </a:prstTxWarp>
            <a:no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35">
              <a:spcBef>
                <a:spcPts val="600"/>
              </a:spcBef>
              <a:buClrTx/>
              <a:buNone/>
              <a:defRPr/>
            </a:pPr>
            <a:r>
              <a:rPr lang="en-US" sz="2100" b="1">
                <a:solidFill>
                  <a:prstClr val="black">
                    <a:lumMod val="50000"/>
                  </a:prstClr>
                </a:solidFill>
                <a:latin typeface="Calibri" panose="020F0502020204030204"/>
              </a:rPr>
              <a:t>You can find me at:</a:t>
            </a:r>
          </a:p>
          <a:p>
            <a:pPr marL="0" indent="0" defTabSz="685835">
              <a:spcBef>
                <a:spcPts val="600"/>
              </a:spcBef>
              <a:buClrTx/>
              <a:buNone/>
              <a:defRPr/>
            </a:pPr>
            <a:r>
              <a:rPr lang="en-US" sz="2100" b="1">
                <a:solidFill>
                  <a:prstClr val="black">
                    <a:lumMod val="50000"/>
                  </a:prstClr>
                </a:solidFill>
                <a:latin typeface="Calibri" panose="020F0502020204030204"/>
              </a:rPr>
              <a:t>@MArcila</a:t>
            </a:r>
            <a:endParaRPr lang="en-US" sz="2100" b="1" dirty="0">
              <a:solidFill>
                <a:prstClr val="black">
                  <a:lumMod val="50000"/>
                </a:prstClr>
              </a:solidFill>
              <a:latin typeface="Calibri" panose="020F0502020204030204"/>
            </a:endParaRPr>
          </a:p>
        </p:txBody>
      </p:sp>
      <p:pic>
        <p:nvPicPr>
          <p:cNvPr id="8" name="Picture 2">
            <a:extLst>
              <a:ext uri="{FF2B5EF4-FFF2-40B4-BE49-F238E27FC236}">
                <a16:creationId xmlns:a16="http://schemas.microsoft.com/office/drawing/2014/main" id="{F739CCC9-C364-3BCB-6FA1-0CCE06FF0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000"/>
          <a:stretch>
            <a:fillRect/>
          </a:stretch>
        </p:blipFill>
        <p:spPr bwMode="auto">
          <a:xfrm>
            <a:off x="2041924" y="4205288"/>
            <a:ext cx="716756" cy="677466"/>
          </a:xfrm>
          <a:prstGeom prst="rect">
            <a:avLst/>
          </a:prstGeom>
          <a:solidFill>
            <a:srgbClr val="F0F0F0"/>
          </a:solidFill>
          <a:ln>
            <a:noFill/>
          </a:ln>
        </p:spPr>
      </p:pic>
      <p:pic>
        <p:nvPicPr>
          <p:cNvPr id="9" name="Picture 5" descr="mskcc-logo">
            <a:extLst>
              <a:ext uri="{FF2B5EF4-FFF2-40B4-BE49-F238E27FC236}">
                <a16:creationId xmlns:a16="http://schemas.microsoft.com/office/drawing/2014/main" id="{7055EDCE-8B2B-6B3F-3919-CB489EB0885A}"/>
              </a:ext>
            </a:extLst>
          </p:cNvPr>
          <p:cNvPicPr>
            <a:picLocks noChangeAspect="1" noChangeArrowheads="1"/>
          </p:cNvPicPr>
          <p:nvPr/>
        </p:nvPicPr>
        <p:blipFill>
          <a:blip r:embed="rId6" cstate="print"/>
          <a:srcRect/>
          <a:stretch>
            <a:fillRect/>
          </a:stretch>
        </p:blipFill>
        <p:spPr bwMode="auto">
          <a:xfrm>
            <a:off x="5349366" y="1351753"/>
            <a:ext cx="1043752" cy="987759"/>
          </a:xfrm>
          <a:prstGeom prst="rect">
            <a:avLst/>
          </a:prstGeom>
          <a:noFill/>
          <a:ln w="9525">
            <a:noFill/>
            <a:miter lim="800000"/>
            <a:headEnd/>
            <a:tailEnd/>
          </a:ln>
        </p:spPr>
      </p:pic>
      <p:sp>
        <p:nvSpPr>
          <p:cNvPr id="10" name="Título 9">
            <a:extLst>
              <a:ext uri="{FF2B5EF4-FFF2-40B4-BE49-F238E27FC236}">
                <a16:creationId xmlns:a16="http://schemas.microsoft.com/office/drawing/2014/main" id="{512B7EA8-305A-BA28-C233-6AD3AA957144}"/>
              </a:ext>
            </a:extLst>
          </p:cNvPr>
          <p:cNvSpPr>
            <a:spLocks noGrp="1"/>
          </p:cNvSpPr>
          <p:nvPr>
            <p:ph type="ctrTitle"/>
          </p:nvPr>
        </p:nvSpPr>
        <p:spPr/>
        <p:txBody>
          <a:bodyPr/>
          <a:lstStyle/>
          <a:p>
            <a:endParaRPr lang="pt-BR" dirty="0"/>
          </a:p>
        </p:txBody>
      </p:sp>
    </p:spTree>
    <p:extLst>
      <p:ext uri="{BB962C8B-B14F-4D97-AF65-F5344CB8AC3E}">
        <p14:creationId xmlns:p14="http://schemas.microsoft.com/office/powerpoint/2010/main" val="385766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81222-BFEF-55F4-FCE8-70E89C333BD6}"/>
              </a:ext>
            </a:extLst>
          </p:cNvPr>
          <p:cNvPicPr>
            <a:picLocks noChangeAspect="1"/>
          </p:cNvPicPr>
          <p:nvPr/>
        </p:nvPicPr>
        <p:blipFill>
          <a:blip r:embed="rId2"/>
          <a:stretch>
            <a:fillRect/>
          </a:stretch>
        </p:blipFill>
        <p:spPr>
          <a:xfrm>
            <a:off x="1950570" y="126653"/>
            <a:ext cx="4737905" cy="4890194"/>
          </a:xfrm>
          <a:prstGeom prst="rect">
            <a:avLst/>
          </a:prstGeom>
        </p:spPr>
      </p:pic>
    </p:spTree>
    <p:extLst>
      <p:ext uri="{BB962C8B-B14F-4D97-AF65-F5344CB8AC3E}">
        <p14:creationId xmlns:p14="http://schemas.microsoft.com/office/powerpoint/2010/main" val="425171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4E1788-7FD1-0447-1A52-621460349195}"/>
              </a:ext>
            </a:extLst>
          </p:cNvPr>
          <p:cNvSpPr>
            <a:spLocks noGrp="1"/>
          </p:cNvSpPr>
          <p:nvPr>
            <p:ph type="body" sz="quarter" idx="4294967295"/>
          </p:nvPr>
        </p:nvSpPr>
        <p:spPr>
          <a:xfrm>
            <a:off x="1" y="-2092"/>
            <a:ext cx="9144000" cy="547604"/>
          </a:xfrm>
          <a:solidFill>
            <a:srgbClr val="0070C0"/>
          </a:solidFill>
        </p:spPr>
        <p:txBody>
          <a:bodyPr anchor="ctr">
            <a:noAutofit/>
          </a:bodyPr>
          <a:lstStyle/>
          <a:p>
            <a:pPr marL="0" indent="0" algn="ctr" defTabSz="685805" fontAlgn="auto">
              <a:spcBef>
                <a:spcPts val="750"/>
              </a:spcBef>
              <a:spcAft>
                <a:spcPts val="0"/>
              </a:spcAft>
              <a:buNone/>
              <a:defRPr/>
            </a:pPr>
            <a:r>
              <a:rPr lang="en-US" sz="4051">
                <a:solidFill>
                  <a:schemeClr val="bg1"/>
                </a:solidFill>
              </a:rPr>
              <a:t>Take Home Points </a:t>
            </a:r>
          </a:p>
        </p:txBody>
      </p:sp>
      <p:grpSp>
        <p:nvGrpSpPr>
          <p:cNvPr id="50179" name="그룹 9">
            <a:extLst>
              <a:ext uri="{FF2B5EF4-FFF2-40B4-BE49-F238E27FC236}">
                <a16:creationId xmlns:a16="http://schemas.microsoft.com/office/drawing/2014/main" id="{4391343C-5265-D611-BEC2-53071B31E29C}"/>
              </a:ext>
            </a:extLst>
          </p:cNvPr>
          <p:cNvGrpSpPr>
            <a:grpSpLocks/>
          </p:cNvGrpSpPr>
          <p:nvPr/>
        </p:nvGrpSpPr>
        <p:grpSpPr bwMode="auto">
          <a:xfrm>
            <a:off x="459037" y="988346"/>
            <a:ext cx="3551320" cy="3468153"/>
            <a:chOff x="924229" y="1606109"/>
            <a:chExt cx="4734219" cy="4623159"/>
          </a:xfrm>
        </p:grpSpPr>
        <p:sp>
          <p:nvSpPr>
            <p:cNvPr id="4" name="Block Arc 3">
              <a:extLst>
                <a:ext uri="{FF2B5EF4-FFF2-40B4-BE49-F238E27FC236}">
                  <a16:creationId xmlns:a16="http://schemas.microsoft.com/office/drawing/2014/main" id="{BFE36D50-6F27-9647-174C-74E97786F0D0}"/>
                </a:ext>
              </a:extLst>
            </p:cNvPr>
            <p:cNvSpPr/>
            <p:nvPr/>
          </p:nvSpPr>
          <p:spPr>
            <a:xfrm>
              <a:off x="924229" y="1606109"/>
              <a:ext cx="4623350" cy="4623159"/>
            </a:xfrm>
            <a:prstGeom prst="blockArc">
              <a:avLst>
                <a:gd name="adj1" fmla="val 17994494"/>
                <a:gd name="adj2" fmla="val 3631056"/>
                <a:gd name="adj3" fmla="val 12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black"/>
                </a:solidFill>
                <a:latin typeface="Calibri" panose="020F0502020204030204"/>
                <a:ea typeface="맑은 고딕" panose="020B0503020000020004" pitchFamily="34" charset="-127"/>
              </a:endParaRPr>
            </a:p>
          </p:txBody>
        </p:sp>
        <p:sp>
          <p:nvSpPr>
            <p:cNvPr id="5" name="Oval 4">
              <a:extLst>
                <a:ext uri="{FF2B5EF4-FFF2-40B4-BE49-F238E27FC236}">
                  <a16:creationId xmlns:a16="http://schemas.microsoft.com/office/drawing/2014/main" id="{2C273E7F-2BA3-875F-CB74-08E0B16BCA76}"/>
                </a:ext>
              </a:extLst>
            </p:cNvPr>
            <p:cNvSpPr/>
            <p:nvPr/>
          </p:nvSpPr>
          <p:spPr>
            <a:xfrm>
              <a:off x="4238758" y="1765925"/>
              <a:ext cx="287970" cy="2879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white"/>
                </a:solidFill>
                <a:latin typeface="Calibri" panose="020F0502020204030204"/>
                <a:ea typeface="맑은 고딕" panose="020B0503020000020004" pitchFamily="34" charset="-127"/>
              </a:endParaRPr>
            </a:p>
          </p:txBody>
        </p:sp>
        <p:sp>
          <p:nvSpPr>
            <p:cNvPr id="6" name="Oval 5">
              <a:extLst>
                <a:ext uri="{FF2B5EF4-FFF2-40B4-BE49-F238E27FC236}">
                  <a16:creationId xmlns:a16="http://schemas.microsoft.com/office/drawing/2014/main" id="{2907F1ED-773E-4D62-332E-ADBE25A4EC3B}"/>
                </a:ext>
              </a:extLst>
            </p:cNvPr>
            <p:cNvSpPr/>
            <p:nvPr/>
          </p:nvSpPr>
          <p:spPr>
            <a:xfrm>
              <a:off x="5370478" y="3760032"/>
              <a:ext cx="287970" cy="2879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white"/>
                </a:solidFill>
                <a:latin typeface="Calibri" panose="020F0502020204030204"/>
                <a:ea typeface="맑은 고딕" panose="020B0503020000020004" pitchFamily="34" charset="-127"/>
              </a:endParaRPr>
            </a:p>
          </p:txBody>
        </p:sp>
        <p:sp>
          <p:nvSpPr>
            <p:cNvPr id="7" name="Oval 6">
              <a:extLst>
                <a:ext uri="{FF2B5EF4-FFF2-40B4-BE49-F238E27FC236}">
                  <a16:creationId xmlns:a16="http://schemas.microsoft.com/office/drawing/2014/main" id="{FD7CEF95-9DDF-D189-54B1-2203AC124195}"/>
                </a:ext>
              </a:extLst>
            </p:cNvPr>
            <p:cNvSpPr/>
            <p:nvPr/>
          </p:nvSpPr>
          <p:spPr>
            <a:xfrm>
              <a:off x="4238758" y="5754138"/>
              <a:ext cx="287970" cy="28795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white"/>
                </a:solidFill>
                <a:latin typeface="Calibri" panose="020F0502020204030204"/>
                <a:ea typeface="맑은 고딕" panose="020B0503020000020004" pitchFamily="34" charset="-127"/>
              </a:endParaRPr>
            </a:p>
          </p:txBody>
        </p:sp>
        <p:sp>
          <p:nvSpPr>
            <p:cNvPr id="8" name="Oval 7">
              <a:extLst>
                <a:ext uri="{FF2B5EF4-FFF2-40B4-BE49-F238E27FC236}">
                  <a16:creationId xmlns:a16="http://schemas.microsoft.com/office/drawing/2014/main" id="{DC4098EA-D089-81C7-328E-21F6FBB88060}"/>
                </a:ext>
              </a:extLst>
            </p:cNvPr>
            <p:cNvSpPr/>
            <p:nvPr/>
          </p:nvSpPr>
          <p:spPr>
            <a:xfrm>
              <a:off x="5072430" y="2611081"/>
              <a:ext cx="287970" cy="2879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white"/>
                </a:solidFill>
                <a:latin typeface="Calibri" panose="020F0502020204030204"/>
                <a:ea typeface="맑은 고딕" panose="020B0503020000020004" pitchFamily="34" charset="-127"/>
              </a:endParaRPr>
            </a:p>
          </p:txBody>
        </p:sp>
        <p:sp>
          <p:nvSpPr>
            <p:cNvPr id="9" name="Oval 8">
              <a:extLst>
                <a:ext uri="{FF2B5EF4-FFF2-40B4-BE49-F238E27FC236}">
                  <a16:creationId xmlns:a16="http://schemas.microsoft.com/office/drawing/2014/main" id="{F3A51C57-B5CF-7592-3F96-BAAA85C52B15}"/>
                </a:ext>
              </a:extLst>
            </p:cNvPr>
            <p:cNvSpPr/>
            <p:nvPr/>
          </p:nvSpPr>
          <p:spPr>
            <a:xfrm>
              <a:off x="5049392" y="4940658"/>
              <a:ext cx="287970" cy="2879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white"/>
                </a:solidFill>
                <a:latin typeface="Calibri" panose="020F0502020204030204"/>
                <a:ea typeface="맑은 고딕" panose="020B0503020000020004" pitchFamily="34" charset="-127"/>
              </a:endParaRPr>
            </a:p>
          </p:txBody>
        </p:sp>
      </p:grpSp>
      <p:sp>
        <p:nvSpPr>
          <p:cNvPr id="11" name="TextBox 10">
            <a:extLst>
              <a:ext uri="{FF2B5EF4-FFF2-40B4-BE49-F238E27FC236}">
                <a16:creationId xmlns:a16="http://schemas.microsoft.com/office/drawing/2014/main" id="{C8307B23-B66C-9286-852D-E12F38C4A29C}"/>
              </a:ext>
            </a:extLst>
          </p:cNvPr>
          <p:cNvSpPr txBox="1"/>
          <p:nvPr/>
        </p:nvSpPr>
        <p:spPr>
          <a:xfrm>
            <a:off x="3246736" y="795011"/>
            <a:ext cx="5897264" cy="585032"/>
          </a:xfrm>
          <a:prstGeom prst="rect">
            <a:avLst/>
          </a:prstGeom>
          <a:noFill/>
        </p:spPr>
        <p:txBody>
          <a:bodyPr>
            <a:spAutoFit/>
          </a:bodyPr>
          <a:lstStyle/>
          <a:p>
            <a:pPr marL="342917" indent="-342917" defTabSz="914447" eaLnBrk="0" fontAlgn="base" hangingPunct="0">
              <a:spcBef>
                <a:spcPct val="0"/>
              </a:spcBef>
              <a:spcAft>
                <a:spcPct val="0"/>
              </a:spcAft>
              <a:buClrTx/>
              <a:buFont typeface="Arial" panose="020B0604020202020204" pitchFamily="34" charset="0"/>
              <a:buChar char="•"/>
              <a:defRPr/>
            </a:pPr>
            <a:r>
              <a:rPr lang="es-ES" altLang="en-US" sz="1601" b="1" kern="1200" dirty="0" err="1">
                <a:solidFill>
                  <a:srgbClr val="202124"/>
                </a:solidFill>
                <a:latin typeface="inherit"/>
                <a:ea typeface="+mn-ea"/>
                <a:cs typeface="+mn-cs"/>
              </a:rPr>
              <a:t>Rich</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source</a:t>
            </a:r>
            <a:r>
              <a:rPr lang="es-ES" altLang="en-US" sz="1601" b="1" kern="1200" dirty="0">
                <a:solidFill>
                  <a:srgbClr val="202124"/>
                </a:solidFill>
                <a:latin typeface="inherit"/>
                <a:ea typeface="+mn-ea"/>
                <a:cs typeface="+mn-cs"/>
              </a:rPr>
              <a:t> of </a:t>
            </a:r>
            <a:r>
              <a:rPr lang="es-ES" altLang="en-US" sz="1601" b="1" kern="1200" dirty="0" err="1">
                <a:solidFill>
                  <a:srgbClr val="202124"/>
                </a:solidFill>
                <a:latin typeface="inherit"/>
                <a:ea typeface="+mn-ea"/>
                <a:cs typeface="+mn-cs"/>
              </a:rPr>
              <a:t>nucleic</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acid</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for</a:t>
            </a:r>
            <a:r>
              <a:rPr lang="es-ES" altLang="en-US" sz="1601" b="1" kern="1200" dirty="0">
                <a:solidFill>
                  <a:srgbClr val="202124"/>
                </a:solidFill>
                <a:latin typeface="inherit"/>
                <a:ea typeface="+mn-ea"/>
                <a:cs typeface="+mn-cs"/>
              </a:rPr>
              <a:t> molecular </a:t>
            </a:r>
            <a:r>
              <a:rPr lang="es-ES" altLang="en-US" sz="1601" b="1" kern="1200" dirty="0" err="1">
                <a:solidFill>
                  <a:srgbClr val="202124"/>
                </a:solidFill>
                <a:latin typeface="inherit"/>
                <a:ea typeface="+mn-ea"/>
                <a:cs typeface="+mn-cs"/>
              </a:rPr>
              <a:t>profiling</a:t>
            </a:r>
            <a:r>
              <a:rPr lang="es-ES" altLang="en-US" sz="1601" b="1" kern="1200" dirty="0">
                <a:solidFill>
                  <a:srgbClr val="202124"/>
                </a:solidFill>
                <a:latin typeface="inherit"/>
                <a:ea typeface="+mn-ea"/>
                <a:cs typeface="+mn-cs"/>
              </a:rPr>
              <a:t> of CNS </a:t>
            </a:r>
            <a:r>
              <a:rPr lang="es-ES" altLang="en-US" sz="1601" b="1" kern="1200" dirty="0" err="1">
                <a:solidFill>
                  <a:srgbClr val="202124"/>
                </a:solidFill>
                <a:latin typeface="inherit"/>
                <a:ea typeface="+mn-ea"/>
                <a:cs typeface="+mn-cs"/>
              </a:rPr>
              <a:t>tumors</a:t>
            </a:r>
            <a:r>
              <a:rPr lang="es-ES" altLang="en-US" sz="1601" b="1" kern="1200" dirty="0">
                <a:solidFill>
                  <a:srgbClr val="202124"/>
                </a:solidFill>
                <a:latin typeface="inherit"/>
                <a:ea typeface="+mn-ea"/>
                <a:cs typeface="+mn-cs"/>
              </a:rPr>
              <a:t> - </a:t>
            </a:r>
            <a:r>
              <a:rPr lang="es-ES" altLang="en-US" sz="1601" b="1" kern="1200" dirty="0" err="1">
                <a:solidFill>
                  <a:srgbClr val="202124"/>
                </a:solidFill>
                <a:latin typeface="inherit"/>
                <a:ea typeface="+mn-ea"/>
                <a:cs typeface="+mn-cs"/>
              </a:rPr>
              <a:t>suitable</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for</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clinical</a:t>
            </a:r>
            <a:r>
              <a:rPr lang="es-ES" altLang="en-US" sz="1601" b="1" kern="1200" dirty="0">
                <a:solidFill>
                  <a:srgbClr val="202124"/>
                </a:solidFill>
                <a:latin typeface="inherit"/>
                <a:ea typeface="+mn-ea"/>
                <a:cs typeface="+mn-cs"/>
              </a:rPr>
              <a:t> use</a:t>
            </a:r>
          </a:p>
        </p:txBody>
      </p:sp>
      <p:sp>
        <p:nvSpPr>
          <p:cNvPr id="14" name="TextBox 13">
            <a:extLst>
              <a:ext uri="{FF2B5EF4-FFF2-40B4-BE49-F238E27FC236}">
                <a16:creationId xmlns:a16="http://schemas.microsoft.com/office/drawing/2014/main" id="{8B1B36BC-C7F5-3AB8-B3C5-8CCEB13C4932}"/>
              </a:ext>
            </a:extLst>
          </p:cNvPr>
          <p:cNvSpPr txBox="1"/>
          <p:nvPr/>
        </p:nvSpPr>
        <p:spPr>
          <a:xfrm>
            <a:off x="3852664" y="1707966"/>
            <a:ext cx="5156326" cy="831381"/>
          </a:xfrm>
          <a:prstGeom prst="rect">
            <a:avLst/>
          </a:prstGeom>
          <a:noFill/>
        </p:spPr>
        <p:txBody>
          <a:bodyPr>
            <a:spAutoFit/>
          </a:bodyPr>
          <a:lstStyle/>
          <a:p>
            <a:pPr marL="342917" indent="-342917" defTabSz="914447" eaLnBrk="0" fontAlgn="base" hangingPunct="0">
              <a:spcBef>
                <a:spcPct val="0"/>
              </a:spcBef>
              <a:spcAft>
                <a:spcPct val="0"/>
              </a:spcAft>
              <a:buClrTx/>
              <a:buFont typeface="Arial" panose="020B0604020202020204" pitchFamily="34" charset="0"/>
              <a:buChar char="•"/>
              <a:defRPr/>
            </a:pPr>
            <a:r>
              <a:rPr lang="es-ES" altLang="en-US" sz="1601" b="1" kern="1200" dirty="0" err="1">
                <a:solidFill>
                  <a:srgbClr val="202124"/>
                </a:solidFill>
                <a:latin typeface="inherit"/>
                <a:ea typeface="+mn-ea"/>
                <a:cs typeface="+mn-cs"/>
              </a:rPr>
              <a:t>Provides</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opportunities</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for</a:t>
            </a:r>
            <a:r>
              <a:rPr lang="es-ES" altLang="en-US" sz="1601" b="1" kern="1200" dirty="0">
                <a:solidFill>
                  <a:srgbClr val="202124"/>
                </a:solidFill>
                <a:latin typeface="inherit"/>
                <a:ea typeface="+mn-ea"/>
                <a:cs typeface="+mn-cs"/>
              </a:rPr>
              <a:t> diagnosis and active </a:t>
            </a:r>
            <a:r>
              <a:rPr lang="es-ES" altLang="en-US" sz="1601" b="1" kern="1200" dirty="0" err="1">
                <a:solidFill>
                  <a:srgbClr val="202124"/>
                </a:solidFill>
                <a:latin typeface="inherit"/>
                <a:ea typeface="+mn-ea"/>
                <a:cs typeface="+mn-cs"/>
              </a:rPr>
              <a:t>monitoring</a:t>
            </a:r>
            <a:r>
              <a:rPr lang="es-ES" altLang="en-US" sz="1601" b="1" kern="1200" dirty="0">
                <a:solidFill>
                  <a:srgbClr val="202124"/>
                </a:solidFill>
                <a:latin typeface="inherit"/>
                <a:ea typeface="+mn-ea"/>
                <a:cs typeface="+mn-cs"/>
              </a:rPr>
              <a:t> of </a:t>
            </a:r>
            <a:r>
              <a:rPr lang="es-ES" altLang="en-US" sz="1601" b="1" kern="1200" dirty="0" err="1">
                <a:solidFill>
                  <a:srgbClr val="202124"/>
                </a:solidFill>
                <a:latin typeface="inherit"/>
                <a:ea typeface="+mn-ea"/>
                <a:cs typeface="+mn-cs"/>
              </a:rPr>
              <a:t>patients</a:t>
            </a:r>
            <a:r>
              <a:rPr lang="es-ES" altLang="en-US" sz="1601" b="1" kern="1200" dirty="0">
                <a:solidFill>
                  <a:srgbClr val="202124"/>
                </a:solidFill>
                <a:latin typeface="inherit"/>
                <a:ea typeface="+mn-ea"/>
                <a:cs typeface="+mn-cs"/>
              </a:rPr>
              <a:t> – </a:t>
            </a:r>
            <a:r>
              <a:rPr lang="es-ES" altLang="en-US" sz="1601" b="1" kern="1200" dirty="0" err="1">
                <a:solidFill>
                  <a:srgbClr val="202124"/>
                </a:solidFill>
                <a:latin typeface="inherit"/>
                <a:ea typeface="+mn-ea"/>
                <a:cs typeface="+mn-cs"/>
              </a:rPr>
              <a:t>to</a:t>
            </a:r>
            <a:r>
              <a:rPr lang="es-ES" altLang="en-US" sz="1601" b="1" kern="1200" dirty="0">
                <a:solidFill>
                  <a:srgbClr val="202124"/>
                </a:solidFill>
                <a:latin typeface="inherit"/>
                <a:ea typeface="+mn-ea"/>
                <a:cs typeface="+mn-cs"/>
              </a:rPr>
              <a:t> guide </a:t>
            </a:r>
            <a:r>
              <a:rPr lang="es-ES" altLang="en-US" sz="1601" b="1" kern="1200" dirty="0" err="1">
                <a:solidFill>
                  <a:srgbClr val="202124"/>
                </a:solidFill>
                <a:latin typeface="inherit"/>
                <a:ea typeface="+mn-ea"/>
                <a:cs typeface="+mn-cs"/>
              </a:rPr>
              <a:t>clinical</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management</a:t>
            </a:r>
            <a:endParaRPr lang="es-ES" altLang="en-US" sz="1601" b="1" kern="1200" dirty="0">
              <a:solidFill>
                <a:srgbClr val="202124"/>
              </a:solidFill>
              <a:latin typeface="inherit"/>
              <a:ea typeface="+mn-ea"/>
              <a:cs typeface="+mn-cs"/>
            </a:endParaRPr>
          </a:p>
          <a:p>
            <a:pPr marL="342917" indent="-342917" defTabSz="914447" eaLnBrk="0" fontAlgn="base" hangingPunct="0">
              <a:spcBef>
                <a:spcPct val="0"/>
              </a:spcBef>
              <a:spcAft>
                <a:spcPct val="0"/>
              </a:spcAft>
              <a:buClrTx/>
              <a:buFont typeface="Arial" panose="020B0604020202020204" pitchFamily="34" charset="0"/>
              <a:buChar char="•"/>
              <a:defRPr/>
            </a:pPr>
            <a:endParaRPr lang="es-ES" altLang="en-US" sz="1601" b="1" kern="1200" dirty="0">
              <a:solidFill>
                <a:srgbClr val="202124"/>
              </a:solidFill>
              <a:latin typeface="inherit"/>
              <a:ea typeface="+mn-ea"/>
              <a:cs typeface="+mn-cs"/>
            </a:endParaRPr>
          </a:p>
        </p:txBody>
      </p:sp>
      <p:grpSp>
        <p:nvGrpSpPr>
          <p:cNvPr id="50182" name="그룹 3">
            <a:extLst>
              <a:ext uri="{FF2B5EF4-FFF2-40B4-BE49-F238E27FC236}">
                <a16:creationId xmlns:a16="http://schemas.microsoft.com/office/drawing/2014/main" id="{D4473635-58CE-8EE5-5F08-58E90EF046AA}"/>
              </a:ext>
            </a:extLst>
          </p:cNvPr>
          <p:cNvGrpSpPr>
            <a:grpSpLocks/>
          </p:cNvGrpSpPr>
          <p:nvPr/>
        </p:nvGrpSpPr>
        <p:grpSpPr bwMode="auto">
          <a:xfrm>
            <a:off x="317546" y="1128757"/>
            <a:ext cx="3187331" cy="3187331"/>
            <a:chOff x="735328" y="1762623"/>
            <a:chExt cx="4250497" cy="4250497"/>
          </a:xfrm>
        </p:grpSpPr>
        <p:sp>
          <p:nvSpPr>
            <p:cNvPr id="29" name="Block Arc 28">
              <a:extLst>
                <a:ext uri="{FF2B5EF4-FFF2-40B4-BE49-F238E27FC236}">
                  <a16:creationId xmlns:a16="http://schemas.microsoft.com/office/drawing/2014/main" id="{D5BA8BA3-1BF9-747B-6C35-17481CBC4792}"/>
                </a:ext>
              </a:extLst>
            </p:cNvPr>
            <p:cNvSpPr/>
            <p:nvPr/>
          </p:nvSpPr>
          <p:spPr>
            <a:xfrm>
              <a:off x="735328" y="1762623"/>
              <a:ext cx="4250497" cy="4250497"/>
            </a:xfrm>
            <a:prstGeom prst="blockArc">
              <a:avLst>
                <a:gd name="adj1" fmla="val 4228396"/>
                <a:gd name="adj2" fmla="val 7060926"/>
                <a:gd name="adj3" fmla="val 52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black"/>
                </a:solidFill>
                <a:latin typeface="Calibri" panose="020F0502020204030204"/>
                <a:ea typeface="맑은 고딕" panose="020B0503020000020004" pitchFamily="34" charset="-127"/>
              </a:endParaRPr>
            </a:p>
          </p:txBody>
        </p:sp>
        <p:sp>
          <p:nvSpPr>
            <p:cNvPr id="30" name="Block Arc 29">
              <a:extLst>
                <a:ext uri="{FF2B5EF4-FFF2-40B4-BE49-F238E27FC236}">
                  <a16:creationId xmlns:a16="http://schemas.microsoft.com/office/drawing/2014/main" id="{2CE5FFBC-C92B-6814-589F-7332A19419E1}"/>
                </a:ext>
              </a:extLst>
            </p:cNvPr>
            <p:cNvSpPr/>
            <p:nvPr/>
          </p:nvSpPr>
          <p:spPr>
            <a:xfrm>
              <a:off x="735328" y="1762623"/>
              <a:ext cx="4250497" cy="4250497"/>
            </a:xfrm>
            <a:prstGeom prst="blockArc">
              <a:avLst>
                <a:gd name="adj1" fmla="val 1492588"/>
                <a:gd name="adj2" fmla="val 4237585"/>
                <a:gd name="adj3" fmla="val 52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black"/>
                </a:solidFill>
                <a:latin typeface="Calibri" panose="020F0502020204030204"/>
                <a:ea typeface="맑은 고딕" panose="020B0503020000020004" pitchFamily="34" charset="-127"/>
              </a:endParaRPr>
            </a:p>
          </p:txBody>
        </p:sp>
        <p:sp>
          <p:nvSpPr>
            <p:cNvPr id="31" name="Block Arc 30">
              <a:extLst>
                <a:ext uri="{FF2B5EF4-FFF2-40B4-BE49-F238E27FC236}">
                  <a16:creationId xmlns:a16="http://schemas.microsoft.com/office/drawing/2014/main" id="{1C34C1C6-A940-5B63-A883-1BC1531B9989}"/>
                </a:ext>
              </a:extLst>
            </p:cNvPr>
            <p:cNvSpPr/>
            <p:nvPr/>
          </p:nvSpPr>
          <p:spPr>
            <a:xfrm>
              <a:off x="735328" y="1762623"/>
              <a:ext cx="4250497" cy="4250497"/>
            </a:xfrm>
            <a:prstGeom prst="blockArc">
              <a:avLst>
                <a:gd name="adj1" fmla="val 20334074"/>
                <a:gd name="adj2" fmla="val 1503961"/>
                <a:gd name="adj3" fmla="val 5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black"/>
                </a:solidFill>
                <a:latin typeface="Calibri" panose="020F0502020204030204"/>
                <a:ea typeface="맑은 고딕" panose="020B0503020000020004" pitchFamily="34" charset="-127"/>
              </a:endParaRPr>
            </a:p>
          </p:txBody>
        </p:sp>
        <p:sp>
          <p:nvSpPr>
            <p:cNvPr id="32" name="Block Arc 31">
              <a:extLst>
                <a:ext uri="{FF2B5EF4-FFF2-40B4-BE49-F238E27FC236}">
                  <a16:creationId xmlns:a16="http://schemas.microsoft.com/office/drawing/2014/main" id="{C4C2E13C-7BF4-A08E-697A-37D57DB5ED7C}"/>
                </a:ext>
              </a:extLst>
            </p:cNvPr>
            <p:cNvSpPr/>
            <p:nvPr/>
          </p:nvSpPr>
          <p:spPr>
            <a:xfrm>
              <a:off x="735328" y="1762623"/>
              <a:ext cx="4250497" cy="4250497"/>
            </a:xfrm>
            <a:prstGeom prst="blockArc">
              <a:avLst>
                <a:gd name="adj1" fmla="val 17549958"/>
                <a:gd name="adj2" fmla="val 20340767"/>
                <a:gd name="adj3" fmla="val 52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black"/>
                </a:solidFill>
                <a:latin typeface="Calibri" panose="020F0502020204030204"/>
                <a:ea typeface="맑은 고딕" panose="020B0503020000020004" pitchFamily="34" charset="-127"/>
              </a:endParaRPr>
            </a:p>
          </p:txBody>
        </p:sp>
        <p:sp>
          <p:nvSpPr>
            <p:cNvPr id="33" name="Block Arc 5">
              <a:extLst>
                <a:ext uri="{FF2B5EF4-FFF2-40B4-BE49-F238E27FC236}">
                  <a16:creationId xmlns:a16="http://schemas.microsoft.com/office/drawing/2014/main" id="{00E74625-3A4B-A7BE-60F8-67E7E4C49D4C}"/>
                </a:ext>
              </a:extLst>
            </p:cNvPr>
            <p:cNvSpPr/>
            <p:nvPr/>
          </p:nvSpPr>
          <p:spPr>
            <a:xfrm>
              <a:off x="735328" y="1762623"/>
              <a:ext cx="4250497" cy="4250497"/>
            </a:xfrm>
            <a:prstGeom prst="blockArc">
              <a:avLst>
                <a:gd name="adj1" fmla="val 14520241"/>
                <a:gd name="adj2" fmla="val 17553267"/>
                <a:gd name="adj3" fmla="val 5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6">
                <a:buClrTx/>
                <a:defRPr/>
              </a:pPr>
              <a:endParaRPr lang="ko-KR" altLang="en-US" sz="2025" kern="1200">
                <a:solidFill>
                  <a:prstClr val="black"/>
                </a:solidFill>
                <a:latin typeface="Calibri" panose="020F0502020204030204"/>
                <a:ea typeface="맑은 고딕" panose="020B0503020000020004" pitchFamily="34" charset="-127"/>
              </a:endParaRPr>
            </a:p>
          </p:txBody>
        </p:sp>
      </p:grpSp>
      <p:sp>
        <p:nvSpPr>
          <p:cNvPr id="10" name="TextBox 9">
            <a:extLst>
              <a:ext uri="{FF2B5EF4-FFF2-40B4-BE49-F238E27FC236}">
                <a16:creationId xmlns:a16="http://schemas.microsoft.com/office/drawing/2014/main" id="{5A864241-6133-5A3D-1892-AF41CAA69E13}"/>
              </a:ext>
            </a:extLst>
          </p:cNvPr>
          <p:cNvSpPr txBox="1"/>
          <p:nvPr/>
        </p:nvSpPr>
        <p:spPr>
          <a:xfrm>
            <a:off x="3504877" y="3900397"/>
            <a:ext cx="4928428" cy="831381"/>
          </a:xfrm>
          <a:prstGeom prst="rect">
            <a:avLst/>
          </a:prstGeom>
          <a:noFill/>
        </p:spPr>
        <p:txBody>
          <a:bodyPr>
            <a:spAutoFit/>
          </a:bodyPr>
          <a:lstStyle/>
          <a:p>
            <a:pPr marL="342917" indent="-342917" defTabSz="914447" eaLnBrk="0" fontAlgn="base" hangingPunct="0">
              <a:spcBef>
                <a:spcPct val="0"/>
              </a:spcBef>
              <a:spcAft>
                <a:spcPct val="0"/>
              </a:spcAft>
              <a:buClrTx/>
              <a:buFont typeface="Arial" panose="020B0604020202020204" pitchFamily="34" charset="0"/>
              <a:buChar char="•"/>
              <a:defRPr/>
            </a:pPr>
            <a:r>
              <a:rPr lang="es-ES" altLang="en-US" sz="1601" b="1" kern="1200" dirty="0" err="1">
                <a:solidFill>
                  <a:srgbClr val="202124"/>
                </a:solidFill>
                <a:latin typeface="inherit"/>
                <a:ea typeface="+mn-ea"/>
                <a:cs typeface="+mn-cs"/>
              </a:rPr>
              <a:t>Numerous</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opportunities</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for</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further</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development</a:t>
            </a:r>
            <a:r>
              <a:rPr lang="es-ES" altLang="en-US" sz="1601" b="1" kern="1200" dirty="0">
                <a:solidFill>
                  <a:srgbClr val="202124"/>
                </a:solidFill>
                <a:latin typeface="inherit"/>
                <a:ea typeface="+mn-ea"/>
                <a:cs typeface="+mn-cs"/>
              </a:rPr>
              <a:t> of </a:t>
            </a:r>
            <a:r>
              <a:rPr lang="es-ES" altLang="en-US" sz="1601" b="1" kern="1200" dirty="0" err="1">
                <a:solidFill>
                  <a:srgbClr val="202124"/>
                </a:solidFill>
                <a:latin typeface="inherit"/>
                <a:ea typeface="+mn-ea"/>
                <a:cs typeface="+mn-cs"/>
              </a:rPr>
              <a:t>technology</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to</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improve</a:t>
            </a:r>
            <a:r>
              <a:rPr lang="es-ES" altLang="en-US" sz="1601" b="1" kern="1200" dirty="0">
                <a:solidFill>
                  <a:srgbClr val="202124"/>
                </a:solidFill>
                <a:latin typeface="inherit"/>
                <a:ea typeface="+mn-ea"/>
                <a:cs typeface="+mn-cs"/>
              </a:rPr>
              <a:t> comprehensive </a:t>
            </a:r>
            <a:r>
              <a:rPr lang="es-ES" altLang="en-US" sz="1601" b="1" kern="1200" dirty="0" err="1">
                <a:solidFill>
                  <a:srgbClr val="202124"/>
                </a:solidFill>
                <a:latin typeface="inherit"/>
                <a:ea typeface="+mn-ea"/>
                <a:cs typeface="+mn-cs"/>
              </a:rPr>
              <a:t>assessment</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enable</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discovery</a:t>
            </a:r>
            <a:r>
              <a:rPr lang="es-ES" altLang="en-US" sz="1601" b="1" kern="1200" dirty="0">
                <a:solidFill>
                  <a:srgbClr val="202124"/>
                </a:solidFill>
                <a:latin typeface="inherit"/>
                <a:ea typeface="+mn-ea"/>
                <a:cs typeface="+mn-cs"/>
              </a:rPr>
              <a:t> and </a:t>
            </a:r>
            <a:r>
              <a:rPr lang="es-ES" altLang="en-US" sz="1601" b="1" kern="1200" dirty="0" err="1">
                <a:solidFill>
                  <a:srgbClr val="202124"/>
                </a:solidFill>
                <a:latin typeface="inherit"/>
                <a:ea typeface="+mn-ea"/>
                <a:cs typeface="+mn-cs"/>
              </a:rPr>
              <a:t>further</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personalize</a:t>
            </a:r>
            <a:r>
              <a:rPr lang="es-ES" altLang="en-US" sz="1601" b="1" kern="1200" dirty="0">
                <a:solidFill>
                  <a:srgbClr val="202124"/>
                </a:solidFill>
                <a:latin typeface="inherit"/>
                <a:ea typeface="+mn-ea"/>
                <a:cs typeface="+mn-cs"/>
              </a:rPr>
              <a:t> care</a:t>
            </a:r>
            <a:endParaRPr lang="es-ES" altLang="en-US" sz="1200" b="1" kern="1200" dirty="0">
              <a:solidFill>
                <a:prstClr val="black"/>
              </a:solidFill>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6A05051E-C059-BA20-4DFF-78068CCEB254}"/>
              </a:ext>
            </a:extLst>
          </p:cNvPr>
          <p:cNvSpPr txBox="1"/>
          <p:nvPr/>
        </p:nvSpPr>
        <p:spPr>
          <a:xfrm>
            <a:off x="2786621" y="5186704"/>
            <a:ext cx="184731" cy="253916"/>
          </a:xfrm>
          <a:prstGeom prst="rect">
            <a:avLst/>
          </a:prstGeom>
          <a:noFill/>
        </p:spPr>
        <p:txBody>
          <a:bodyPr wrap="none">
            <a:spAutoFit/>
          </a:bodyPr>
          <a:lstStyle/>
          <a:p>
            <a:pPr defTabSz="914447">
              <a:defRPr/>
            </a:pPr>
            <a:endParaRPr lang="en-US" sz="1050">
              <a:ea typeface="+mn-ea"/>
            </a:endParaRPr>
          </a:p>
        </p:txBody>
      </p:sp>
      <p:pic>
        <p:nvPicPr>
          <p:cNvPr id="50185" name="Overview (3).png" descr="Overview (3).png">
            <a:extLst>
              <a:ext uri="{FF2B5EF4-FFF2-40B4-BE49-F238E27FC236}">
                <a16:creationId xmlns:a16="http://schemas.microsoft.com/office/drawing/2014/main" id="{442EC88F-FEB8-CBD6-430F-C243B07BC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35" t="7301" r="19589" b="33832"/>
          <a:stretch>
            <a:fillRect/>
          </a:stretch>
        </p:blipFill>
        <p:spPr bwMode="auto">
          <a:xfrm>
            <a:off x="282983" y="2030628"/>
            <a:ext cx="2512278" cy="15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2">
            <a:extLst>
              <a:ext uri="{FF2B5EF4-FFF2-40B4-BE49-F238E27FC236}">
                <a16:creationId xmlns:a16="http://schemas.microsoft.com/office/drawing/2014/main" id="{9341FA7D-ECA9-16F6-4D43-6806B5A0470D}"/>
              </a:ext>
            </a:extLst>
          </p:cNvPr>
          <p:cNvSpPr txBox="1"/>
          <p:nvPr/>
        </p:nvSpPr>
        <p:spPr>
          <a:xfrm>
            <a:off x="3794340" y="2878589"/>
            <a:ext cx="5156326" cy="831381"/>
          </a:xfrm>
          <a:prstGeom prst="rect">
            <a:avLst/>
          </a:prstGeom>
          <a:noFill/>
        </p:spPr>
        <p:txBody>
          <a:bodyPr>
            <a:spAutoFit/>
          </a:bodyPr>
          <a:lstStyle/>
          <a:p>
            <a:pPr marL="342917" indent="-342917" defTabSz="914447" eaLnBrk="0" fontAlgn="base" hangingPunct="0">
              <a:spcBef>
                <a:spcPct val="0"/>
              </a:spcBef>
              <a:spcAft>
                <a:spcPct val="0"/>
              </a:spcAft>
              <a:buClrTx/>
              <a:buFont typeface="Arial" panose="020B0604020202020204" pitchFamily="34" charset="0"/>
              <a:buChar char="•"/>
              <a:defRPr/>
            </a:pPr>
            <a:r>
              <a:rPr lang="es-ES" altLang="en-US" sz="1601" b="1" kern="1200" dirty="0" err="1">
                <a:solidFill>
                  <a:srgbClr val="202124"/>
                </a:solidFill>
                <a:latin typeface="inherit"/>
                <a:ea typeface="+mn-ea"/>
                <a:cs typeface="+mn-cs"/>
              </a:rPr>
              <a:t>Intraparenchymal</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lesions</a:t>
            </a:r>
            <a:r>
              <a:rPr lang="es-ES" altLang="en-US" sz="1601" b="1" kern="1200" dirty="0">
                <a:solidFill>
                  <a:srgbClr val="202124"/>
                </a:solidFill>
                <a:latin typeface="inherit"/>
                <a:ea typeface="+mn-ea"/>
                <a:cs typeface="+mn-cs"/>
              </a:rPr>
              <a:t> are les </a:t>
            </a:r>
            <a:r>
              <a:rPr lang="es-ES" altLang="en-US" sz="1601" b="1" kern="1200" dirty="0" err="1">
                <a:solidFill>
                  <a:srgbClr val="202124"/>
                </a:solidFill>
                <a:latin typeface="inherit"/>
                <a:ea typeface="+mn-ea"/>
                <a:cs typeface="+mn-cs"/>
              </a:rPr>
              <a:t>likely</a:t>
            </a:r>
            <a:r>
              <a:rPr lang="es-ES" altLang="en-US" sz="1601" b="1" kern="1200" dirty="0">
                <a:solidFill>
                  <a:srgbClr val="202124"/>
                </a:solidFill>
                <a:latin typeface="inherit"/>
                <a:ea typeface="+mn-ea"/>
                <a:cs typeface="+mn-cs"/>
              </a:rPr>
              <a:t> </a:t>
            </a:r>
            <a:r>
              <a:rPr lang="es-ES" altLang="en-US" sz="1601" b="1" kern="1200" dirty="0" err="1">
                <a:solidFill>
                  <a:srgbClr val="202124"/>
                </a:solidFill>
                <a:latin typeface="inherit"/>
                <a:ea typeface="+mn-ea"/>
                <a:cs typeface="+mn-cs"/>
              </a:rPr>
              <a:t>to</a:t>
            </a:r>
            <a:r>
              <a:rPr lang="es-ES" altLang="en-US" sz="1601" b="1" kern="1200" dirty="0">
                <a:solidFill>
                  <a:srgbClr val="202124"/>
                </a:solidFill>
                <a:latin typeface="inherit"/>
                <a:ea typeface="+mn-ea"/>
                <a:cs typeface="+mn-cs"/>
              </a:rPr>
              <a:t> be </a:t>
            </a:r>
            <a:r>
              <a:rPr lang="es-ES" altLang="en-US" sz="1601" b="1" kern="1200" dirty="0" err="1">
                <a:solidFill>
                  <a:srgbClr val="202124"/>
                </a:solidFill>
                <a:latin typeface="inherit"/>
                <a:ea typeface="+mn-ea"/>
                <a:cs typeface="+mn-cs"/>
              </a:rPr>
              <a:t>ctDNA</a:t>
            </a:r>
            <a:r>
              <a:rPr lang="es-ES" altLang="en-US" sz="1601" b="1" kern="1200" dirty="0">
                <a:solidFill>
                  <a:srgbClr val="202124"/>
                </a:solidFill>
                <a:latin typeface="inherit"/>
                <a:ea typeface="+mn-ea"/>
                <a:cs typeface="+mn-cs"/>
              </a:rPr>
              <a:t> positive.</a:t>
            </a:r>
          </a:p>
          <a:p>
            <a:pPr marL="342917" indent="-342917" defTabSz="914447" eaLnBrk="0" fontAlgn="base" hangingPunct="0">
              <a:spcBef>
                <a:spcPct val="0"/>
              </a:spcBef>
              <a:spcAft>
                <a:spcPct val="0"/>
              </a:spcAft>
              <a:buClrTx/>
              <a:buFont typeface="Arial" panose="020B0604020202020204" pitchFamily="34" charset="0"/>
              <a:buChar char="•"/>
              <a:defRPr/>
            </a:pPr>
            <a:endParaRPr lang="es-ES" altLang="en-US" sz="1601" b="1" kern="1200" dirty="0">
              <a:solidFill>
                <a:srgbClr val="202124"/>
              </a:solidFill>
              <a:latin typeface="inheri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59D6F4-996C-4143-8832-56B071227105}"/>
              </a:ext>
            </a:extLst>
          </p:cNvPr>
          <p:cNvSpPr txBox="1"/>
          <p:nvPr/>
        </p:nvSpPr>
        <p:spPr>
          <a:xfrm>
            <a:off x="50700" y="-37790"/>
            <a:ext cx="4643755" cy="715581"/>
          </a:xfrm>
          <a:prstGeom prst="rect">
            <a:avLst/>
          </a:prstGeom>
          <a:noFill/>
        </p:spPr>
        <p:txBody>
          <a:bodyPr wrap="square" rtlCol="0" anchor="ctr">
            <a:spAutoFit/>
          </a:bodyPr>
          <a:lstStyle/>
          <a:p>
            <a:pPr defTabSz="685800">
              <a:buClrTx/>
              <a:defRPr/>
            </a:pPr>
            <a:r>
              <a:rPr lang="en-US" altLang="ko-KR" sz="4050" kern="1200" dirty="0">
                <a:solidFill>
                  <a:srgbClr val="0070C0"/>
                </a:solidFill>
                <a:latin typeface="Calibri" panose="020F0502020204030204"/>
                <a:ea typeface="맑은 고딕" panose="020B0503020000020004" pitchFamily="34" charset="-127"/>
                <a:cs typeface="Arial" pitchFamily="34" charset="0"/>
              </a:rPr>
              <a:t>Objectives </a:t>
            </a:r>
            <a:endParaRPr lang="ko-KR" altLang="en-US" sz="4050" kern="1200" dirty="0">
              <a:solidFill>
                <a:srgbClr val="0070C0"/>
              </a:solidFill>
              <a:latin typeface="Calibri" panose="020F0502020204030204"/>
              <a:ea typeface="맑은 고딕" panose="020B0503020000020004" pitchFamily="34" charset="-127"/>
              <a:cs typeface="Arial" pitchFamily="34" charset="0"/>
            </a:endParaRPr>
          </a:p>
        </p:txBody>
      </p:sp>
      <p:grpSp>
        <p:nvGrpSpPr>
          <p:cNvPr id="4" name="Group 3">
            <a:extLst>
              <a:ext uri="{FF2B5EF4-FFF2-40B4-BE49-F238E27FC236}">
                <a16:creationId xmlns:a16="http://schemas.microsoft.com/office/drawing/2014/main" id="{9A8A8DFF-2DCE-4948-BD84-46AF28FA9B5E}"/>
              </a:ext>
            </a:extLst>
          </p:cNvPr>
          <p:cNvGrpSpPr/>
          <p:nvPr/>
        </p:nvGrpSpPr>
        <p:grpSpPr>
          <a:xfrm rot="20618438">
            <a:off x="3293301" y="1691633"/>
            <a:ext cx="2557402" cy="2423507"/>
            <a:chOff x="-116760" y="950876"/>
            <a:chExt cx="6261875" cy="5934029"/>
          </a:xfrm>
        </p:grpSpPr>
        <p:grpSp>
          <p:nvGrpSpPr>
            <p:cNvPr id="5" name="Group 4">
              <a:extLst>
                <a:ext uri="{FF2B5EF4-FFF2-40B4-BE49-F238E27FC236}">
                  <a16:creationId xmlns:a16="http://schemas.microsoft.com/office/drawing/2014/main" id="{703A76D9-6ABD-4899-BF10-EE25E7FCCDD8}"/>
                </a:ext>
              </a:extLst>
            </p:cNvPr>
            <p:cNvGrpSpPr/>
            <p:nvPr/>
          </p:nvGrpSpPr>
          <p:grpSpPr>
            <a:xfrm rot="532827">
              <a:off x="-116760" y="3488410"/>
              <a:ext cx="3619070" cy="3396495"/>
              <a:chOff x="509678" y="1797347"/>
              <a:chExt cx="2339381" cy="2195507"/>
            </a:xfrm>
          </p:grpSpPr>
          <p:sp>
            <p:nvSpPr>
              <p:cNvPr id="19" name="Rounded Rectangle 41">
                <a:extLst>
                  <a:ext uri="{FF2B5EF4-FFF2-40B4-BE49-F238E27FC236}">
                    <a16:creationId xmlns:a16="http://schemas.microsoft.com/office/drawing/2014/main" id="{9D0FFE26-C64D-493B-B07A-5AA5830D8C0E}"/>
                  </a:ext>
                </a:extLst>
              </p:cNvPr>
              <p:cNvSpPr/>
              <p:nvPr/>
            </p:nvSpPr>
            <p:spPr>
              <a:xfrm rot="18063644">
                <a:off x="1724663" y="2419627"/>
                <a:ext cx="73094" cy="82300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0" name="Rounded Rectangle 62">
                <a:extLst>
                  <a:ext uri="{FF2B5EF4-FFF2-40B4-BE49-F238E27FC236}">
                    <a16:creationId xmlns:a16="http://schemas.microsoft.com/office/drawing/2014/main" id="{F87E91CD-7649-4BA5-961A-A489CC150CDB}"/>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1" name="Rounded Rectangle 63">
                <a:extLst>
                  <a:ext uri="{FF2B5EF4-FFF2-40B4-BE49-F238E27FC236}">
                    <a16:creationId xmlns:a16="http://schemas.microsoft.com/office/drawing/2014/main" id="{6659447E-C26F-45C0-A8D6-139EB00FEA5A}"/>
                  </a:ext>
                </a:extLst>
              </p:cNvPr>
              <p:cNvSpPr/>
              <p:nvPr/>
            </p:nvSpPr>
            <p:spPr>
              <a:xfrm rot="18063644">
                <a:off x="1939567" y="2260617"/>
                <a:ext cx="73094" cy="40274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2" name="Rounded Rectangle 64">
                <a:extLst>
                  <a:ext uri="{FF2B5EF4-FFF2-40B4-BE49-F238E27FC236}">
                    <a16:creationId xmlns:a16="http://schemas.microsoft.com/office/drawing/2014/main" id="{4BDE35AF-E5FB-4550-86B4-C017F47FC9F2}"/>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3" name="Rounded Rectangle 65">
                <a:extLst>
                  <a:ext uri="{FF2B5EF4-FFF2-40B4-BE49-F238E27FC236}">
                    <a16:creationId xmlns:a16="http://schemas.microsoft.com/office/drawing/2014/main" id="{3BA5E504-0CC2-4F8E-8E3D-37644413EF7D}"/>
                  </a:ext>
                </a:extLst>
              </p:cNvPr>
              <p:cNvSpPr/>
              <p:nvPr/>
            </p:nvSpPr>
            <p:spPr>
              <a:xfrm rot="18063644">
                <a:off x="1516856" y="2958046"/>
                <a:ext cx="73094" cy="50141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4" name="Rounded Rectangle 66">
                <a:extLst>
                  <a:ext uri="{FF2B5EF4-FFF2-40B4-BE49-F238E27FC236}">
                    <a16:creationId xmlns:a16="http://schemas.microsoft.com/office/drawing/2014/main" id="{4772ABED-F3E1-43B9-9112-80898A6071AF}"/>
                  </a:ext>
                </a:extLst>
              </p:cNvPr>
              <p:cNvSpPr/>
              <p:nvPr/>
            </p:nvSpPr>
            <p:spPr>
              <a:xfrm rot="18063644">
                <a:off x="1091076" y="3196078"/>
                <a:ext cx="73094" cy="73540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5" name="Rounded Rectangle 67">
                <a:extLst>
                  <a:ext uri="{FF2B5EF4-FFF2-40B4-BE49-F238E27FC236}">
                    <a16:creationId xmlns:a16="http://schemas.microsoft.com/office/drawing/2014/main" id="{4E9EF3B6-4089-41B3-A7EB-E211BAE4246F}"/>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6" name="Rounded Rectangle 68">
                <a:extLst>
                  <a:ext uri="{FF2B5EF4-FFF2-40B4-BE49-F238E27FC236}">
                    <a16:creationId xmlns:a16="http://schemas.microsoft.com/office/drawing/2014/main" id="{EEAE3840-B57A-417C-9F58-BCDC078DD27D}"/>
                  </a:ext>
                </a:extLst>
              </p:cNvPr>
              <p:cNvSpPr/>
              <p:nvPr/>
            </p:nvSpPr>
            <p:spPr>
              <a:xfrm rot="18063644">
                <a:off x="2339839" y="1665982"/>
                <a:ext cx="49373" cy="73545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7" name="Rounded Rectangle 69">
                <a:extLst>
                  <a:ext uri="{FF2B5EF4-FFF2-40B4-BE49-F238E27FC236}">
                    <a16:creationId xmlns:a16="http://schemas.microsoft.com/office/drawing/2014/main" id="{DFC47CBF-4099-41F0-A3A4-E18C8A920624}"/>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8" name="Oval 39">
                <a:extLst>
                  <a:ext uri="{FF2B5EF4-FFF2-40B4-BE49-F238E27FC236}">
                    <a16:creationId xmlns:a16="http://schemas.microsoft.com/office/drawing/2014/main" id="{A143D981-9367-4067-9547-9E714477E827}"/>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29" name="Oval 39">
                <a:extLst>
                  <a:ext uri="{FF2B5EF4-FFF2-40B4-BE49-F238E27FC236}">
                    <a16:creationId xmlns:a16="http://schemas.microsoft.com/office/drawing/2014/main" id="{9A6C49CF-8748-4D5B-800E-F44ED0ACE0F8}"/>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grpSp>
        <p:grpSp>
          <p:nvGrpSpPr>
            <p:cNvPr id="6" name="Group 5">
              <a:extLst>
                <a:ext uri="{FF2B5EF4-FFF2-40B4-BE49-F238E27FC236}">
                  <a16:creationId xmlns:a16="http://schemas.microsoft.com/office/drawing/2014/main" id="{9C356034-EEAC-4B84-AB30-DEDA21BD35B0}"/>
                </a:ext>
              </a:extLst>
            </p:cNvPr>
            <p:cNvGrpSpPr/>
            <p:nvPr/>
          </p:nvGrpSpPr>
          <p:grpSpPr>
            <a:xfrm rot="532827">
              <a:off x="2526045" y="950876"/>
              <a:ext cx="3619070" cy="3396495"/>
              <a:chOff x="509678" y="1797347"/>
              <a:chExt cx="2339381" cy="2195507"/>
            </a:xfrm>
          </p:grpSpPr>
          <p:sp>
            <p:nvSpPr>
              <p:cNvPr id="7" name="Rounded Rectangle 16">
                <a:extLst>
                  <a:ext uri="{FF2B5EF4-FFF2-40B4-BE49-F238E27FC236}">
                    <a16:creationId xmlns:a16="http://schemas.microsoft.com/office/drawing/2014/main" id="{0D6109E7-3444-4CE6-AEE2-DCC8B11108B4}"/>
                  </a:ext>
                </a:extLst>
              </p:cNvPr>
              <p:cNvSpPr/>
              <p:nvPr/>
            </p:nvSpPr>
            <p:spPr>
              <a:xfrm rot="18063644">
                <a:off x="1724663" y="2419627"/>
                <a:ext cx="73094" cy="82300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8" name="Rounded Rectangle 17">
                <a:extLst>
                  <a:ext uri="{FF2B5EF4-FFF2-40B4-BE49-F238E27FC236}">
                    <a16:creationId xmlns:a16="http://schemas.microsoft.com/office/drawing/2014/main" id="{17DB976D-CA94-47B1-A720-F903DC14A583}"/>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9" name="Rounded Rectangle 18">
                <a:extLst>
                  <a:ext uri="{FF2B5EF4-FFF2-40B4-BE49-F238E27FC236}">
                    <a16:creationId xmlns:a16="http://schemas.microsoft.com/office/drawing/2014/main" id="{502352BC-9938-4F27-A074-DEC3CC14306F}"/>
                  </a:ext>
                </a:extLst>
              </p:cNvPr>
              <p:cNvSpPr/>
              <p:nvPr/>
            </p:nvSpPr>
            <p:spPr>
              <a:xfrm rot="18063644">
                <a:off x="1939567" y="2260617"/>
                <a:ext cx="73094" cy="40274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10" name="Rounded Rectangle 19">
                <a:extLst>
                  <a:ext uri="{FF2B5EF4-FFF2-40B4-BE49-F238E27FC236}">
                    <a16:creationId xmlns:a16="http://schemas.microsoft.com/office/drawing/2014/main" id="{45BFEF23-7B1E-40B9-90CB-92A36C673304}"/>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11" name="Rounded Rectangle 20">
                <a:extLst>
                  <a:ext uri="{FF2B5EF4-FFF2-40B4-BE49-F238E27FC236}">
                    <a16:creationId xmlns:a16="http://schemas.microsoft.com/office/drawing/2014/main" id="{74311C83-65A4-4CE8-AEF6-80D8C4A3B0AF}"/>
                  </a:ext>
                </a:extLst>
              </p:cNvPr>
              <p:cNvSpPr/>
              <p:nvPr/>
            </p:nvSpPr>
            <p:spPr>
              <a:xfrm rot="18063644">
                <a:off x="1516856" y="2958046"/>
                <a:ext cx="73094" cy="50141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12" name="Rounded Rectangle 21">
                <a:extLst>
                  <a:ext uri="{FF2B5EF4-FFF2-40B4-BE49-F238E27FC236}">
                    <a16:creationId xmlns:a16="http://schemas.microsoft.com/office/drawing/2014/main" id="{2262CAF2-A5BB-4F3B-B01F-0DA5B72DB25C}"/>
                  </a:ext>
                </a:extLst>
              </p:cNvPr>
              <p:cNvSpPr/>
              <p:nvPr/>
            </p:nvSpPr>
            <p:spPr>
              <a:xfrm rot="18063644">
                <a:off x="1091076" y="3196078"/>
                <a:ext cx="73094" cy="73540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dirty="0">
                  <a:solidFill>
                    <a:prstClr val="white"/>
                  </a:solidFill>
                  <a:latin typeface="Calibri" panose="020F0502020204030204"/>
                  <a:ea typeface="맑은 고딕" panose="020B0503020000020004" pitchFamily="34" charset="-127"/>
                </a:endParaRPr>
              </a:p>
            </p:txBody>
          </p:sp>
          <p:sp>
            <p:nvSpPr>
              <p:cNvPr id="13" name="Rounded Rectangle 22">
                <a:extLst>
                  <a:ext uri="{FF2B5EF4-FFF2-40B4-BE49-F238E27FC236}">
                    <a16:creationId xmlns:a16="http://schemas.microsoft.com/office/drawing/2014/main" id="{EDAC92B4-6BFC-4323-BEB1-6D7F177C0116}"/>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14" name="Rounded Rectangle 23">
                <a:extLst>
                  <a:ext uri="{FF2B5EF4-FFF2-40B4-BE49-F238E27FC236}">
                    <a16:creationId xmlns:a16="http://schemas.microsoft.com/office/drawing/2014/main" id="{FD664952-C6AB-48BC-81B0-4D68F0719792}"/>
                  </a:ext>
                </a:extLst>
              </p:cNvPr>
              <p:cNvSpPr/>
              <p:nvPr/>
            </p:nvSpPr>
            <p:spPr>
              <a:xfrm rot="18063644">
                <a:off x="2321860" y="1676143"/>
                <a:ext cx="73094" cy="73545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15" name="Rounded Rectangle 24">
                <a:extLst>
                  <a:ext uri="{FF2B5EF4-FFF2-40B4-BE49-F238E27FC236}">
                    <a16:creationId xmlns:a16="http://schemas.microsoft.com/office/drawing/2014/main" id="{A46A0C4E-170B-4724-BB95-2EDFBE99FB6A}"/>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16" name="Oval 39">
                <a:extLst>
                  <a:ext uri="{FF2B5EF4-FFF2-40B4-BE49-F238E27FC236}">
                    <a16:creationId xmlns:a16="http://schemas.microsoft.com/office/drawing/2014/main" id="{9A094FC5-BE57-47E3-8E97-0BD42A252002}"/>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17" name="Oval 39">
                <a:extLst>
                  <a:ext uri="{FF2B5EF4-FFF2-40B4-BE49-F238E27FC236}">
                    <a16:creationId xmlns:a16="http://schemas.microsoft.com/office/drawing/2014/main" id="{FA529574-E8BE-4A70-A83B-5928FB33DCC7}"/>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dirty="0">
                  <a:solidFill>
                    <a:prstClr val="white"/>
                  </a:solidFill>
                  <a:latin typeface="Calibri" panose="020F0502020204030204"/>
                  <a:ea typeface="맑은 고딕" panose="020B0503020000020004" pitchFamily="34" charset="-127"/>
                </a:endParaRPr>
              </a:p>
            </p:txBody>
          </p:sp>
          <p:sp>
            <p:nvSpPr>
              <p:cNvPr id="18" name="Rounded Rectangle 21">
                <a:extLst>
                  <a:ext uri="{FF2B5EF4-FFF2-40B4-BE49-F238E27FC236}">
                    <a16:creationId xmlns:a16="http://schemas.microsoft.com/office/drawing/2014/main" id="{3E38FC15-AF19-4F2E-B375-A339FB75944A}"/>
                  </a:ext>
                </a:extLst>
              </p:cNvPr>
              <p:cNvSpPr/>
              <p:nvPr/>
            </p:nvSpPr>
            <p:spPr>
              <a:xfrm rot="18063644">
                <a:off x="1029053" y="3391349"/>
                <a:ext cx="73094" cy="7354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dirty="0">
                  <a:solidFill>
                    <a:prstClr val="white"/>
                  </a:solidFill>
                  <a:latin typeface="Calibri" panose="020F0502020204030204"/>
                  <a:ea typeface="맑은 고딕" panose="020B0503020000020004" pitchFamily="34" charset="-127"/>
                </a:endParaRPr>
              </a:p>
            </p:txBody>
          </p:sp>
        </p:grpSp>
      </p:grpSp>
      <p:grpSp>
        <p:nvGrpSpPr>
          <p:cNvPr id="30" name="Group 29">
            <a:extLst>
              <a:ext uri="{FF2B5EF4-FFF2-40B4-BE49-F238E27FC236}">
                <a16:creationId xmlns:a16="http://schemas.microsoft.com/office/drawing/2014/main" id="{39F176A6-17AE-47B9-95AC-1B4846FE3A7D}"/>
              </a:ext>
            </a:extLst>
          </p:cNvPr>
          <p:cNvGrpSpPr/>
          <p:nvPr/>
        </p:nvGrpSpPr>
        <p:grpSpPr>
          <a:xfrm>
            <a:off x="5678368" y="3157559"/>
            <a:ext cx="3465632" cy="772727"/>
            <a:chOff x="1418442" y="3789040"/>
            <a:chExt cx="1511355" cy="1279408"/>
          </a:xfrm>
        </p:grpSpPr>
        <p:sp>
          <p:nvSpPr>
            <p:cNvPr id="31" name="TextBox 30">
              <a:extLst>
                <a:ext uri="{FF2B5EF4-FFF2-40B4-BE49-F238E27FC236}">
                  <a16:creationId xmlns:a16="http://schemas.microsoft.com/office/drawing/2014/main" id="{1FD40B49-A8B6-479B-9790-9FB953AAFA98}"/>
                </a:ext>
              </a:extLst>
            </p:cNvPr>
            <p:cNvSpPr txBox="1"/>
            <p:nvPr/>
          </p:nvSpPr>
          <p:spPr>
            <a:xfrm>
              <a:off x="1418442" y="3789040"/>
              <a:ext cx="1506974" cy="535065"/>
            </a:xfrm>
            <a:prstGeom prst="rect">
              <a:avLst/>
            </a:prstGeom>
            <a:noFill/>
          </p:spPr>
          <p:txBody>
            <a:bodyPr wrap="square" lIns="0" rIns="0" rtlCol="0">
              <a:spAutoFit/>
            </a:bodyPr>
            <a:lstStyle/>
            <a:p>
              <a:pPr defTabSz="685800">
                <a:buClrTx/>
                <a:defRPr/>
              </a:pPr>
              <a:r>
                <a:rPr lang="en-US" altLang="ko-KR" sz="1500" b="1" kern="1200" dirty="0">
                  <a:solidFill>
                    <a:srgbClr val="70AD47"/>
                  </a:solidFill>
                  <a:latin typeface="Calibri" panose="020F0502020204030204"/>
                  <a:ea typeface="맑은 고딕" panose="020B0503020000020004" pitchFamily="34" charset="-127"/>
                  <a:cs typeface="Arial" pitchFamily="34" charset="0"/>
                </a:rPr>
                <a:t>Objective 3</a:t>
              </a:r>
              <a:endParaRPr lang="ko-KR" altLang="en-US" sz="1500" b="1" kern="1200" dirty="0">
                <a:solidFill>
                  <a:srgbClr val="70AD47"/>
                </a:solidFill>
                <a:latin typeface="Calibri" panose="020F0502020204030204"/>
                <a:ea typeface="맑은 고딕" panose="020B0503020000020004" pitchFamily="34" charset="-127"/>
                <a:cs typeface="Arial" pitchFamily="34" charset="0"/>
              </a:endParaRPr>
            </a:p>
          </p:txBody>
        </p:sp>
        <p:sp>
          <p:nvSpPr>
            <p:cNvPr id="32" name="TextBox 31">
              <a:extLst>
                <a:ext uri="{FF2B5EF4-FFF2-40B4-BE49-F238E27FC236}">
                  <a16:creationId xmlns:a16="http://schemas.microsoft.com/office/drawing/2014/main" id="{78AFB1D2-E61F-4760-9D8D-9BAC58EA5999}"/>
                </a:ext>
              </a:extLst>
            </p:cNvPr>
            <p:cNvSpPr txBox="1"/>
            <p:nvPr/>
          </p:nvSpPr>
          <p:spPr>
            <a:xfrm>
              <a:off x="1418442" y="4202151"/>
              <a:ext cx="1511355" cy="866297"/>
            </a:xfrm>
            <a:prstGeom prst="rect">
              <a:avLst/>
            </a:prstGeom>
            <a:noFill/>
          </p:spPr>
          <p:txBody>
            <a:bodyPr wrap="square" lIns="0" rIns="0" rtlCol="0">
              <a:spAutoFit/>
            </a:bodyPr>
            <a:lstStyle/>
            <a:p>
              <a:pPr defTabSz="685800">
                <a:buClrTx/>
                <a:defRPr/>
              </a:pPr>
              <a:r>
                <a:rPr lang="en-US" sz="1400" dirty="0">
                  <a:solidFill>
                    <a:srgbClr val="333333"/>
                  </a:solidFill>
                  <a:effectLst/>
                  <a:latin typeface="Roboto" panose="02000000000000000000" pitchFamily="2" charset="0"/>
                  <a:ea typeface="Times New Roman" panose="02020603050405020304" pitchFamily="18" charset="0"/>
                  <a:cs typeface="Calibri" panose="020F0502020204030204" pitchFamily="34" charset="0"/>
                </a:rPr>
                <a:t>Describe some pre-analytical aspects of utility for implementation </a:t>
              </a:r>
              <a:endParaRPr lang="ko-KR" altLang="en-US" sz="1350" kern="1200"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grpSp>
        <p:nvGrpSpPr>
          <p:cNvPr id="33" name="Group 32">
            <a:extLst>
              <a:ext uri="{FF2B5EF4-FFF2-40B4-BE49-F238E27FC236}">
                <a16:creationId xmlns:a16="http://schemas.microsoft.com/office/drawing/2014/main" id="{4BBBD728-E54A-4B4B-B1C7-BA597EB45273}"/>
              </a:ext>
            </a:extLst>
          </p:cNvPr>
          <p:cNvGrpSpPr/>
          <p:nvPr/>
        </p:nvGrpSpPr>
        <p:grpSpPr>
          <a:xfrm>
            <a:off x="5041937" y="3232057"/>
            <a:ext cx="513000" cy="513000"/>
            <a:chOff x="6078081" y="1847059"/>
            <a:chExt cx="684000" cy="684000"/>
          </a:xfrm>
        </p:grpSpPr>
        <p:sp>
          <p:nvSpPr>
            <p:cNvPr id="34" name="Oval 33">
              <a:extLst>
                <a:ext uri="{FF2B5EF4-FFF2-40B4-BE49-F238E27FC236}">
                  <a16:creationId xmlns:a16="http://schemas.microsoft.com/office/drawing/2014/main" id="{C9B31188-7FC1-470C-92C6-756E7910A063}"/>
                </a:ext>
              </a:extLst>
            </p:cNvPr>
            <p:cNvSpPr/>
            <p:nvPr/>
          </p:nvSpPr>
          <p:spPr>
            <a:xfrm>
              <a:off x="6078081" y="1847059"/>
              <a:ext cx="684000" cy="684000"/>
            </a:xfrm>
            <a:prstGeom prst="ellips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35" name="Oval 34">
              <a:extLst>
                <a:ext uri="{FF2B5EF4-FFF2-40B4-BE49-F238E27FC236}">
                  <a16:creationId xmlns:a16="http://schemas.microsoft.com/office/drawing/2014/main" id="{47D05A0D-4CA6-4C00-A87E-9CB19CF12C7E}"/>
                </a:ext>
              </a:extLst>
            </p:cNvPr>
            <p:cNvSpPr/>
            <p:nvPr/>
          </p:nvSpPr>
          <p:spPr>
            <a:xfrm>
              <a:off x="6150081" y="1919059"/>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grpSp>
      <p:sp>
        <p:nvSpPr>
          <p:cNvPr id="36" name="Text Placeholder 14">
            <a:extLst>
              <a:ext uri="{FF2B5EF4-FFF2-40B4-BE49-F238E27FC236}">
                <a16:creationId xmlns:a16="http://schemas.microsoft.com/office/drawing/2014/main" id="{F0101FEF-C4EA-49A9-A7CE-E500BA80334C}"/>
              </a:ext>
            </a:extLst>
          </p:cNvPr>
          <p:cNvSpPr txBox="1">
            <a:spLocks/>
          </p:cNvSpPr>
          <p:nvPr/>
        </p:nvSpPr>
        <p:spPr>
          <a:xfrm>
            <a:off x="5112588" y="3319454"/>
            <a:ext cx="371701" cy="33820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buClrTx/>
              <a:buNone/>
              <a:defRPr/>
            </a:pPr>
            <a:r>
              <a:rPr lang="en-US" sz="1500" b="1" dirty="0">
                <a:solidFill>
                  <a:prstClr val="white"/>
                </a:solidFill>
                <a:latin typeface="Calibri" panose="020F0502020204030204"/>
                <a:cs typeface="Arial" pitchFamily="34" charset="0"/>
              </a:rPr>
              <a:t>3</a:t>
            </a:r>
          </a:p>
        </p:txBody>
      </p:sp>
      <p:grpSp>
        <p:nvGrpSpPr>
          <p:cNvPr id="51" name="Group 50">
            <a:extLst>
              <a:ext uri="{FF2B5EF4-FFF2-40B4-BE49-F238E27FC236}">
                <a16:creationId xmlns:a16="http://schemas.microsoft.com/office/drawing/2014/main" id="{0DEE7258-AFAB-4631-9D7A-C35DA8785285}"/>
              </a:ext>
            </a:extLst>
          </p:cNvPr>
          <p:cNvGrpSpPr/>
          <p:nvPr/>
        </p:nvGrpSpPr>
        <p:grpSpPr>
          <a:xfrm>
            <a:off x="403412" y="1619107"/>
            <a:ext cx="3349401" cy="739651"/>
            <a:chOff x="1436053" y="1610533"/>
            <a:chExt cx="2142993" cy="986203"/>
          </a:xfrm>
        </p:grpSpPr>
        <p:sp>
          <p:nvSpPr>
            <p:cNvPr id="52" name="TextBox 51">
              <a:extLst>
                <a:ext uri="{FF2B5EF4-FFF2-40B4-BE49-F238E27FC236}">
                  <a16:creationId xmlns:a16="http://schemas.microsoft.com/office/drawing/2014/main" id="{476E4ECC-C016-4D1D-8F0F-BD47F602A637}"/>
                </a:ext>
              </a:extLst>
            </p:cNvPr>
            <p:cNvSpPr txBox="1"/>
            <p:nvPr/>
          </p:nvSpPr>
          <p:spPr>
            <a:xfrm>
              <a:off x="1586278" y="1610533"/>
              <a:ext cx="1985487" cy="430887"/>
            </a:xfrm>
            <a:prstGeom prst="rect">
              <a:avLst/>
            </a:prstGeom>
            <a:noFill/>
          </p:spPr>
          <p:txBody>
            <a:bodyPr wrap="square" lIns="0" rIns="0" rtlCol="0">
              <a:spAutoFit/>
            </a:bodyPr>
            <a:lstStyle/>
            <a:p>
              <a:pPr algn="r" defTabSz="685800">
                <a:buClrTx/>
                <a:defRPr/>
              </a:pPr>
              <a:r>
                <a:rPr lang="en-US" altLang="ko-KR" sz="1500" b="1" kern="1200" dirty="0">
                  <a:solidFill>
                    <a:srgbClr val="4472C4"/>
                  </a:solidFill>
                  <a:latin typeface="Calibri" panose="020F0502020204030204"/>
                  <a:ea typeface="맑은 고딕" panose="020B0503020000020004" pitchFamily="34" charset="-127"/>
                  <a:cs typeface="Arial" pitchFamily="34" charset="0"/>
                </a:rPr>
                <a:t>Objective </a:t>
              </a:r>
              <a:endParaRPr lang="ko-KR" altLang="en-US" sz="1500" b="1" kern="1200" dirty="0">
                <a:solidFill>
                  <a:srgbClr val="4472C4"/>
                </a:solidFill>
                <a:latin typeface="Calibri" panose="020F0502020204030204"/>
                <a:ea typeface="맑은 고딕" panose="020B0503020000020004" pitchFamily="34" charset="-127"/>
                <a:cs typeface="Arial" pitchFamily="34" charset="0"/>
              </a:endParaRPr>
            </a:p>
          </p:txBody>
        </p:sp>
        <p:sp>
          <p:nvSpPr>
            <p:cNvPr id="53" name="TextBox 52">
              <a:extLst>
                <a:ext uri="{FF2B5EF4-FFF2-40B4-BE49-F238E27FC236}">
                  <a16:creationId xmlns:a16="http://schemas.microsoft.com/office/drawing/2014/main" id="{78E19782-4856-4B97-B392-4C73C68FF30A}"/>
                </a:ext>
              </a:extLst>
            </p:cNvPr>
            <p:cNvSpPr txBox="1"/>
            <p:nvPr/>
          </p:nvSpPr>
          <p:spPr>
            <a:xfrm>
              <a:off x="1436053" y="1899108"/>
              <a:ext cx="2142993" cy="697628"/>
            </a:xfrm>
            <a:prstGeom prst="rect">
              <a:avLst/>
            </a:prstGeom>
            <a:noFill/>
          </p:spPr>
          <p:txBody>
            <a:bodyPr wrap="square" lIns="0" rIns="0" rtlCol="0">
              <a:spAutoFit/>
            </a:bodyPr>
            <a:lstStyle/>
            <a:p>
              <a:pPr algn="r" defTabSz="685800">
                <a:buClrTx/>
                <a:defRPr/>
              </a:pPr>
              <a:r>
                <a:rPr lang="en-US" sz="1400" dirty="0">
                  <a:solidFill>
                    <a:srgbClr val="333333"/>
                  </a:solidFill>
                  <a:effectLst/>
                  <a:latin typeface="Roboto" panose="02000000000000000000" pitchFamily="2" charset="0"/>
                  <a:ea typeface="Times New Roman" panose="02020603050405020304" pitchFamily="18" charset="0"/>
                </a:rPr>
                <a:t>Describe the utility of CSF for tumor molecular profiling</a:t>
              </a:r>
              <a:endParaRPr lang="ko-KR" altLang="en-US" sz="1350" kern="1200"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grpSp>
        <p:nvGrpSpPr>
          <p:cNvPr id="54" name="Group 53">
            <a:extLst>
              <a:ext uri="{FF2B5EF4-FFF2-40B4-BE49-F238E27FC236}">
                <a16:creationId xmlns:a16="http://schemas.microsoft.com/office/drawing/2014/main" id="{BFA8559C-FC0D-4920-A53F-ABEB3FF3A7F9}"/>
              </a:ext>
            </a:extLst>
          </p:cNvPr>
          <p:cNvGrpSpPr/>
          <p:nvPr/>
        </p:nvGrpSpPr>
        <p:grpSpPr>
          <a:xfrm>
            <a:off x="3884352" y="1693604"/>
            <a:ext cx="513000" cy="513000"/>
            <a:chOff x="3754587" y="1709861"/>
            <a:chExt cx="684000" cy="684000"/>
          </a:xfrm>
        </p:grpSpPr>
        <p:sp>
          <p:nvSpPr>
            <p:cNvPr id="55" name="Oval 54">
              <a:extLst>
                <a:ext uri="{FF2B5EF4-FFF2-40B4-BE49-F238E27FC236}">
                  <a16:creationId xmlns:a16="http://schemas.microsoft.com/office/drawing/2014/main" id="{097D8656-0EE2-4345-BFE7-6AFF227E9886}"/>
                </a:ext>
              </a:extLst>
            </p:cNvPr>
            <p:cNvSpPr/>
            <p:nvPr/>
          </p:nvSpPr>
          <p:spPr>
            <a:xfrm>
              <a:off x="3754587" y="1709861"/>
              <a:ext cx="684000" cy="6840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dirty="0">
                <a:solidFill>
                  <a:prstClr val="white"/>
                </a:solidFill>
                <a:latin typeface="Calibri" panose="020F0502020204030204"/>
                <a:ea typeface="맑은 고딕" panose="020B0503020000020004" pitchFamily="34" charset="-127"/>
              </a:endParaRPr>
            </a:p>
          </p:txBody>
        </p:sp>
        <p:sp>
          <p:nvSpPr>
            <p:cNvPr id="56" name="Oval 55">
              <a:extLst>
                <a:ext uri="{FF2B5EF4-FFF2-40B4-BE49-F238E27FC236}">
                  <a16:creationId xmlns:a16="http://schemas.microsoft.com/office/drawing/2014/main" id="{49BC3295-7F1D-4310-9AC2-276974D753DF}"/>
                </a:ext>
              </a:extLst>
            </p:cNvPr>
            <p:cNvSpPr/>
            <p:nvPr/>
          </p:nvSpPr>
          <p:spPr>
            <a:xfrm>
              <a:off x="3826587" y="1781861"/>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57" name="Text Placeholder 14">
              <a:extLst>
                <a:ext uri="{FF2B5EF4-FFF2-40B4-BE49-F238E27FC236}">
                  <a16:creationId xmlns:a16="http://schemas.microsoft.com/office/drawing/2014/main" id="{C2959E9A-94AA-4A26-8D7D-1127609E3AEE}"/>
                </a:ext>
              </a:extLst>
            </p:cNvPr>
            <p:cNvSpPr txBox="1">
              <a:spLocks/>
            </p:cNvSpPr>
            <p:nvPr/>
          </p:nvSpPr>
          <p:spPr>
            <a:xfrm>
              <a:off x="3840276" y="1826389"/>
              <a:ext cx="495601" cy="45094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buClrTx/>
                <a:buNone/>
                <a:defRPr/>
              </a:pPr>
              <a:r>
                <a:rPr lang="en-US" sz="1500" b="1" dirty="0">
                  <a:solidFill>
                    <a:prstClr val="white"/>
                  </a:solidFill>
                  <a:latin typeface="Calibri" panose="020F0502020204030204"/>
                  <a:cs typeface="Arial" pitchFamily="34" charset="0"/>
                </a:rPr>
                <a:t>1</a:t>
              </a:r>
            </a:p>
          </p:txBody>
        </p:sp>
      </p:grpSp>
      <p:grpSp>
        <p:nvGrpSpPr>
          <p:cNvPr id="65" name="Group 64">
            <a:extLst>
              <a:ext uri="{FF2B5EF4-FFF2-40B4-BE49-F238E27FC236}">
                <a16:creationId xmlns:a16="http://schemas.microsoft.com/office/drawing/2014/main" id="{1817DEFD-2AD7-4A26-9979-8B520A42357C}"/>
              </a:ext>
            </a:extLst>
          </p:cNvPr>
          <p:cNvGrpSpPr/>
          <p:nvPr/>
        </p:nvGrpSpPr>
        <p:grpSpPr>
          <a:xfrm>
            <a:off x="6177163" y="2094075"/>
            <a:ext cx="2695661" cy="1015228"/>
            <a:chOff x="1572009" y="1610533"/>
            <a:chExt cx="1999756" cy="1353637"/>
          </a:xfrm>
        </p:grpSpPr>
        <p:sp>
          <p:nvSpPr>
            <p:cNvPr id="66" name="TextBox 65">
              <a:extLst>
                <a:ext uri="{FF2B5EF4-FFF2-40B4-BE49-F238E27FC236}">
                  <a16:creationId xmlns:a16="http://schemas.microsoft.com/office/drawing/2014/main" id="{3F21AECB-B9C8-4562-87FD-1A1802904134}"/>
                </a:ext>
              </a:extLst>
            </p:cNvPr>
            <p:cNvSpPr txBox="1"/>
            <p:nvPr/>
          </p:nvSpPr>
          <p:spPr>
            <a:xfrm>
              <a:off x="1586278" y="1610533"/>
              <a:ext cx="1985487" cy="430887"/>
            </a:xfrm>
            <a:prstGeom prst="rect">
              <a:avLst/>
            </a:prstGeom>
            <a:noFill/>
          </p:spPr>
          <p:txBody>
            <a:bodyPr wrap="square" lIns="0" rIns="0" rtlCol="0">
              <a:spAutoFit/>
            </a:bodyPr>
            <a:lstStyle/>
            <a:p>
              <a:pPr defTabSz="685800">
                <a:buClrTx/>
                <a:defRPr/>
              </a:pPr>
              <a:r>
                <a:rPr lang="en-US" altLang="ko-KR" sz="1500" b="1" kern="1200" dirty="0">
                  <a:solidFill>
                    <a:srgbClr val="4472C4"/>
                  </a:solidFill>
                  <a:latin typeface="Calibri" panose="020F0502020204030204"/>
                  <a:ea typeface="맑은 고딕" panose="020B0503020000020004" pitchFamily="34" charset="-127"/>
                  <a:cs typeface="Arial" pitchFamily="34" charset="0"/>
                </a:rPr>
                <a:t>Objective 2</a:t>
              </a:r>
              <a:endParaRPr lang="ko-KR" altLang="en-US" sz="1500" b="1" kern="1200" dirty="0">
                <a:solidFill>
                  <a:srgbClr val="4472C4"/>
                </a:solidFill>
                <a:latin typeface="Calibri" panose="020F0502020204030204"/>
                <a:ea typeface="맑은 고딕" panose="020B0503020000020004" pitchFamily="34" charset="-127"/>
                <a:cs typeface="Arial" pitchFamily="34" charset="0"/>
              </a:endParaRPr>
            </a:p>
          </p:txBody>
        </p:sp>
        <p:sp>
          <p:nvSpPr>
            <p:cNvPr id="67" name="TextBox 66">
              <a:extLst>
                <a:ext uri="{FF2B5EF4-FFF2-40B4-BE49-F238E27FC236}">
                  <a16:creationId xmlns:a16="http://schemas.microsoft.com/office/drawing/2014/main" id="{05DACB3E-022E-4EA0-AAF9-DD3C0B63D37F}"/>
                </a:ext>
              </a:extLst>
            </p:cNvPr>
            <p:cNvSpPr txBox="1"/>
            <p:nvPr/>
          </p:nvSpPr>
          <p:spPr>
            <a:xfrm>
              <a:off x="1572009" y="1979285"/>
              <a:ext cx="1991259" cy="984885"/>
            </a:xfrm>
            <a:prstGeom prst="rect">
              <a:avLst/>
            </a:prstGeom>
            <a:noFill/>
          </p:spPr>
          <p:txBody>
            <a:bodyPr wrap="square" lIns="0" rIns="0" rtlCol="0">
              <a:spAutoFit/>
            </a:bodyPr>
            <a:lstStyle/>
            <a:p>
              <a:pPr marR="0" lvl="0">
                <a:spcBef>
                  <a:spcPts val="0"/>
                </a:spcBef>
                <a:spcAft>
                  <a:spcPts val="0"/>
                </a:spcAft>
                <a:buSzPts val="1000"/>
                <a:tabLst>
                  <a:tab pos="457200" algn="l"/>
                </a:tabLst>
              </a:pPr>
              <a:r>
                <a:rPr lang="en-US" sz="1400" dirty="0">
                  <a:solidFill>
                    <a:srgbClr val="333333"/>
                  </a:solidFill>
                  <a:effectLst/>
                  <a:latin typeface="Roboto" panose="02000000000000000000" pitchFamily="2" charset="0"/>
                  <a:ea typeface="Times New Roman" panose="02020603050405020304" pitchFamily="18" charset="0"/>
                </a:rPr>
                <a:t>Recognize unique opportunities and potential limitations </a:t>
              </a:r>
              <a:r>
                <a:rPr lang="en-US" dirty="0">
                  <a:solidFill>
                    <a:srgbClr val="333333"/>
                  </a:solidFill>
                  <a:latin typeface="Roboto" panose="02000000000000000000" pitchFamily="2" charset="0"/>
                  <a:ea typeface="Times New Roman" panose="02020603050405020304" pitchFamily="18" charset="0"/>
                </a:rPr>
                <a:t>of cfDNA to detect genetic alterations</a:t>
              </a:r>
              <a:endParaRPr lang="en-US" sz="1400" dirty="0">
                <a:solidFill>
                  <a:srgbClr val="333333"/>
                </a:solidFill>
                <a:effectLst/>
                <a:latin typeface="Calibri" panose="020F0502020204030204" pitchFamily="34" charset="0"/>
                <a:ea typeface="Calibri" panose="020F0502020204030204" pitchFamily="34" charset="0"/>
              </a:endParaRPr>
            </a:p>
          </p:txBody>
        </p:sp>
      </p:grpSp>
      <p:grpSp>
        <p:nvGrpSpPr>
          <p:cNvPr id="68" name="Group 67">
            <a:extLst>
              <a:ext uri="{FF2B5EF4-FFF2-40B4-BE49-F238E27FC236}">
                <a16:creationId xmlns:a16="http://schemas.microsoft.com/office/drawing/2014/main" id="{4A98436F-78DF-4307-9F61-1049C505D8BE}"/>
              </a:ext>
            </a:extLst>
          </p:cNvPr>
          <p:cNvGrpSpPr/>
          <p:nvPr/>
        </p:nvGrpSpPr>
        <p:grpSpPr>
          <a:xfrm>
            <a:off x="5572174" y="2116970"/>
            <a:ext cx="513000" cy="513000"/>
            <a:chOff x="3754587" y="1709861"/>
            <a:chExt cx="684000" cy="684000"/>
          </a:xfrm>
        </p:grpSpPr>
        <p:sp>
          <p:nvSpPr>
            <p:cNvPr id="69" name="Oval 68">
              <a:extLst>
                <a:ext uri="{FF2B5EF4-FFF2-40B4-BE49-F238E27FC236}">
                  <a16:creationId xmlns:a16="http://schemas.microsoft.com/office/drawing/2014/main" id="{776D12E9-5FD4-4659-8AC8-2BC4F5AA877F}"/>
                </a:ext>
              </a:extLst>
            </p:cNvPr>
            <p:cNvSpPr/>
            <p:nvPr/>
          </p:nvSpPr>
          <p:spPr>
            <a:xfrm>
              <a:off x="3754587" y="1709861"/>
              <a:ext cx="684000" cy="6840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70" name="Oval 69">
              <a:extLst>
                <a:ext uri="{FF2B5EF4-FFF2-40B4-BE49-F238E27FC236}">
                  <a16:creationId xmlns:a16="http://schemas.microsoft.com/office/drawing/2014/main" id="{2402DAC4-2C6A-4017-989F-BFB6E2CB8D6C}"/>
                </a:ext>
              </a:extLst>
            </p:cNvPr>
            <p:cNvSpPr/>
            <p:nvPr/>
          </p:nvSpPr>
          <p:spPr>
            <a:xfrm>
              <a:off x="3826587" y="1781861"/>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ko-KR" altLang="en-US" sz="2700" kern="1200">
                <a:solidFill>
                  <a:prstClr val="white"/>
                </a:solidFill>
                <a:latin typeface="Calibri" panose="020F0502020204030204"/>
                <a:ea typeface="맑은 고딕" panose="020B0503020000020004" pitchFamily="34" charset="-127"/>
              </a:endParaRPr>
            </a:p>
          </p:txBody>
        </p:sp>
        <p:sp>
          <p:nvSpPr>
            <p:cNvPr id="71" name="Text Placeholder 14">
              <a:extLst>
                <a:ext uri="{FF2B5EF4-FFF2-40B4-BE49-F238E27FC236}">
                  <a16:creationId xmlns:a16="http://schemas.microsoft.com/office/drawing/2014/main" id="{AF173089-4D0B-41E7-8FCA-8B4CDBF05999}"/>
                </a:ext>
              </a:extLst>
            </p:cNvPr>
            <p:cNvSpPr txBox="1">
              <a:spLocks/>
            </p:cNvSpPr>
            <p:nvPr/>
          </p:nvSpPr>
          <p:spPr>
            <a:xfrm>
              <a:off x="3840276" y="1826389"/>
              <a:ext cx="495601" cy="45094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buClrTx/>
                <a:buNone/>
                <a:defRPr/>
              </a:pPr>
              <a:r>
                <a:rPr lang="en-US" sz="1500" b="1" dirty="0">
                  <a:solidFill>
                    <a:prstClr val="white"/>
                  </a:solidFill>
                  <a:latin typeface="Calibri" panose="020F0502020204030204"/>
                  <a:cs typeface="Arial" pitchFamily="34" charset="0"/>
                </a:rPr>
                <a:t>2</a:t>
              </a:r>
            </a:p>
          </p:txBody>
        </p:sp>
      </p:grpSp>
    </p:spTree>
    <p:extLst>
      <p:ext uri="{BB962C8B-B14F-4D97-AF65-F5344CB8AC3E}">
        <p14:creationId xmlns:p14="http://schemas.microsoft.com/office/powerpoint/2010/main" val="276862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206CE4-A4AC-95F4-1741-4549D19C28AF}"/>
              </a:ext>
            </a:extLst>
          </p:cNvPr>
          <p:cNvPicPr>
            <a:picLocks noChangeAspect="1"/>
          </p:cNvPicPr>
          <p:nvPr/>
        </p:nvPicPr>
        <p:blipFill rotWithShape="1">
          <a:blip r:embed="rId3"/>
          <a:srcRect l="21431"/>
          <a:stretch/>
        </p:blipFill>
        <p:spPr>
          <a:xfrm>
            <a:off x="837759" y="713354"/>
            <a:ext cx="2473676" cy="3716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3E57BD46-667F-C5E3-2448-7227F1A78D62}"/>
              </a:ext>
            </a:extLst>
          </p:cNvPr>
          <p:cNvSpPr txBox="1"/>
          <p:nvPr/>
        </p:nvSpPr>
        <p:spPr>
          <a:xfrm>
            <a:off x="3694914" y="1071339"/>
            <a:ext cx="5044035" cy="3000821"/>
          </a:xfrm>
          <a:prstGeom prst="rect">
            <a:avLst/>
          </a:prstGeom>
          <a:noFill/>
        </p:spPr>
        <p:txBody>
          <a:bodyPr wrap="square">
            <a:spAutoFit/>
          </a:bodyPr>
          <a:lstStyle/>
          <a:p>
            <a:pPr marL="257175" indent="-257175" defTabSz="685800">
              <a:buClrTx/>
              <a:buFont typeface="Arial" panose="020B0604020202020204" pitchFamily="34" charset="0"/>
              <a:buChar char="•"/>
            </a:pPr>
            <a:r>
              <a:rPr lang="en-US" sz="2100" kern="1200" dirty="0">
                <a:solidFill>
                  <a:srgbClr val="1F1F1F"/>
                </a:solidFill>
                <a:latin typeface="ElsevierGulliver"/>
                <a:ea typeface="+mn-ea"/>
                <a:cs typeface="+mn-cs"/>
              </a:rPr>
              <a:t>Genomic characterization of tumor tissue is a pivotal component for the diagnostic and therapeutic management of CNS malignancies </a:t>
            </a:r>
          </a:p>
          <a:p>
            <a:pPr marL="257175" indent="-257175" defTabSz="685800">
              <a:buClrTx/>
              <a:buFont typeface="Arial" panose="020B0604020202020204" pitchFamily="34" charset="0"/>
              <a:buChar char="•"/>
            </a:pPr>
            <a:endParaRPr lang="en-US" sz="2100" kern="1200" dirty="0">
              <a:solidFill>
                <a:srgbClr val="1F1F1F"/>
              </a:solidFill>
              <a:latin typeface="ElsevierGulliver"/>
              <a:ea typeface="+mn-ea"/>
              <a:cs typeface="+mn-cs"/>
            </a:endParaRPr>
          </a:p>
          <a:p>
            <a:pPr marL="257175" indent="-257175" defTabSz="685800">
              <a:buClrTx/>
              <a:buFont typeface="Arial" panose="020B0604020202020204" pitchFamily="34" charset="0"/>
              <a:buChar char="•"/>
            </a:pPr>
            <a:r>
              <a:rPr lang="en-US" sz="2100" kern="1200" dirty="0">
                <a:solidFill>
                  <a:srgbClr val="1F1F1F"/>
                </a:solidFill>
                <a:latin typeface="ElsevierGulliver"/>
                <a:ea typeface="+mn-ea"/>
                <a:cs typeface="+mn-cs"/>
              </a:rPr>
              <a:t>Tumors may be primary or metastatic</a:t>
            </a:r>
          </a:p>
          <a:p>
            <a:pPr marL="257175" indent="-257175" defTabSz="685800">
              <a:buClrTx/>
              <a:buFont typeface="Arial" panose="020B0604020202020204" pitchFamily="34" charset="0"/>
              <a:buChar char="•"/>
            </a:pPr>
            <a:endParaRPr lang="en-US" sz="2100" kern="1200" dirty="0">
              <a:solidFill>
                <a:srgbClr val="1F1F1F"/>
              </a:solidFill>
              <a:latin typeface="ElsevierGulliver"/>
              <a:ea typeface="+mn-ea"/>
              <a:cs typeface="+mn-cs"/>
            </a:endParaRPr>
          </a:p>
          <a:p>
            <a:pPr marL="257175" indent="-257175" defTabSz="685800">
              <a:buClrTx/>
              <a:buFont typeface="Arial" panose="020B0604020202020204" pitchFamily="34" charset="0"/>
              <a:buChar char="•"/>
            </a:pPr>
            <a:r>
              <a:rPr lang="en-US" sz="2100" kern="1200" dirty="0">
                <a:solidFill>
                  <a:srgbClr val="1F1F1F"/>
                </a:solidFill>
                <a:latin typeface="ElsevierGulliver"/>
                <a:ea typeface="+mn-ea"/>
                <a:cs typeface="+mn-cs"/>
              </a:rPr>
              <a:t>Distinctly challenging to diagnose and monitor  </a:t>
            </a:r>
          </a:p>
        </p:txBody>
      </p:sp>
    </p:spTree>
    <p:extLst>
      <p:ext uri="{BB962C8B-B14F-4D97-AF65-F5344CB8AC3E}">
        <p14:creationId xmlns:p14="http://schemas.microsoft.com/office/powerpoint/2010/main" val="294672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558C0-1CF3-F80A-8654-4F7AA509181F}"/>
              </a:ext>
            </a:extLst>
          </p:cNvPr>
          <p:cNvSpPr>
            <a:spLocks noGrp="1"/>
          </p:cNvSpPr>
          <p:nvPr>
            <p:ph type="title"/>
          </p:nvPr>
        </p:nvSpPr>
        <p:spPr>
          <a:xfrm>
            <a:off x="0" y="0"/>
            <a:ext cx="9144000" cy="994172"/>
          </a:xfrm>
          <a:solidFill>
            <a:srgbClr val="0070C0"/>
          </a:solidFill>
        </p:spPr>
        <p:txBody>
          <a:bodyPr>
            <a:normAutofit/>
          </a:bodyPr>
          <a:lstStyle/>
          <a:p>
            <a:pPr algn="ctr"/>
            <a:r>
              <a:rPr lang="en-US" sz="3600" b="1" dirty="0">
                <a:solidFill>
                  <a:schemeClr val="bg1"/>
                </a:solidFill>
              </a:rPr>
              <a:t>In surgical pathology tissue is always the issue </a:t>
            </a:r>
          </a:p>
        </p:txBody>
      </p:sp>
      <p:pic>
        <p:nvPicPr>
          <p:cNvPr id="6" name="Picture 5">
            <a:extLst>
              <a:ext uri="{FF2B5EF4-FFF2-40B4-BE49-F238E27FC236}">
                <a16:creationId xmlns:a16="http://schemas.microsoft.com/office/drawing/2014/main" id="{50D8FE82-2A42-A50F-B5FC-CFDEECEA718C}"/>
              </a:ext>
            </a:extLst>
          </p:cNvPr>
          <p:cNvPicPr>
            <a:picLocks noChangeAspect="1"/>
          </p:cNvPicPr>
          <p:nvPr/>
        </p:nvPicPr>
        <p:blipFill>
          <a:blip r:embed="rId3"/>
          <a:stretch>
            <a:fillRect/>
          </a:stretch>
        </p:blipFill>
        <p:spPr>
          <a:xfrm>
            <a:off x="119065" y="1402137"/>
            <a:ext cx="4025544" cy="3021946"/>
          </a:xfrm>
          <a:prstGeom prst="rect">
            <a:avLst/>
          </a:prstGeom>
        </p:spPr>
      </p:pic>
      <p:sp>
        <p:nvSpPr>
          <p:cNvPr id="7" name="TextBox 6">
            <a:extLst>
              <a:ext uri="{FF2B5EF4-FFF2-40B4-BE49-F238E27FC236}">
                <a16:creationId xmlns:a16="http://schemas.microsoft.com/office/drawing/2014/main" id="{FC195786-D7F7-7FBE-ECFA-F6107AE280BB}"/>
              </a:ext>
            </a:extLst>
          </p:cNvPr>
          <p:cNvSpPr txBox="1"/>
          <p:nvPr/>
        </p:nvSpPr>
        <p:spPr>
          <a:xfrm>
            <a:off x="4144609" y="1509358"/>
            <a:ext cx="4990817" cy="3139321"/>
          </a:xfrm>
          <a:prstGeom prst="rect">
            <a:avLst/>
          </a:prstGeom>
          <a:noFill/>
        </p:spPr>
        <p:txBody>
          <a:bodyPr wrap="square" rtlCol="0">
            <a:spAutoFit/>
          </a:bodyPr>
          <a:lstStyle/>
          <a:p>
            <a:r>
              <a:rPr lang="en-US" sz="1800" b="1" dirty="0"/>
              <a:t>Embracing the minimally invasive approach</a:t>
            </a:r>
          </a:p>
          <a:p>
            <a:pPr marL="285750" indent="-285750">
              <a:buFont typeface="Arial" panose="020B0604020202020204" pitchFamily="34" charset="0"/>
              <a:buChar char="•"/>
            </a:pPr>
            <a:r>
              <a:rPr lang="en-US" sz="1800" dirty="0"/>
              <a:t>Can you do all testing based on my single diminutive biopsy</a:t>
            </a:r>
          </a:p>
          <a:p>
            <a:pPr marL="285750" indent="-285750">
              <a:buFont typeface="Arial" panose="020B0604020202020204" pitchFamily="34" charset="0"/>
              <a:buChar char="•"/>
            </a:pPr>
            <a:r>
              <a:rPr lang="en-US" sz="1800" dirty="0"/>
              <a:t>Can you laser micro-dissect to select the single tumor cell you see in this field</a:t>
            </a:r>
          </a:p>
          <a:p>
            <a:pPr marL="285750" indent="-285750">
              <a:buFont typeface="Arial" panose="020B0604020202020204" pitchFamily="34" charset="0"/>
              <a:buChar char="•"/>
            </a:pPr>
            <a:r>
              <a:rPr lang="en-US" sz="1800" dirty="0"/>
              <a:t>What do you mean you have to make a diagnosis first before you send for molecular testing</a:t>
            </a:r>
          </a:p>
          <a:p>
            <a:pPr marL="285750" indent="-285750">
              <a:buFont typeface="Arial" panose="020B0604020202020204" pitchFamily="34" charset="0"/>
              <a:buChar char="•"/>
            </a:pPr>
            <a:r>
              <a:rPr lang="en-US" sz="1800" dirty="0"/>
              <a:t>Can you test for 100+ markers by tomorrow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212709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5DF1A34-D536-474D-AF80-A4407DF31B5E}"/>
              </a:ext>
            </a:extLst>
          </p:cNvPr>
          <p:cNvSpPr/>
          <p:nvPr/>
        </p:nvSpPr>
        <p:spPr>
          <a:xfrm>
            <a:off x="4955431" y="3696119"/>
            <a:ext cx="4127006" cy="1364148"/>
          </a:xfrm>
          <a:custGeom>
            <a:avLst/>
            <a:gdLst>
              <a:gd name="connsiteX0" fmla="*/ 0 w 6065812"/>
              <a:gd name="connsiteY0" fmla="*/ 200423 h 2004229"/>
              <a:gd name="connsiteX1" fmla="*/ 200423 w 6065812"/>
              <a:gd name="connsiteY1" fmla="*/ 0 h 2004229"/>
              <a:gd name="connsiteX2" fmla="*/ 5865389 w 6065812"/>
              <a:gd name="connsiteY2" fmla="*/ 0 h 2004229"/>
              <a:gd name="connsiteX3" fmla="*/ 6065812 w 6065812"/>
              <a:gd name="connsiteY3" fmla="*/ 200423 h 2004229"/>
              <a:gd name="connsiteX4" fmla="*/ 6065812 w 6065812"/>
              <a:gd name="connsiteY4" fmla="*/ 1803806 h 2004229"/>
              <a:gd name="connsiteX5" fmla="*/ 5865389 w 6065812"/>
              <a:gd name="connsiteY5" fmla="*/ 2004229 h 2004229"/>
              <a:gd name="connsiteX6" fmla="*/ 200423 w 6065812"/>
              <a:gd name="connsiteY6" fmla="*/ 2004229 h 2004229"/>
              <a:gd name="connsiteX7" fmla="*/ 0 w 6065812"/>
              <a:gd name="connsiteY7" fmla="*/ 1803806 h 2004229"/>
              <a:gd name="connsiteX8" fmla="*/ 0 w 6065812"/>
              <a:gd name="connsiteY8" fmla="*/ 200423 h 200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5812" h="2004229">
                <a:moveTo>
                  <a:pt x="0" y="200423"/>
                </a:moveTo>
                <a:cubicBezTo>
                  <a:pt x="0" y="89732"/>
                  <a:pt x="89732" y="0"/>
                  <a:pt x="200423" y="0"/>
                </a:cubicBezTo>
                <a:lnTo>
                  <a:pt x="5865389" y="0"/>
                </a:lnTo>
                <a:cubicBezTo>
                  <a:pt x="5976080" y="0"/>
                  <a:pt x="6065812" y="89732"/>
                  <a:pt x="6065812" y="200423"/>
                </a:cubicBezTo>
                <a:lnTo>
                  <a:pt x="6065812" y="1803806"/>
                </a:lnTo>
                <a:cubicBezTo>
                  <a:pt x="6065812" y="1914497"/>
                  <a:pt x="5976080" y="2004229"/>
                  <a:pt x="5865389" y="2004229"/>
                </a:cubicBezTo>
                <a:lnTo>
                  <a:pt x="200423" y="2004229"/>
                </a:lnTo>
                <a:cubicBezTo>
                  <a:pt x="89732" y="2004229"/>
                  <a:pt x="0" y="1914497"/>
                  <a:pt x="0" y="1803806"/>
                </a:cubicBezTo>
                <a:lnTo>
                  <a:pt x="0" y="20042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314710" tIns="417518" rIns="76613" bIns="76613" spcCol="1270"/>
          <a:lstStyle/>
          <a:p>
            <a:pPr marL="116654" indent="-116654" defTabSz="622158">
              <a:spcBef>
                <a:spcPct val="0"/>
              </a:spcBef>
              <a:buClrTx/>
              <a:defRPr/>
            </a:pPr>
            <a:r>
              <a:rPr lang="en-US" sz="1225" b="1" kern="1200" dirty="0">
                <a:solidFill>
                  <a:prstClr val="black">
                    <a:hueOff val="0"/>
                    <a:satOff val="0"/>
                    <a:lumOff val="0"/>
                    <a:alphaOff val="0"/>
                  </a:prstClr>
                </a:solidFill>
                <a:latin typeface="Calibri" panose="020F0502020204030204"/>
              </a:rPr>
              <a:t>Evasion and modification</a:t>
            </a:r>
          </a:p>
          <a:p>
            <a:pPr marL="116654" indent="-116654" defTabSz="622158">
              <a:spcBef>
                <a:spcPct val="0"/>
              </a:spcBef>
              <a:buClrTx/>
              <a:buFont typeface="Arial" panose="020B0604020202020204" pitchFamily="34" charset="0"/>
              <a:buChar char="•"/>
              <a:defRPr/>
            </a:pPr>
            <a:r>
              <a:rPr lang="en-US" sz="1021" kern="1200" spc="-1" dirty="0">
                <a:solidFill>
                  <a:srgbClr val="000000"/>
                </a:solidFill>
                <a:latin typeface="Arial"/>
              </a:rPr>
              <a:t>Establishes complex networks with their own microenvironment</a:t>
            </a:r>
            <a:endParaRPr lang="en-US" sz="1021" kern="1200" dirty="0">
              <a:solidFill>
                <a:prstClr val="black">
                  <a:hueOff val="0"/>
                  <a:satOff val="0"/>
                  <a:lumOff val="0"/>
                  <a:alphaOff val="0"/>
                </a:prstClr>
              </a:solidFill>
              <a:latin typeface="Calibri" panose="020F0502020204030204"/>
            </a:endParaRPr>
          </a:p>
          <a:p>
            <a:pPr marL="116654" indent="-116654" defTabSz="622158">
              <a:spcBef>
                <a:spcPct val="0"/>
              </a:spcBef>
              <a:buClrTx/>
              <a:buFont typeface="Arial" panose="020B0604020202020204" pitchFamily="34" charset="0"/>
              <a:buChar char="•"/>
              <a:defRPr/>
            </a:pPr>
            <a:r>
              <a:rPr lang="en-US" sz="1021" kern="1200" spc="-1" dirty="0">
                <a:solidFill>
                  <a:srgbClr val="000000"/>
                </a:solidFill>
                <a:latin typeface="Arial"/>
              </a:rPr>
              <a:t>High biological heterogeneity – intertumoral, intra-tumoral</a:t>
            </a:r>
            <a:endParaRPr lang="en-US" sz="1021" kern="1200" dirty="0">
              <a:solidFill>
                <a:prstClr val="black">
                  <a:hueOff val="0"/>
                  <a:satOff val="0"/>
                  <a:lumOff val="0"/>
                  <a:alphaOff val="0"/>
                </a:prstClr>
              </a:solidFill>
              <a:latin typeface="Calibri" panose="020F0502020204030204"/>
            </a:endParaRPr>
          </a:p>
        </p:txBody>
      </p:sp>
      <p:sp>
        <p:nvSpPr>
          <p:cNvPr id="6" name="Freeform: Shape 5">
            <a:extLst>
              <a:ext uri="{FF2B5EF4-FFF2-40B4-BE49-F238E27FC236}">
                <a16:creationId xmlns:a16="http://schemas.microsoft.com/office/drawing/2014/main" id="{CAC17420-78C8-BDB8-2CBE-F26CB917C0CC}"/>
              </a:ext>
            </a:extLst>
          </p:cNvPr>
          <p:cNvSpPr/>
          <p:nvPr/>
        </p:nvSpPr>
        <p:spPr>
          <a:xfrm>
            <a:off x="61565" y="3696119"/>
            <a:ext cx="4634645" cy="1364148"/>
          </a:xfrm>
          <a:custGeom>
            <a:avLst/>
            <a:gdLst>
              <a:gd name="connsiteX0" fmla="*/ 0 w 6811999"/>
              <a:gd name="connsiteY0" fmla="*/ 200423 h 2004229"/>
              <a:gd name="connsiteX1" fmla="*/ 200423 w 6811999"/>
              <a:gd name="connsiteY1" fmla="*/ 0 h 2004229"/>
              <a:gd name="connsiteX2" fmla="*/ 6611576 w 6811999"/>
              <a:gd name="connsiteY2" fmla="*/ 0 h 2004229"/>
              <a:gd name="connsiteX3" fmla="*/ 6811999 w 6811999"/>
              <a:gd name="connsiteY3" fmla="*/ 200423 h 2004229"/>
              <a:gd name="connsiteX4" fmla="*/ 6811999 w 6811999"/>
              <a:gd name="connsiteY4" fmla="*/ 1803806 h 2004229"/>
              <a:gd name="connsiteX5" fmla="*/ 6611576 w 6811999"/>
              <a:gd name="connsiteY5" fmla="*/ 2004229 h 2004229"/>
              <a:gd name="connsiteX6" fmla="*/ 200423 w 6811999"/>
              <a:gd name="connsiteY6" fmla="*/ 2004229 h 2004229"/>
              <a:gd name="connsiteX7" fmla="*/ 0 w 6811999"/>
              <a:gd name="connsiteY7" fmla="*/ 1803806 h 2004229"/>
              <a:gd name="connsiteX8" fmla="*/ 0 w 6811999"/>
              <a:gd name="connsiteY8" fmla="*/ 200423 h 200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99" h="2004229">
                <a:moveTo>
                  <a:pt x="0" y="200423"/>
                </a:moveTo>
                <a:cubicBezTo>
                  <a:pt x="0" y="89732"/>
                  <a:pt x="89732" y="0"/>
                  <a:pt x="200423" y="0"/>
                </a:cubicBezTo>
                <a:lnTo>
                  <a:pt x="6611576" y="0"/>
                </a:lnTo>
                <a:cubicBezTo>
                  <a:pt x="6722267" y="0"/>
                  <a:pt x="6811999" y="89732"/>
                  <a:pt x="6811999" y="200423"/>
                </a:cubicBezTo>
                <a:lnTo>
                  <a:pt x="6811999" y="1803806"/>
                </a:lnTo>
                <a:cubicBezTo>
                  <a:pt x="6811999" y="1914497"/>
                  <a:pt x="6722267" y="2004229"/>
                  <a:pt x="6611576" y="2004229"/>
                </a:cubicBezTo>
                <a:lnTo>
                  <a:pt x="200423" y="2004229"/>
                </a:lnTo>
                <a:cubicBezTo>
                  <a:pt x="89732" y="2004229"/>
                  <a:pt x="0" y="1914497"/>
                  <a:pt x="0" y="1803806"/>
                </a:cubicBezTo>
                <a:lnTo>
                  <a:pt x="0" y="20042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1429" tIns="412334" rIns="1461830" bIns="71429" spcCol="1270"/>
          <a:lstStyle/>
          <a:p>
            <a:pPr marL="116654" lvl="1" defTabSz="483901">
              <a:lnSpc>
                <a:spcPct val="90000"/>
              </a:lnSpc>
              <a:spcBef>
                <a:spcPct val="0"/>
              </a:spcBef>
              <a:spcAft>
                <a:spcPct val="15000"/>
              </a:spcAft>
              <a:buClrTx/>
              <a:buFontTx/>
              <a:buChar char="•"/>
              <a:defRPr/>
            </a:pPr>
            <a:endParaRPr lang="en-US" sz="1089" kern="1200" dirty="0">
              <a:solidFill>
                <a:prstClr val="black">
                  <a:hueOff val="0"/>
                  <a:satOff val="0"/>
                  <a:lumOff val="0"/>
                  <a:alphaOff val="0"/>
                </a:prstClr>
              </a:solidFill>
              <a:latin typeface="Calibri" panose="020F0502020204030204"/>
            </a:endParaRPr>
          </a:p>
          <a:p>
            <a:pPr marL="157700" lvl="1" indent="-157700" defTabSz="483901">
              <a:lnSpc>
                <a:spcPct val="90000"/>
              </a:lnSpc>
              <a:spcBef>
                <a:spcPct val="0"/>
              </a:spcBef>
              <a:spcAft>
                <a:spcPct val="15000"/>
              </a:spcAft>
              <a:buClrTx/>
              <a:defRPr/>
            </a:pPr>
            <a:r>
              <a:rPr lang="en-US" sz="1089" b="1" kern="1200" spc="-1" dirty="0">
                <a:solidFill>
                  <a:srgbClr val="000000"/>
                </a:solidFill>
                <a:latin typeface="Arial"/>
              </a:rPr>
              <a:t>Blood brain barrier</a:t>
            </a:r>
            <a:endParaRPr lang="en-US" sz="1089" b="1" kern="1200" dirty="0">
              <a:solidFill>
                <a:prstClr val="black">
                  <a:hueOff val="0"/>
                  <a:satOff val="0"/>
                  <a:lumOff val="0"/>
                  <a:alphaOff val="0"/>
                </a:prstClr>
              </a:solidFill>
              <a:latin typeface="Calibri" panose="020F0502020204030204"/>
            </a:endParaRPr>
          </a:p>
          <a:p>
            <a:pPr marL="157700" lvl="1" indent="-157700" defTabSz="483901">
              <a:lnSpc>
                <a:spcPct val="90000"/>
              </a:lnSpc>
              <a:spcBef>
                <a:spcPct val="0"/>
              </a:spcBef>
              <a:spcAft>
                <a:spcPct val="15000"/>
              </a:spcAft>
              <a:buClrTx/>
              <a:buFontTx/>
              <a:buChar char="•"/>
              <a:defRPr/>
            </a:pPr>
            <a:r>
              <a:rPr lang="en-US" sz="1089" kern="1200" spc="-1" dirty="0">
                <a:solidFill>
                  <a:srgbClr val="000000"/>
                </a:solidFill>
                <a:latin typeface="Arial"/>
              </a:rPr>
              <a:t>Highly protected environment</a:t>
            </a:r>
            <a:endParaRPr lang="en-US" sz="1089" kern="1200" dirty="0">
              <a:solidFill>
                <a:prstClr val="black">
                  <a:hueOff val="0"/>
                  <a:satOff val="0"/>
                  <a:lumOff val="0"/>
                  <a:alphaOff val="0"/>
                </a:prstClr>
              </a:solidFill>
              <a:latin typeface="Calibri" panose="020F0502020204030204"/>
            </a:endParaRPr>
          </a:p>
          <a:p>
            <a:pPr marL="157700" lvl="1" indent="-157700" defTabSz="483901">
              <a:lnSpc>
                <a:spcPct val="90000"/>
              </a:lnSpc>
              <a:spcBef>
                <a:spcPct val="0"/>
              </a:spcBef>
              <a:spcAft>
                <a:spcPct val="15000"/>
              </a:spcAft>
              <a:buClrTx/>
              <a:buFontTx/>
              <a:buChar char="•"/>
              <a:defRPr/>
            </a:pPr>
            <a:r>
              <a:rPr lang="en-US" sz="1089" kern="1200" spc="-1" dirty="0">
                <a:solidFill>
                  <a:srgbClr val="000000"/>
                </a:solidFill>
                <a:latin typeface="Arial"/>
              </a:rPr>
              <a:t>Complex features of clonal tumor evolution and unique and local resistance mechanisms -</a:t>
            </a:r>
            <a:endParaRPr lang="en-US" sz="1089" kern="1200" dirty="0">
              <a:solidFill>
                <a:prstClr val="black">
                  <a:hueOff val="0"/>
                  <a:satOff val="0"/>
                  <a:lumOff val="0"/>
                  <a:alphaOff val="0"/>
                </a:prstClr>
              </a:solidFill>
              <a:latin typeface="Calibri" panose="020F0502020204030204"/>
            </a:endParaRPr>
          </a:p>
        </p:txBody>
      </p:sp>
      <p:sp>
        <p:nvSpPr>
          <p:cNvPr id="7" name="Freeform: Shape 6">
            <a:extLst>
              <a:ext uri="{FF2B5EF4-FFF2-40B4-BE49-F238E27FC236}">
                <a16:creationId xmlns:a16="http://schemas.microsoft.com/office/drawing/2014/main" id="{627237D8-0DE1-1ED6-638A-237B3F03DEB3}"/>
              </a:ext>
            </a:extLst>
          </p:cNvPr>
          <p:cNvSpPr/>
          <p:nvPr/>
        </p:nvSpPr>
        <p:spPr>
          <a:xfrm>
            <a:off x="4592522" y="948383"/>
            <a:ext cx="4489914" cy="1364148"/>
          </a:xfrm>
          <a:custGeom>
            <a:avLst/>
            <a:gdLst>
              <a:gd name="connsiteX0" fmla="*/ 0 w 6599222"/>
              <a:gd name="connsiteY0" fmla="*/ 200423 h 2004229"/>
              <a:gd name="connsiteX1" fmla="*/ 200423 w 6599222"/>
              <a:gd name="connsiteY1" fmla="*/ 0 h 2004229"/>
              <a:gd name="connsiteX2" fmla="*/ 6398799 w 6599222"/>
              <a:gd name="connsiteY2" fmla="*/ 0 h 2004229"/>
              <a:gd name="connsiteX3" fmla="*/ 6599222 w 6599222"/>
              <a:gd name="connsiteY3" fmla="*/ 200423 h 2004229"/>
              <a:gd name="connsiteX4" fmla="*/ 6599222 w 6599222"/>
              <a:gd name="connsiteY4" fmla="*/ 1803806 h 2004229"/>
              <a:gd name="connsiteX5" fmla="*/ 6398799 w 6599222"/>
              <a:gd name="connsiteY5" fmla="*/ 2004229 h 2004229"/>
              <a:gd name="connsiteX6" fmla="*/ 200423 w 6599222"/>
              <a:gd name="connsiteY6" fmla="*/ 2004229 h 2004229"/>
              <a:gd name="connsiteX7" fmla="*/ 0 w 6599222"/>
              <a:gd name="connsiteY7" fmla="*/ 1803806 h 2004229"/>
              <a:gd name="connsiteX8" fmla="*/ 0 w 6599222"/>
              <a:gd name="connsiteY8" fmla="*/ 200423 h 200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9222" h="2004229">
                <a:moveTo>
                  <a:pt x="0" y="200423"/>
                </a:moveTo>
                <a:cubicBezTo>
                  <a:pt x="0" y="89732"/>
                  <a:pt x="89732" y="0"/>
                  <a:pt x="200423" y="0"/>
                </a:cubicBezTo>
                <a:lnTo>
                  <a:pt x="6398799" y="0"/>
                </a:lnTo>
                <a:cubicBezTo>
                  <a:pt x="6509490" y="0"/>
                  <a:pt x="6599222" y="89732"/>
                  <a:pt x="6599222" y="200423"/>
                </a:cubicBezTo>
                <a:lnTo>
                  <a:pt x="6599222" y="1803806"/>
                </a:lnTo>
                <a:cubicBezTo>
                  <a:pt x="6599222" y="1914497"/>
                  <a:pt x="6509490" y="2004229"/>
                  <a:pt x="6398799" y="2004229"/>
                </a:cubicBezTo>
                <a:lnTo>
                  <a:pt x="200423" y="2004229"/>
                </a:lnTo>
                <a:cubicBezTo>
                  <a:pt x="89732" y="2004229"/>
                  <a:pt x="0" y="1914497"/>
                  <a:pt x="0" y="1803806"/>
                </a:cubicBezTo>
                <a:lnTo>
                  <a:pt x="0" y="20042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39138" tIns="92167" rIns="92167" bIns="433071"/>
          <a:lstStyle>
            <a:lvl1pPr marL="231775" indent="-231775" defTabSz="711200">
              <a:defRPr>
                <a:solidFill>
                  <a:schemeClr val="tx1"/>
                </a:solidFill>
                <a:latin typeface="Calibri" panose="020F0502020204030204" pitchFamily="34" charset="0"/>
              </a:defRPr>
            </a:lvl1pPr>
            <a:lvl2pPr defTabSz="711200">
              <a:defRPr>
                <a:solidFill>
                  <a:schemeClr val="tx1"/>
                </a:solidFill>
                <a:latin typeface="Calibri" panose="020F0502020204030204" pitchFamily="34" charset="0"/>
              </a:defRPr>
            </a:lvl2pPr>
            <a:lvl3pPr marL="1143000" indent="-228600" defTabSz="711200">
              <a:defRPr>
                <a:solidFill>
                  <a:schemeClr val="tx1"/>
                </a:solidFill>
                <a:latin typeface="Calibri" panose="020F0502020204030204" pitchFamily="34" charset="0"/>
              </a:defRPr>
            </a:lvl3pPr>
            <a:lvl4pPr marL="1600200" indent="-228600" defTabSz="711200">
              <a:defRPr>
                <a:solidFill>
                  <a:schemeClr val="tx1"/>
                </a:solidFill>
                <a:latin typeface="Calibri" panose="020F0502020204030204" pitchFamily="34" charset="0"/>
              </a:defRPr>
            </a:lvl4pPr>
            <a:lvl5pPr marL="2057400" indent="-228600" defTabSz="711200">
              <a:defRPr>
                <a:solidFill>
                  <a:schemeClr val="tx1"/>
                </a:solidFill>
                <a:latin typeface="Calibri" panose="020F0502020204030204" pitchFamily="34" charset="0"/>
              </a:defRPr>
            </a:lvl5pPr>
            <a:lvl6pPr marL="2514600" indent="-228600" defTabSz="711200" fontAlgn="base">
              <a:spcBef>
                <a:spcPct val="0"/>
              </a:spcBef>
              <a:spcAft>
                <a:spcPct val="0"/>
              </a:spcAft>
              <a:defRPr>
                <a:solidFill>
                  <a:schemeClr val="tx1"/>
                </a:solidFill>
                <a:latin typeface="Calibri" panose="020F0502020204030204" pitchFamily="34" charset="0"/>
              </a:defRPr>
            </a:lvl6pPr>
            <a:lvl7pPr marL="2971800" indent="-228600" defTabSz="711200" fontAlgn="base">
              <a:spcBef>
                <a:spcPct val="0"/>
              </a:spcBef>
              <a:spcAft>
                <a:spcPct val="0"/>
              </a:spcAft>
              <a:defRPr>
                <a:solidFill>
                  <a:schemeClr val="tx1"/>
                </a:solidFill>
                <a:latin typeface="Calibri" panose="020F0502020204030204" pitchFamily="34" charset="0"/>
              </a:defRPr>
            </a:lvl7pPr>
            <a:lvl8pPr marL="3429000" indent="-228600" defTabSz="711200" fontAlgn="base">
              <a:spcBef>
                <a:spcPct val="0"/>
              </a:spcBef>
              <a:spcAft>
                <a:spcPct val="0"/>
              </a:spcAft>
              <a:defRPr>
                <a:solidFill>
                  <a:schemeClr val="tx1"/>
                </a:solidFill>
                <a:latin typeface="Calibri" panose="020F0502020204030204" pitchFamily="34" charset="0"/>
              </a:defRPr>
            </a:lvl8pPr>
            <a:lvl9pPr marL="3886200" indent="-228600" defTabSz="711200" fontAlgn="base">
              <a:spcBef>
                <a:spcPct val="0"/>
              </a:spcBef>
              <a:spcAft>
                <a:spcPct val="0"/>
              </a:spcAft>
              <a:defRPr>
                <a:solidFill>
                  <a:schemeClr val="tx1"/>
                </a:solidFill>
                <a:latin typeface="Calibri" panose="020F0502020204030204" pitchFamily="34" charset="0"/>
              </a:defRPr>
            </a:lvl9pPr>
          </a:lstStyle>
          <a:p>
            <a:pPr lvl="1" defTabSz="483901" fontAlgn="base">
              <a:lnSpc>
                <a:spcPct val="90000"/>
              </a:lnSpc>
              <a:spcBef>
                <a:spcPct val="0"/>
              </a:spcBef>
              <a:spcAft>
                <a:spcPct val="15000"/>
              </a:spcAft>
              <a:buClrTx/>
            </a:pPr>
            <a:r>
              <a:rPr lang="en-US" altLang="en-US" sz="1633" b="1" kern="1200">
                <a:solidFill>
                  <a:srgbClr val="000000"/>
                </a:solidFill>
              </a:rPr>
              <a:t>Infiltration pattern</a:t>
            </a:r>
          </a:p>
          <a:p>
            <a:pPr lvl="1" defTabSz="483901" fontAlgn="base">
              <a:lnSpc>
                <a:spcPct val="90000"/>
              </a:lnSpc>
              <a:spcBef>
                <a:spcPct val="0"/>
              </a:spcBef>
              <a:spcAft>
                <a:spcPct val="15000"/>
              </a:spcAft>
              <a:buClrTx/>
              <a:buFont typeface="Arial" panose="020B0604020202020204" pitchFamily="34" charset="0"/>
              <a:buChar char="•"/>
            </a:pPr>
            <a:r>
              <a:rPr lang="en-US" altLang="en-US" sz="1089" kern="1200">
                <a:solidFill>
                  <a:srgbClr val="000000"/>
                </a:solidFill>
                <a:latin typeface="Arial" panose="020B0604020202020204" pitchFamily="34" charset="0"/>
              </a:rPr>
              <a:t>   Inherent invasive and highly infiltrative nature</a:t>
            </a:r>
            <a:endParaRPr lang="en-US" altLang="en-US" sz="1089" kern="1200">
              <a:solidFill>
                <a:srgbClr val="000000"/>
              </a:solidFill>
            </a:endParaRPr>
          </a:p>
          <a:p>
            <a:pPr marL="157700" indent="-157700" defTabSz="483901" fontAlgn="base">
              <a:spcBef>
                <a:spcPct val="0"/>
              </a:spcBef>
              <a:spcAft>
                <a:spcPct val="0"/>
              </a:spcAft>
              <a:buClrTx/>
              <a:buFont typeface="Arial" panose="020B0604020202020204" pitchFamily="34" charset="0"/>
              <a:buChar char="•"/>
            </a:pPr>
            <a:r>
              <a:rPr lang="en-US" altLang="en-US" sz="1089" kern="1200">
                <a:solidFill>
                  <a:srgbClr val="000000"/>
                </a:solidFill>
                <a:latin typeface="Arial" panose="020B0604020202020204" pitchFamily="34" charset="0"/>
              </a:rPr>
              <a:t>Intimately associated with normal tissue</a:t>
            </a:r>
            <a:endParaRPr lang="en-US" altLang="en-US" sz="1089" kern="1200">
              <a:solidFill>
                <a:srgbClr val="000000"/>
              </a:solidFill>
            </a:endParaRPr>
          </a:p>
          <a:p>
            <a:pPr marL="157700" indent="-157700" defTabSz="483901" fontAlgn="base">
              <a:spcBef>
                <a:spcPct val="0"/>
              </a:spcBef>
              <a:spcAft>
                <a:spcPct val="0"/>
              </a:spcAft>
              <a:buClrTx/>
              <a:buFont typeface="Arial" panose="020B0604020202020204" pitchFamily="34" charset="0"/>
              <a:buChar char="•"/>
            </a:pPr>
            <a:r>
              <a:rPr lang="en-US" altLang="en-US" sz="1089" kern="1200">
                <a:solidFill>
                  <a:srgbClr val="000000"/>
                </a:solidFill>
                <a:latin typeface="Arial" panose="020B0604020202020204" pitchFamily="34" charset="0"/>
              </a:rPr>
              <a:t>High disease recurrence rate </a:t>
            </a:r>
            <a:endParaRPr lang="en-US" altLang="en-US" sz="1089" kern="1200">
              <a:solidFill>
                <a:srgbClr val="000000"/>
              </a:solidFill>
            </a:endParaRPr>
          </a:p>
          <a:p>
            <a:pPr lvl="1" defTabSz="483901" fontAlgn="base">
              <a:lnSpc>
                <a:spcPct val="90000"/>
              </a:lnSpc>
              <a:spcBef>
                <a:spcPct val="0"/>
              </a:spcBef>
              <a:spcAft>
                <a:spcPct val="15000"/>
              </a:spcAft>
              <a:buClrTx/>
              <a:buFont typeface="Arial" panose="020B0604020202020204" pitchFamily="34" charset="0"/>
              <a:buChar char="•"/>
            </a:pPr>
            <a:endParaRPr lang="en-US" altLang="en-US" sz="1021" kern="1200">
              <a:solidFill>
                <a:srgbClr val="000000"/>
              </a:solidFill>
            </a:endParaRPr>
          </a:p>
        </p:txBody>
      </p:sp>
      <p:sp>
        <p:nvSpPr>
          <p:cNvPr id="8" name="Freeform: Shape 7">
            <a:extLst>
              <a:ext uri="{FF2B5EF4-FFF2-40B4-BE49-F238E27FC236}">
                <a16:creationId xmlns:a16="http://schemas.microsoft.com/office/drawing/2014/main" id="{E0183D75-E161-7703-A435-EF6C1BB15D97}"/>
              </a:ext>
            </a:extLst>
          </p:cNvPr>
          <p:cNvSpPr/>
          <p:nvPr/>
        </p:nvSpPr>
        <p:spPr>
          <a:xfrm>
            <a:off x="61567" y="948383"/>
            <a:ext cx="4489913" cy="1364148"/>
          </a:xfrm>
          <a:custGeom>
            <a:avLst/>
            <a:gdLst>
              <a:gd name="connsiteX0" fmla="*/ 0 w 6599191"/>
              <a:gd name="connsiteY0" fmla="*/ 200423 h 2004229"/>
              <a:gd name="connsiteX1" fmla="*/ 200423 w 6599191"/>
              <a:gd name="connsiteY1" fmla="*/ 0 h 2004229"/>
              <a:gd name="connsiteX2" fmla="*/ 6398768 w 6599191"/>
              <a:gd name="connsiteY2" fmla="*/ 0 h 2004229"/>
              <a:gd name="connsiteX3" fmla="*/ 6599191 w 6599191"/>
              <a:gd name="connsiteY3" fmla="*/ 200423 h 2004229"/>
              <a:gd name="connsiteX4" fmla="*/ 6599191 w 6599191"/>
              <a:gd name="connsiteY4" fmla="*/ 1803806 h 2004229"/>
              <a:gd name="connsiteX5" fmla="*/ 6398768 w 6599191"/>
              <a:gd name="connsiteY5" fmla="*/ 2004229 h 2004229"/>
              <a:gd name="connsiteX6" fmla="*/ 200423 w 6599191"/>
              <a:gd name="connsiteY6" fmla="*/ 2004229 h 2004229"/>
              <a:gd name="connsiteX7" fmla="*/ 0 w 6599191"/>
              <a:gd name="connsiteY7" fmla="*/ 1803806 h 2004229"/>
              <a:gd name="connsiteX8" fmla="*/ 0 w 6599191"/>
              <a:gd name="connsiteY8" fmla="*/ 200423 h 200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9191" h="2004229">
                <a:moveTo>
                  <a:pt x="0" y="200423"/>
                </a:moveTo>
                <a:cubicBezTo>
                  <a:pt x="0" y="89732"/>
                  <a:pt x="89732" y="0"/>
                  <a:pt x="200423" y="0"/>
                </a:cubicBezTo>
                <a:lnTo>
                  <a:pt x="6398768" y="0"/>
                </a:lnTo>
                <a:cubicBezTo>
                  <a:pt x="6509459" y="0"/>
                  <a:pt x="6599191" y="89732"/>
                  <a:pt x="6599191" y="200423"/>
                </a:cubicBezTo>
                <a:lnTo>
                  <a:pt x="6599191" y="1803806"/>
                </a:lnTo>
                <a:cubicBezTo>
                  <a:pt x="6599191" y="1914497"/>
                  <a:pt x="6509459" y="2004229"/>
                  <a:pt x="6398768" y="2004229"/>
                </a:cubicBezTo>
                <a:lnTo>
                  <a:pt x="200423" y="2004229"/>
                </a:lnTo>
                <a:cubicBezTo>
                  <a:pt x="89732" y="2004229"/>
                  <a:pt x="0" y="1914497"/>
                  <a:pt x="0" y="1803806"/>
                </a:cubicBezTo>
                <a:lnTo>
                  <a:pt x="0" y="20042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92167" tIns="92167" rIns="1439132" bIns="433071"/>
          <a:lstStyle>
            <a:lvl1pPr marL="341313" indent="-341313" defTabSz="889000">
              <a:defRPr>
                <a:solidFill>
                  <a:schemeClr val="tx1"/>
                </a:solidFill>
                <a:latin typeface="Calibri" panose="020F0502020204030204" pitchFamily="34" charset="0"/>
              </a:defRPr>
            </a:lvl1pPr>
            <a:lvl2pPr marL="341313" indent="-341313" defTabSz="889000">
              <a:defRPr>
                <a:solidFill>
                  <a:schemeClr val="tx1"/>
                </a:solidFill>
                <a:latin typeface="Calibri" panose="020F0502020204030204" pitchFamily="34" charset="0"/>
              </a:defRPr>
            </a:lvl2pPr>
            <a:lvl3pPr marL="341313" indent="-341313" defTabSz="889000">
              <a:defRPr>
                <a:solidFill>
                  <a:schemeClr val="tx1"/>
                </a:solidFill>
                <a:latin typeface="Calibri" panose="020F0502020204030204" pitchFamily="34" charset="0"/>
              </a:defRPr>
            </a:lvl3pPr>
            <a:lvl4pPr marL="1600200" indent="-228600" defTabSz="889000">
              <a:defRPr>
                <a:solidFill>
                  <a:schemeClr val="tx1"/>
                </a:solidFill>
                <a:latin typeface="Calibri" panose="020F0502020204030204" pitchFamily="34" charset="0"/>
              </a:defRPr>
            </a:lvl4pPr>
            <a:lvl5pPr marL="2057400" indent="-228600" defTabSz="889000">
              <a:defRPr>
                <a:solidFill>
                  <a:schemeClr val="tx1"/>
                </a:solidFill>
                <a:latin typeface="Calibri" panose="020F0502020204030204" pitchFamily="34" charset="0"/>
              </a:defRPr>
            </a:lvl5pPr>
            <a:lvl6pPr marL="2514600" indent="-228600" defTabSz="889000" fontAlgn="base">
              <a:spcBef>
                <a:spcPct val="0"/>
              </a:spcBef>
              <a:spcAft>
                <a:spcPct val="0"/>
              </a:spcAft>
              <a:defRPr>
                <a:solidFill>
                  <a:schemeClr val="tx1"/>
                </a:solidFill>
                <a:latin typeface="Calibri" panose="020F0502020204030204" pitchFamily="34" charset="0"/>
              </a:defRPr>
            </a:lvl6pPr>
            <a:lvl7pPr marL="2971800" indent="-228600" defTabSz="889000" fontAlgn="base">
              <a:spcBef>
                <a:spcPct val="0"/>
              </a:spcBef>
              <a:spcAft>
                <a:spcPct val="0"/>
              </a:spcAft>
              <a:defRPr>
                <a:solidFill>
                  <a:schemeClr val="tx1"/>
                </a:solidFill>
                <a:latin typeface="Calibri" panose="020F0502020204030204" pitchFamily="34" charset="0"/>
              </a:defRPr>
            </a:lvl7pPr>
            <a:lvl8pPr marL="3429000" indent="-228600" defTabSz="889000" fontAlgn="base">
              <a:spcBef>
                <a:spcPct val="0"/>
              </a:spcBef>
              <a:spcAft>
                <a:spcPct val="0"/>
              </a:spcAft>
              <a:defRPr>
                <a:solidFill>
                  <a:schemeClr val="tx1"/>
                </a:solidFill>
                <a:latin typeface="Calibri" panose="020F0502020204030204" pitchFamily="34" charset="0"/>
              </a:defRPr>
            </a:lvl8pPr>
            <a:lvl9pPr marL="3886200" indent="-228600" defTabSz="889000" fontAlgn="base">
              <a:spcBef>
                <a:spcPct val="0"/>
              </a:spcBef>
              <a:spcAft>
                <a:spcPct val="0"/>
              </a:spcAft>
              <a:defRPr>
                <a:solidFill>
                  <a:schemeClr val="tx1"/>
                </a:solidFill>
                <a:latin typeface="Calibri" panose="020F0502020204030204" pitchFamily="34" charset="0"/>
              </a:defRPr>
            </a:lvl9pPr>
          </a:lstStyle>
          <a:p>
            <a:pPr marL="232229" lvl="1" indent="-232229" defTabSz="604876" fontAlgn="base">
              <a:lnSpc>
                <a:spcPct val="90000"/>
              </a:lnSpc>
              <a:spcBef>
                <a:spcPct val="0"/>
              </a:spcBef>
              <a:spcAft>
                <a:spcPct val="15000"/>
              </a:spcAft>
              <a:buClrTx/>
            </a:pPr>
            <a:r>
              <a:rPr lang="en-US" altLang="en-US" sz="1633" b="1" kern="1200">
                <a:solidFill>
                  <a:srgbClr val="000000"/>
                </a:solidFill>
              </a:rPr>
              <a:t>Location </a:t>
            </a:r>
          </a:p>
          <a:p>
            <a:pPr marL="232229" indent="-232229" defTabSz="604876" fontAlgn="base">
              <a:spcBef>
                <a:spcPct val="0"/>
              </a:spcBef>
              <a:spcAft>
                <a:spcPct val="0"/>
              </a:spcAft>
              <a:buClrTx/>
              <a:buFont typeface="Arial" panose="020B0604020202020204" pitchFamily="34" charset="0"/>
              <a:buChar char="•"/>
            </a:pPr>
            <a:r>
              <a:rPr lang="en-US" altLang="en-US" sz="1089" kern="1200">
                <a:solidFill>
                  <a:srgbClr val="000000"/>
                </a:solidFill>
                <a:latin typeface="Arial" panose="020B0604020202020204" pitchFamily="34" charset="0"/>
              </a:rPr>
              <a:t>Risky procedures, may not be feasible</a:t>
            </a:r>
          </a:p>
          <a:p>
            <a:pPr marL="232229" indent="-232229" defTabSz="604876" fontAlgn="base">
              <a:spcBef>
                <a:spcPct val="0"/>
              </a:spcBef>
              <a:spcAft>
                <a:spcPct val="0"/>
              </a:spcAft>
              <a:buClrTx/>
              <a:buFont typeface="Arial" panose="020B0604020202020204" pitchFamily="34" charset="0"/>
              <a:buChar char="•"/>
            </a:pPr>
            <a:r>
              <a:rPr lang="en-US" altLang="en-US" sz="1089" kern="1200">
                <a:solidFill>
                  <a:srgbClr val="000000"/>
                </a:solidFill>
                <a:latin typeface="Arial" panose="020B0604020202020204" pitchFamily="34" charset="0"/>
              </a:rPr>
              <a:t>Limited material </a:t>
            </a:r>
          </a:p>
          <a:p>
            <a:pPr marL="232229" lvl="2" indent="-232229" defTabSz="604876" fontAlgn="base">
              <a:lnSpc>
                <a:spcPct val="90000"/>
              </a:lnSpc>
              <a:spcBef>
                <a:spcPct val="0"/>
              </a:spcBef>
              <a:spcAft>
                <a:spcPct val="15000"/>
              </a:spcAft>
              <a:buClrTx/>
              <a:buFontTx/>
              <a:buChar char="•"/>
            </a:pPr>
            <a:r>
              <a:rPr lang="en-US" altLang="en-US" sz="1089" kern="1200">
                <a:solidFill>
                  <a:srgbClr val="000000"/>
                </a:solidFill>
                <a:latin typeface="Arial" panose="020B0604020202020204" pitchFamily="34" charset="0"/>
              </a:rPr>
              <a:t>Not amenable to multiple, </a:t>
            </a:r>
          </a:p>
          <a:p>
            <a:pPr marL="232229" lvl="2" indent="-232229" defTabSz="604876" fontAlgn="base">
              <a:lnSpc>
                <a:spcPct val="90000"/>
              </a:lnSpc>
              <a:spcBef>
                <a:spcPct val="0"/>
              </a:spcBef>
              <a:spcAft>
                <a:spcPct val="15000"/>
              </a:spcAft>
              <a:buClrTx/>
            </a:pPr>
            <a:r>
              <a:rPr lang="en-US" altLang="en-US" sz="1089" kern="1200">
                <a:solidFill>
                  <a:srgbClr val="000000"/>
                </a:solidFill>
                <a:latin typeface="Arial" panose="020B0604020202020204" pitchFamily="34" charset="0"/>
              </a:rPr>
              <a:t>      extensive or  serial sampling  </a:t>
            </a:r>
          </a:p>
        </p:txBody>
      </p:sp>
      <p:sp>
        <p:nvSpPr>
          <p:cNvPr id="9" name="Freeform: Shape 8">
            <a:extLst>
              <a:ext uri="{FF2B5EF4-FFF2-40B4-BE49-F238E27FC236}">
                <a16:creationId xmlns:a16="http://schemas.microsoft.com/office/drawing/2014/main" id="{70FD3A13-87B3-BAD9-9C59-624DF924F030}"/>
              </a:ext>
            </a:extLst>
          </p:cNvPr>
          <p:cNvSpPr/>
          <p:nvPr/>
        </p:nvSpPr>
        <p:spPr>
          <a:xfrm>
            <a:off x="2684246" y="1129887"/>
            <a:ext cx="1845140" cy="1845140"/>
          </a:xfrm>
          <a:custGeom>
            <a:avLst/>
            <a:gdLst>
              <a:gd name="connsiteX0" fmla="*/ 0 w 2711972"/>
              <a:gd name="connsiteY0" fmla="*/ 2711972 h 2711972"/>
              <a:gd name="connsiteX1" fmla="*/ 2711972 w 2711972"/>
              <a:gd name="connsiteY1" fmla="*/ 0 h 2711972"/>
              <a:gd name="connsiteX2" fmla="*/ 2711972 w 2711972"/>
              <a:gd name="connsiteY2" fmla="*/ 2711972 h 2711972"/>
              <a:gd name="connsiteX3" fmla="*/ 0 w 2711972"/>
              <a:gd name="connsiteY3" fmla="*/ 2711972 h 2711972"/>
            </a:gdLst>
            <a:ahLst/>
            <a:cxnLst>
              <a:cxn ang="0">
                <a:pos x="connsiteX0" y="connsiteY0"/>
              </a:cxn>
              <a:cxn ang="0">
                <a:pos x="connsiteX1" y="connsiteY1"/>
              </a:cxn>
              <a:cxn ang="0">
                <a:pos x="connsiteX2" y="connsiteY2"/>
              </a:cxn>
              <a:cxn ang="0">
                <a:pos x="connsiteX3" y="connsiteY3"/>
              </a:cxn>
            </a:cxnLst>
            <a:rect l="l" t="t" r="r" b="b"/>
            <a:pathLst>
              <a:path w="2711972" h="2711972">
                <a:moveTo>
                  <a:pt x="0" y="2711972"/>
                </a:moveTo>
                <a:cubicBezTo>
                  <a:pt x="0" y="1214191"/>
                  <a:pt x="1214191" y="0"/>
                  <a:pt x="2711972" y="0"/>
                </a:cubicBezTo>
                <a:lnTo>
                  <a:pt x="2711972" y="2711972"/>
                </a:lnTo>
                <a:lnTo>
                  <a:pt x="0" y="2711972"/>
                </a:lnTo>
                <a:close/>
              </a:path>
            </a:pathLst>
          </a:custGeom>
          <a:blipFill rotWithShape="0">
            <a:blip r:embed="rId3"/>
            <a:srcRect/>
            <a:stretch>
              <a:fillRect l="-18000" r="-18000"/>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854950" tIns="854950" rIns="314521" bIns="314521" spcCol="1270" anchor="ctr"/>
          <a:lstStyle/>
          <a:p>
            <a:pPr algn="ctr" defTabSz="1965846">
              <a:lnSpc>
                <a:spcPct val="90000"/>
              </a:lnSpc>
              <a:spcBef>
                <a:spcPct val="0"/>
              </a:spcBef>
              <a:spcAft>
                <a:spcPct val="35000"/>
              </a:spcAft>
              <a:buClrTx/>
              <a:defRPr/>
            </a:pPr>
            <a:endParaRPr lang="en-US" sz="4423" kern="1200" dirty="0">
              <a:solidFill>
                <a:prstClr val="black"/>
              </a:solidFill>
              <a:latin typeface="Calibri" panose="020F0502020204030204"/>
            </a:endParaRPr>
          </a:p>
        </p:txBody>
      </p:sp>
      <p:sp>
        <p:nvSpPr>
          <p:cNvPr id="10" name="Freeform: Shape 9">
            <a:extLst>
              <a:ext uri="{FF2B5EF4-FFF2-40B4-BE49-F238E27FC236}">
                <a16:creationId xmlns:a16="http://schemas.microsoft.com/office/drawing/2014/main" id="{3B1E047D-20E5-DC68-6218-098E3A6C0885}"/>
              </a:ext>
            </a:extLst>
          </p:cNvPr>
          <p:cNvSpPr/>
          <p:nvPr/>
        </p:nvSpPr>
        <p:spPr>
          <a:xfrm>
            <a:off x="4614613" y="1129887"/>
            <a:ext cx="1845140" cy="1845140"/>
          </a:xfrm>
          <a:custGeom>
            <a:avLst/>
            <a:gdLst>
              <a:gd name="connsiteX0" fmla="*/ 0 w 2711972"/>
              <a:gd name="connsiteY0" fmla="*/ 2711972 h 2711972"/>
              <a:gd name="connsiteX1" fmla="*/ 2711972 w 2711972"/>
              <a:gd name="connsiteY1" fmla="*/ 0 h 2711972"/>
              <a:gd name="connsiteX2" fmla="*/ 2711972 w 2711972"/>
              <a:gd name="connsiteY2" fmla="*/ 2711972 h 2711972"/>
              <a:gd name="connsiteX3" fmla="*/ 0 w 2711972"/>
              <a:gd name="connsiteY3" fmla="*/ 2711972 h 2711972"/>
            </a:gdLst>
            <a:ahLst/>
            <a:cxnLst>
              <a:cxn ang="0">
                <a:pos x="connsiteX0" y="connsiteY0"/>
              </a:cxn>
              <a:cxn ang="0">
                <a:pos x="connsiteX1" y="connsiteY1"/>
              </a:cxn>
              <a:cxn ang="0">
                <a:pos x="connsiteX2" y="connsiteY2"/>
              </a:cxn>
              <a:cxn ang="0">
                <a:pos x="connsiteX3" y="connsiteY3"/>
              </a:cxn>
            </a:cxnLst>
            <a:rect l="l" t="t" r="r" b="b"/>
            <a:pathLst>
              <a:path w="2711972" h="2711972">
                <a:moveTo>
                  <a:pt x="0" y="0"/>
                </a:moveTo>
                <a:cubicBezTo>
                  <a:pt x="1497781" y="0"/>
                  <a:pt x="2711972" y="1214191"/>
                  <a:pt x="2711972" y="2711972"/>
                </a:cubicBezTo>
                <a:lnTo>
                  <a:pt x="0" y="2711972"/>
                </a:lnTo>
                <a:lnTo>
                  <a:pt x="0" y="0"/>
                </a:lnTo>
                <a:close/>
              </a:path>
            </a:pathLst>
          </a:custGeom>
          <a:blipFill rotWithShape="0">
            <a:blip r:embed="rId4"/>
            <a:srcRect/>
            <a:stretch>
              <a:fillRect l="-6000" r="-6000"/>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314521" tIns="854950" rIns="854950" bIns="314521" spcCol="1270" anchor="ctr"/>
          <a:lstStyle/>
          <a:p>
            <a:pPr algn="ctr" defTabSz="1965846">
              <a:lnSpc>
                <a:spcPct val="90000"/>
              </a:lnSpc>
              <a:spcBef>
                <a:spcPct val="0"/>
              </a:spcBef>
              <a:spcAft>
                <a:spcPct val="35000"/>
              </a:spcAft>
              <a:buClrTx/>
              <a:defRPr/>
            </a:pPr>
            <a:endParaRPr lang="en-US" sz="4423" kern="1200" dirty="0">
              <a:solidFill>
                <a:prstClr val="black"/>
              </a:solidFill>
              <a:latin typeface="Calibri" panose="020F0502020204030204"/>
            </a:endParaRPr>
          </a:p>
        </p:txBody>
      </p:sp>
      <p:sp>
        <p:nvSpPr>
          <p:cNvPr id="11" name="Freeform: Shape 10">
            <a:extLst>
              <a:ext uri="{FF2B5EF4-FFF2-40B4-BE49-F238E27FC236}">
                <a16:creationId xmlns:a16="http://schemas.microsoft.com/office/drawing/2014/main" id="{213980FC-BEF9-842A-3B30-FD8D763C2742}"/>
              </a:ext>
            </a:extLst>
          </p:cNvPr>
          <p:cNvSpPr/>
          <p:nvPr/>
        </p:nvSpPr>
        <p:spPr>
          <a:xfrm>
            <a:off x="4614613" y="3060253"/>
            <a:ext cx="1845140" cy="1845141"/>
          </a:xfrm>
          <a:custGeom>
            <a:avLst/>
            <a:gdLst>
              <a:gd name="connsiteX0" fmla="*/ 0 w 2711972"/>
              <a:gd name="connsiteY0" fmla="*/ 2711972 h 2711972"/>
              <a:gd name="connsiteX1" fmla="*/ 2711972 w 2711972"/>
              <a:gd name="connsiteY1" fmla="*/ 0 h 2711972"/>
              <a:gd name="connsiteX2" fmla="*/ 2711972 w 2711972"/>
              <a:gd name="connsiteY2" fmla="*/ 2711972 h 2711972"/>
              <a:gd name="connsiteX3" fmla="*/ 0 w 2711972"/>
              <a:gd name="connsiteY3" fmla="*/ 2711972 h 2711972"/>
            </a:gdLst>
            <a:ahLst/>
            <a:cxnLst>
              <a:cxn ang="0">
                <a:pos x="connsiteX0" y="connsiteY0"/>
              </a:cxn>
              <a:cxn ang="0">
                <a:pos x="connsiteX1" y="connsiteY1"/>
              </a:cxn>
              <a:cxn ang="0">
                <a:pos x="connsiteX2" y="connsiteY2"/>
              </a:cxn>
              <a:cxn ang="0">
                <a:pos x="connsiteX3" y="connsiteY3"/>
              </a:cxn>
            </a:cxnLst>
            <a:rect l="l" t="t" r="r" b="b"/>
            <a:pathLst>
              <a:path w="2711972" h="2711972">
                <a:moveTo>
                  <a:pt x="2711972" y="0"/>
                </a:moveTo>
                <a:cubicBezTo>
                  <a:pt x="2711972" y="1497781"/>
                  <a:pt x="1497781" y="2711972"/>
                  <a:pt x="0" y="2711972"/>
                </a:cubicBezTo>
                <a:lnTo>
                  <a:pt x="0" y="0"/>
                </a:lnTo>
                <a:lnTo>
                  <a:pt x="2711972" y="0"/>
                </a:lnTo>
                <a:close/>
              </a:path>
            </a:pathLst>
          </a:custGeom>
          <a:blipFill rotWithShape="0">
            <a:blip r:embed="rId5"/>
            <a:srcRect/>
            <a:stretch>
              <a:fillRect l="-39000" r="-39000"/>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314521" tIns="314522" rIns="854950" bIns="854950" spcCol="1270" anchor="ctr"/>
          <a:lstStyle/>
          <a:p>
            <a:pPr algn="ctr" defTabSz="1965846">
              <a:lnSpc>
                <a:spcPct val="90000"/>
              </a:lnSpc>
              <a:spcBef>
                <a:spcPct val="0"/>
              </a:spcBef>
              <a:spcAft>
                <a:spcPct val="35000"/>
              </a:spcAft>
              <a:buClrTx/>
              <a:defRPr/>
            </a:pPr>
            <a:endParaRPr lang="en-US" sz="4423" kern="1200" dirty="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id="{036AEF87-4AB8-81C5-9849-CCCD8E4C7CEA}"/>
              </a:ext>
            </a:extLst>
          </p:cNvPr>
          <p:cNvSpPr/>
          <p:nvPr/>
        </p:nvSpPr>
        <p:spPr>
          <a:xfrm>
            <a:off x="2684246" y="3060254"/>
            <a:ext cx="1845140" cy="1845140"/>
          </a:xfrm>
          <a:custGeom>
            <a:avLst/>
            <a:gdLst>
              <a:gd name="connsiteX0" fmla="*/ 0 w 2711972"/>
              <a:gd name="connsiteY0" fmla="*/ 2711972 h 2711972"/>
              <a:gd name="connsiteX1" fmla="*/ 2711972 w 2711972"/>
              <a:gd name="connsiteY1" fmla="*/ 0 h 2711972"/>
              <a:gd name="connsiteX2" fmla="*/ 2711972 w 2711972"/>
              <a:gd name="connsiteY2" fmla="*/ 2711972 h 2711972"/>
              <a:gd name="connsiteX3" fmla="*/ 0 w 2711972"/>
              <a:gd name="connsiteY3" fmla="*/ 2711972 h 2711972"/>
            </a:gdLst>
            <a:ahLst/>
            <a:cxnLst>
              <a:cxn ang="0">
                <a:pos x="connsiteX0" y="connsiteY0"/>
              </a:cxn>
              <a:cxn ang="0">
                <a:pos x="connsiteX1" y="connsiteY1"/>
              </a:cxn>
              <a:cxn ang="0">
                <a:pos x="connsiteX2" y="connsiteY2"/>
              </a:cxn>
              <a:cxn ang="0">
                <a:pos x="connsiteX3" y="connsiteY3"/>
              </a:cxn>
            </a:cxnLst>
            <a:rect l="l" t="t" r="r" b="b"/>
            <a:pathLst>
              <a:path w="2711972" h="2711972">
                <a:moveTo>
                  <a:pt x="2711972" y="2711972"/>
                </a:moveTo>
                <a:cubicBezTo>
                  <a:pt x="1214191" y="2711972"/>
                  <a:pt x="0" y="1497781"/>
                  <a:pt x="0" y="0"/>
                </a:cubicBezTo>
                <a:lnTo>
                  <a:pt x="2711972" y="0"/>
                </a:lnTo>
                <a:lnTo>
                  <a:pt x="2711972" y="2711972"/>
                </a:lnTo>
                <a:close/>
              </a:path>
            </a:pathLst>
          </a:custGeom>
          <a:blipFill rotWithShape="0">
            <a:blip r:embed="rId6"/>
            <a:srcRect/>
            <a:stretch>
              <a:fillRect l="-39000" r="-39000"/>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656560" tIns="116131" rIns="116131" bIns="656559" spcCol="1270" anchor="ctr"/>
          <a:lstStyle/>
          <a:p>
            <a:pPr algn="ctr" defTabSz="725851">
              <a:lnSpc>
                <a:spcPct val="90000"/>
              </a:lnSpc>
              <a:spcBef>
                <a:spcPct val="0"/>
              </a:spcBef>
              <a:spcAft>
                <a:spcPct val="35000"/>
              </a:spcAft>
              <a:buClrTx/>
              <a:defRPr/>
            </a:pPr>
            <a:endParaRPr lang="en-US" sz="1633" kern="1200" dirty="0">
              <a:solidFill>
                <a:prstClr val="black"/>
              </a:solidFill>
              <a:latin typeface="Calibri" panose="020F0502020204030204"/>
            </a:endParaRPr>
          </a:p>
          <a:p>
            <a:pPr algn="ctr" defTabSz="725851">
              <a:lnSpc>
                <a:spcPct val="90000"/>
              </a:lnSpc>
              <a:spcBef>
                <a:spcPct val="0"/>
              </a:spcBef>
              <a:spcAft>
                <a:spcPct val="35000"/>
              </a:spcAft>
              <a:buClrTx/>
              <a:defRPr/>
            </a:pPr>
            <a:endParaRPr lang="en-US" sz="1633" kern="1200" dirty="0">
              <a:solidFill>
                <a:prstClr val="black"/>
              </a:solidFill>
              <a:latin typeface="Calibri" panose="020F0502020204030204"/>
            </a:endParaRPr>
          </a:p>
        </p:txBody>
      </p:sp>
      <p:sp>
        <p:nvSpPr>
          <p:cNvPr id="15" name="TextBox 14">
            <a:extLst>
              <a:ext uri="{FF2B5EF4-FFF2-40B4-BE49-F238E27FC236}">
                <a16:creationId xmlns:a16="http://schemas.microsoft.com/office/drawing/2014/main" id="{E2617AB5-3435-9533-1B3C-2721A831376D}"/>
              </a:ext>
            </a:extLst>
          </p:cNvPr>
          <p:cNvSpPr txBox="1"/>
          <p:nvPr/>
        </p:nvSpPr>
        <p:spPr>
          <a:xfrm>
            <a:off x="1" y="67"/>
            <a:ext cx="9144000" cy="594906"/>
          </a:xfrm>
          <a:prstGeom prst="rect">
            <a:avLst/>
          </a:prstGeom>
          <a:solidFill>
            <a:schemeClr val="accent5">
              <a:lumMod val="75000"/>
            </a:schemeClr>
          </a:solidFill>
        </p:spPr>
        <p:txBody>
          <a:bodyPr>
            <a:spAutoFit/>
          </a:bodyPr>
          <a:lstStyle/>
          <a:p>
            <a:pPr algn="ctr" defTabSz="311079">
              <a:buClrTx/>
              <a:defRPr/>
            </a:pPr>
            <a:r>
              <a:rPr lang="en-US" sz="3266" kern="1200" dirty="0">
                <a:solidFill>
                  <a:prstClr val="white"/>
                </a:solidFill>
                <a:latin typeface="Calibri" panose="020F0502020204030204"/>
                <a:ea typeface="+mn-ea"/>
                <a:cs typeface="+mn-cs"/>
              </a:rPr>
              <a:t>Distinct barriers of tumor tissue diagnosis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FE13-C18F-C829-5E6F-8877663DC6C3}"/>
              </a:ext>
            </a:extLst>
          </p:cNvPr>
          <p:cNvSpPr>
            <a:spLocks noGrp="1"/>
          </p:cNvSpPr>
          <p:nvPr>
            <p:ph type="title"/>
          </p:nvPr>
        </p:nvSpPr>
        <p:spPr>
          <a:xfrm>
            <a:off x="546354" y="564776"/>
            <a:ext cx="7886700" cy="1398184"/>
          </a:xfrm>
        </p:spPr>
        <p:txBody>
          <a:bodyPr>
            <a:normAutofit/>
          </a:bodyPr>
          <a:lstStyle/>
          <a:p>
            <a:pPr algn="ctr"/>
            <a:r>
              <a:rPr lang="en-US" sz="4000" b="1" dirty="0">
                <a:latin typeface="Arial" panose="020B0604020202020204" pitchFamily="34" charset="0"/>
                <a:cs typeface="Arial" panose="020B0604020202020204" pitchFamily="34" charset="0"/>
              </a:rPr>
              <a:t>Cerebrospinal fluid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a unique source of cfDNA </a:t>
            </a:r>
          </a:p>
        </p:txBody>
      </p:sp>
      <p:pic>
        <p:nvPicPr>
          <p:cNvPr id="4" name="Graphic 3" descr="Brain with solid fill">
            <a:extLst>
              <a:ext uri="{FF2B5EF4-FFF2-40B4-BE49-F238E27FC236}">
                <a16:creationId xmlns:a16="http://schemas.microsoft.com/office/drawing/2014/main" id="{2467CCC3-3C79-7786-F43D-E3E680516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6185" y="2114549"/>
            <a:ext cx="2726391" cy="2726391"/>
          </a:xfrm>
          <a:prstGeom prst="rect">
            <a:avLst/>
          </a:prstGeom>
        </p:spPr>
      </p:pic>
    </p:spTree>
    <p:extLst>
      <p:ext uri="{BB962C8B-B14F-4D97-AF65-F5344CB8AC3E}">
        <p14:creationId xmlns:p14="http://schemas.microsoft.com/office/powerpoint/2010/main" val="7088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Formation and Path of the Cerebrospinal Fluid Diagram | Quizlet">
            <a:extLst>
              <a:ext uri="{FF2B5EF4-FFF2-40B4-BE49-F238E27FC236}">
                <a16:creationId xmlns:a16="http://schemas.microsoft.com/office/drawing/2014/main" id="{CADD4976-8831-C77A-D599-87FC05815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861" y="866296"/>
            <a:ext cx="4138886" cy="344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16A7924-44CB-EF88-94E1-3787F27E9150}"/>
              </a:ext>
            </a:extLst>
          </p:cNvPr>
          <p:cNvSpPr txBox="1"/>
          <p:nvPr/>
        </p:nvSpPr>
        <p:spPr>
          <a:xfrm>
            <a:off x="1" y="-5333"/>
            <a:ext cx="9144000" cy="511230"/>
          </a:xfrm>
          <a:prstGeom prst="rect">
            <a:avLst/>
          </a:prstGeom>
          <a:solidFill>
            <a:schemeClr val="accent5">
              <a:lumMod val="75000"/>
            </a:schemeClr>
          </a:solidFill>
        </p:spPr>
        <p:txBody>
          <a:bodyPr>
            <a:spAutoFit/>
          </a:bodyPr>
          <a:lstStyle/>
          <a:p>
            <a:pPr algn="ctr" defTabSz="311079">
              <a:buClrTx/>
              <a:defRPr/>
            </a:pPr>
            <a:r>
              <a:rPr lang="en-US" sz="2722" b="1" kern="1200" dirty="0">
                <a:solidFill>
                  <a:prstClr val="white"/>
                </a:solidFill>
                <a:latin typeface="Calibri" panose="020F0502020204030204"/>
                <a:ea typeface="+mn-ea"/>
                <a:cs typeface="+mn-cs"/>
              </a:rPr>
              <a:t>Unique opportunities – Cerebrospinal fluid (CSF) </a:t>
            </a:r>
          </a:p>
        </p:txBody>
      </p:sp>
      <p:sp>
        <p:nvSpPr>
          <p:cNvPr id="27652" name="TextBox 3">
            <a:extLst>
              <a:ext uri="{FF2B5EF4-FFF2-40B4-BE49-F238E27FC236}">
                <a16:creationId xmlns:a16="http://schemas.microsoft.com/office/drawing/2014/main" id="{2CA4E5F0-44FE-99A9-8B42-736BCC97545D}"/>
              </a:ext>
            </a:extLst>
          </p:cNvPr>
          <p:cNvSpPr txBox="1">
            <a:spLocks noChangeArrowheads="1"/>
          </p:cNvSpPr>
          <p:nvPr/>
        </p:nvSpPr>
        <p:spPr bwMode="auto">
          <a:xfrm>
            <a:off x="5139045" y="3891614"/>
            <a:ext cx="1576925"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311079" fontAlgn="base">
              <a:spcBef>
                <a:spcPct val="0"/>
              </a:spcBef>
              <a:spcAft>
                <a:spcPct val="0"/>
              </a:spcAft>
              <a:buClrTx/>
            </a:pPr>
            <a:r>
              <a:rPr lang="en-US" altLang="en-US" sz="1225" kern="1200">
                <a:solidFill>
                  <a:prstClr val="black"/>
                </a:solidFill>
                <a:ea typeface="+mn-ea"/>
                <a:cs typeface="+mn-cs"/>
              </a:rPr>
              <a:t>Fluid circulates in a closed system</a:t>
            </a:r>
          </a:p>
          <a:p>
            <a:pPr defTabSz="311079" fontAlgn="base">
              <a:spcBef>
                <a:spcPct val="0"/>
              </a:spcBef>
              <a:spcAft>
                <a:spcPct val="0"/>
              </a:spcAft>
              <a:buClrTx/>
            </a:pPr>
            <a:r>
              <a:rPr lang="en-US" altLang="en-US" sz="1225" kern="1200">
                <a:solidFill>
                  <a:prstClr val="black"/>
                </a:solidFill>
                <a:ea typeface="+mn-ea"/>
                <a:cs typeface="+mn-cs"/>
              </a:rPr>
              <a:t>Protected by the blood brain barrier </a:t>
            </a:r>
          </a:p>
        </p:txBody>
      </p:sp>
      <p:grpSp>
        <p:nvGrpSpPr>
          <p:cNvPr id="17" name="Group 16">
            <a:extLst>
              <a:ext uri="{FF2B5EF4-FFF2-40B4-BE49-F238E27FC236}">
                <a16:creationId xmlns:a16="http://schemas.microsoft.com/office/drawing/2014/main" id="{D7EA742D-6DC3-E8C1-4612-DA1A1FA95BD0}"/>
              </a:ext>
            </a:extLst>
          </p:cNvPr>
          <p:cNvGrpSpPr>
            <a:grpSpLocks/>
          </p:cNvGrpSpPr>
          <p:nvPr/>
        </p:nvGrpSpPr>
        <p:grpSpPr bwMode="auto">
          <a:xfrm>
            <a:off x="2997237" y="1096355"/>
            <a:ext cx="2407509" cy="915912"/>
            <a:chOff x="4557932" y="2180733"/>
            <a:chExt cx="3538090" cy="1345826"/>
          </a:xfrm>
        </p:grpSpPr>
        <p:pic>
          <p:nvPicPr>
            <p:cNvPr id="10" name="Graphic 9" descr="Network outline">
              <a:extLst>
                <a:ext uri="{FF2B5EF4-FFF2-40B4-BE49-F238E27FC236}">
                  <a16:creationId xmlns:a16="http://schemas.microsoft.com/office/drawing/2014/main" id="{9BCBD965-A47D-F55F-E39E-1DFBAE5B92F5}"/>
                </a:ext>
              </a:extLst>
            </p:cNvPr>
            <p:cNvPicPr>
              <a:picLocks noChangeAspect="1"/>
            </p:cNvPicPr>
            <p:nvPr/>
          </p:nvPicPr>
          <p:blipFill>
            <a:blip r:embed="rId4"/>
            <a:stretch>
              <a:fillRect/>
            </a:stretch>
          </p:blipFill>
          <p:spPr>
            <a:xfrm>
              <a:off x="5919835" y="2180733"/>
              <a:ext cx="587301" cy="587212"/>
            </a:xfrm>
            <a:prstGeom prst="rect">
              <a:avLst/>
            </a:prstGeom>
          </p:spPr>
        </p:pic>
        <p:pic>
          <p:nvPicPr>
            <p:cNvPr id="11" name="Graphic 10" descr="Network outline">
              <a:extLst>
                <a:ext uri="{FF2B5EF4-FFF2-40B4-BE49-F238E27FC236}">
                  <a16:creationId xmlns:a16="http://schemas.microsoft.com/office/drawing/2014/main" id="{F8A72F31-A0F7-8B84-BF7A-A7B68365461F}"/>
                </a:ext>
              </a:extLst>
            </p:cNvPr>
            <p:cNvPicPr>
              <a:picLocks noChangeAspect="1"/>
            </p:cNvPicPr>
            <p:nvPr/>
          </p:nvPicPr>
          <p:blipFill>
            <a:blip r:embed="rId5"/>
            <a:stretch>
              <a:fillRect/>
            </a:stretch>
          </p:blipFill>
          <p:spPr>
            <a:xfrm flipH="1">
              <a:off x="7508721" y="2706049"/>
              <a:ext cx="587301" cy="587212"/>
            </a:xfrm>
            <a:prstGeom prst="rect">
              <a:avLst/>
            </a:prstGeom>
          </p:spPr>
        </p:pic>
        <p:pic>
          <p:nvPicPr>
            <p:cNvPr id="12" name="Graphic 11" descr="Network outline">
              <a:extLst>
                <a:ext uri="{FF2B5EF4-FFF2-40B4-BE49-F238E27FC236}">
                  <a16:creationId xmlns:a16="http://schemas.microsoft.com/office/drawing/2014/main" id="{6CDD598E-8125-569D-B48D-B081DADBEE14}"/>
                </a:ext>
              </a:extLst>
            </p:cNvPr>
            <p:cNvPicPr>
              <a:picLocks noChangeAspect="1"/>
            </p:cNvPicPr>
            <p:nvPr/>
          </p:nvPicPr>
          <p:blipFill>
            <a:blip r:embed="rId6"/>
            <a:stretch>
              <a:fillRect/>
            </a:stretch>
          </p:blipFill>
          <p:spPr>
            <a:xfrm>
              <a:off x="6488088" y="2280717"/>
              <a:ext cx="560316" cy="561819"/>
            </a:xfrm>
            <a:prstGeom prst="rect">
              <a:avLst/>
            </a:prstGeom>
          </p:spPr>
        </p:pic>
        <p:pic>
          <p:nvPicPr>
            <p:cNvPr id="13" name="Graphic 12" descr="Network outline">
              <a:extLst>
                <a:ext uri="{FF2B5EF4-FFF2-40B4-BE49-F238E27FC236}">
                  <a16:creationId xmlns:a16="http://schemas.microsoft.com/office/drawing/2014/main" id="{FF3DD93F-D419-5186-9B83-DC99AAEF6F27}"/>
                </a:ext>
              </a:extLst>
            </p:cNvPr>
            <p:cNvPicPr>
              <a:picLocks noChangeAspect="1"/>
            </p:cNvPicPr>
            <p:nvPr/>
          </p:nvPicPr>
          <p:blipFill>
            <a:blip r:embed="rId4"/>
            <a:stretch>
              <a:fillRect/>
            </a:stretch>
          </p:blipFill>
          <p:spPr>
            <a:xfrm>
              <a:off x="5524597" y="2539408"/>
              <a:ext cx="563492" cy="564993"/>
            </a:xfrm>
            <a:prstGeom prst="rect">
              <a:avLst/>
            </a:prstGeom>
          </p:spPr>
        </p:pic>
        <p:pic>
          <p:nvPicPr>
            <p:cNvPr id="14" name="Graphic 13" descr="Network outline">
              <a:extLst>
                <a:ext uri="{FF2B5EF4-FFF2-40B4-BE49-F238E27FC236}">
                  <a16:creationId xmlns:a16="http://schemas.microsoft.com/office/drawing/2014/main" id="{8D6FA865-3198-07D7-E579-A272BE0BB97D}"/>
                </a:ext>
              </a:extLst>
            </p:cNvPr>
            <p:cNvPicPr>
              <a:picLocks noChangeAspect="1"/>
            </p:cNvPicPr>
            <p:nvPr/>
          </p:nvPicPr>
          <p:blipFill>
            <a:blip r:embed="rId7"/>
            <a:stretch>
              <a:fillRect/>
            </a:stretch>
          </p:blipFill>
          <p:spPr>
            <a:xfrm>
              <a:off x="6973802" y="2401334"/>
              <a:ext cx="639681" cy="639585"/>
            </a:xfrm>
            <a:prstGeom prst="rect">
              <a:avLst/>
            </a:prstGeom>
          </p:spPr>
        </p:pic>
        <p:pic>
          <p:nvPicPr>
            <p:cNvPr id="15" name="Graphic 14" descr="Network outline">
              <a:extLst>
                <a:ext uri="{FF2B5EF4-FFF2-40B4-BE49-F238E27FC236}">
                  <a16:creationId xmlns:a16="http://schemas.microsoft.com/office/drawing/2014/main" id="{FF8A0842-D081-DE79-BAFB-B4FEDDD988FB}"/>
                </a:ext>
              </a:extLst>
            </p:cNvPr>
            <p:cNvPicPr>
              <a:picLocks noChangeAspect="1"/>
            </p:cNvPicPr>
            <p:nvPr/>
          </p:nvPicPr>
          <p:blipFill>
            <a:blip r:embed="rId8"/>
            <a:stretch>
              <a:fillRect/>
            </a:stretch>
          </p:blipFill>
          <p:spPr>
            <a:xfrm flipH="1">
              <a:off x="4994439" y="2610825"/>
              <a:ext cx="423809" cy="423745"/>
            </a:xfrm>
            <a:prstGeom prst="rect">
              <a:avLst/>
            </a:prstGeom>
          </p:spPr>
        </p:pic>
        <p:pic>
          <p:nvPicPr>
            <p:cNvPr id="16" name="Graphic 15" descr="Network outline">
              <a:extLst>
                <a:ext uri="{FF2B5EF4-FFF2-40B4-BE49-F238E27FC236}">
                  <a16:creationId xmlns:a16="http://schemas.microsoft.com/office/drawing/2014/main" id="{401AB06D-2769-EE2E-648F-18F69584BD88}"/>
                </a:ext>
              </a:extLst>
            </p:cNvPr>
            <p:cNvPicPr>
              <a:picLocks noChangeAspect="1"/>
            </p:cNvPicPr>
            <p:nvPr/>
          </p:nvPicPr>
          <p:blipFill>
            <a:blip r:embed="rId9"/>
            <a:stretch>
              <a:fillRect/>
            </a:stretch>
          </p:blipFill>
          <p:spPr>
            <a:xfrm flipH="1">
              <a:off x="4557932" y="2939347"/>
              <a:ext cx="587301" cy="587212"/>
            </a:xfrm>
            <a:prstGeom prst="rect">
              <a:avLst/>
            </a:prstGeom>
          </p:spPr>
        </p:pic>
      </p:grpSp>
      <p:sp>
        <p:nvSpPr>
          <p:cNvPr id="18441" name="Speech Bubble: Oval 18440">
            <a:extLst>
              <a:ext uri="{FF2B5EF4-FFF2-40B4-BE49-F238E27FC236}">
                <a16:creationId xmlns:a16="http://schemas.microsoft.com/office/drawing/2014/main" id="{0F9EAE98-39F5-02C9-073D-08E5EB964B2E}"/>
              </a:ext>
            </a:extLst>
          </p:cNvPr>
          <p:cNvSpPr/>
          <p:nvPr/>
        </p:nvSpPr>
        <p:spPr>
          <a:xfrm rot="8482319">
            <a:off x="486038" y="3217642"/>
            <a:ext cx="1710855" cy="857588"/>
          </a:xfrm>
          <a:prstGeom prst="wedgeEllipseCallout">
            <a:avLst>
              <a:gd name="adj1" fmla="val -106708"/>
              <a:gd name="adj2" fmla="val 2962"/>
            </a:avLst>
          </a:prstGeom>
          <a:solidFill>
            <a:srgbClr val="98CFEF"/>
          </a:solidFill>
          <a:ln>
            <a:solidFill>
              <a:srgbClr val="69B1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1079">
              <a:buClrTx/>
              <a:defRPr/>
            </a:pPr>
            <a:endParaRPr lang="en-US" sz="1225" kern="1200">
              <a:solidFill>
                <a:prstClr val="white"/>
              </a:solidFill>
              <a:latin typeface="Calibri" panose="020F0502020204030204"/>
            </a:endParaRPr>
          </a:p>
        </p:txBody>
      </p:sp>
      <p:grpSp>
        <p:nvGrpSpPr>
          <p:cNvPr id="19" name="Group 18">
            <a:extLst>
              <a:ext uri="{FF2B5EF4-FFF2-40B4-BE49-F238E27FC236}">
                <a16:creationId xmlns:a16="http://schemas.microsoft.com/office/drawing/2014/main" id="{E0CFD76F-CBF2-4518-5A3E-8DE1F9B9E723}"/>
              </a:ext>
            </a:extLst>
          </p:cNvPr>
          <p:cNvGrpSpPr>
            <a:grpSpLocks/>
          </p:cNvGrpSpPr>
          <p:nvPr/>
        </p:nvGrpSpPr>
        <p:grpSpPr bwMode="auto">
          <a:xfrm rot="18485663">
            <a:off x="560565" y="3241404"/>
            <a:ext cx="1448395" cy="858668"/>
            <a:chOff x="6115112" y="2360429"/>
            <a:chExt cx="2343122" cy="1320348"/>
          </a:xfrm>
        </p:grpSpPr>
        <p:pic>
          <p:nvPicPr>
            <p:cNvPr id="20" name="Graphic 19" descr="Network outline">
              <a:extLst>
                <a:ext uri="{FF2B5EF4-FFF2-40B4-BE49-F238E27FC236}">
                  <a16:creationId xmlns:a16="http://schemas.microsoft.com/office/drawing/2014/main" id="{51F4CAA0-FDDA-3E5E-3174-AD090911552D}"/>
                </a:ext>
              </a:extLst>
            </p:cNvPr>
            <p:cNvPicPr>
              <a:picLocks noChangeAspect="1"/>
            </p:cNvPicPr>
            <p:nvPr/>
          </p:nvPicPr>
          <p:blipFill>
            <a:blip r:embed="rId4"/>
            <a:stretch>
              <a:fillRect/>
            </a:stretch>
          </p:blipFill>
          <p:spPr>
            <a:xfrm>
              <a:off x="6775149" y="2560012"/>
              <a:ext cx="714643" cy="714150"/>
            </a:xfrm>
            <a:prstGeom prst="rect">
              <a:avLst/>
            </a:prstGeom>
          </p:spPr>
        </p:pic>
        <p:pic>
          <p:nvPicPr>
            <p:cNvPr id="21" name="Graphic 20" descr="Network outline">
              <a:extLst>
                <a:ext uri="{FF2B5EF4-FFF2-40B4-BE49-F238E27FC236}">
                  <a16:creationId xmlns:a16="http://schemas.microsoft.com/office/drawing/2014/main" id="{E0D632DD-2302-0875-2204-E16430D08F41}"/>
                </a:ext>
              </a:extLst>
            </p:cNvPr>
            <p:cNvPicPr>
              <a:picLocks noChangeAspect="1"/>
            </p:cNvPicPr>
            <p:nvPr/>
          </p:nvPicPr>
          <p:blipFill>
            <a:blip r:embed="rId5"/>
            <a:stretch>
              <a:fillRect/>
            </a:stretch>
          </p:blipFill>
          <p:spPr>
            <a:xfrm flipH="1">
              <a:off x="7869272" y="3093903"/>
              <a:ext cx="587091" cy="586268"/>
            </a:xfrm>
            <a:prstGeom prst="rect">
              <a:avLst/>
            </a:prstGeom>
          </p:spPr>
        </p:pic>
        <p:pic>
          <p:nvPicPr>
            <p:cNvPr id="22" name="Graphic 21" descr="Network outline">
              <a:extLst>
                <a:ext uri="{FF2B5EF4-FFF2-40B4-BE49-F238E27FC236}">
                  <a16:creationId xmlns:a16="http://schemas.microsoft.com/office/drawing/2014/main" id="{B4A5CB9B-9683-C161-0144-2B91799F9901}"/>
                </a:ext>
              </a:extLst>
            </p:cNvPr>
            <p:cNvPicPr>
              <a:picLocks noChangeAspect="1"/>
            </p:cNvPicPr>
            <p:nvPr/>
          </p:nvPicPr>
          <p:blipFill>
            <a:blip r:embed="rId6"/>
            <a:stretch>
              <a:fillRect/>
            </a:stretch>
          </p:blipFill>
          <p:spPr>
            <a:xfrm>
              <a:off x="7109045" y="2359506"/>
              <a:ext cx="733864" cy="734080"/>
            </a:xfrm>
            <a:prstGeom prst="rect">
              <a:avLst/>
            </a:prstGeom>
          </p:spPr>
        </p:pic>
        <p:pic>
          <p:nvPicPr>
            <p:cNvPr id="23" name="Graphic 22" descr="Network outline">
              <a:extLst>
                <a:ext uri="{FF2B5EF4-FFF2-40B4-BE49-F238E27FC236}">
                  <a16:creationId xmlns:a16="http://schemas.microsoft.com/office/drawing/2014/main" id="{DAE70007-2DD4-64C7-523F-87439713787F}"/>
                </a:ext>
              </a:extLst>
            </p:cNvPr>
            <p:cNvPicPr>
              <a:picLocks noChangeAspect="1"/>
            </p:cNvPicPr>
            <p:nvPr/>
          </p:nvPicPr>
          <p:blipFill>
            <a:blip r:embed="rId4"/>
            <a:stretch>
              <a:fillRect/>
            </a:stretch>
          </p:blipFill>
          <p:spPr>
            <a:xfrm>
              <a:off x="7552230" y="2917841"/>
              <a:ext cx="564375" cy="564677"/>
            </a:xfrm>
            <a:prstGeom prst="rect">
              <a:avLst/>
            </a:prstGeom>
          </p:spPr>
        </p:pic>
        <p:pic>
          <p:nvPicPr>
            <p:cNvPr id="24" name="Graphic 23" descr="Network outline">
              <a:extLst>
                <a:ext uri="{FF2B5EF4-FFF2-40B4-BE49-F238E27FC236}">
                  <a16:creationId xmlns:a16="http://schemas.microsoft.com/office/drawing/2014/main" id="{543386A4-908A-BBE7-27EA-BED35BE42E2D}"/>
                </a:ext>
              </a:extLst>
            </p:cNvPr>
            <p:cNvPicPr>
              <a:picLocks noChangeAspect="1"/>
            </p:cNvPicPr>
            <p:nvPr/>
          </p:nvPicPr>
          <p:blipFill>
            <a:blip r:embed="rId7"/>
            <a:stretch>
              <a:fillRect/>
            </a:stretch>
          </p:blipFill>
          <p:spPr>
            <a:xfrm>
              <a:off x="7474264" y="2560665"/>
              <a:ext cx="641258" cy="639414"/>
            </a:xfrm>
            <a:prstGeom prst="rect">
              <a:avLst/>
            </a:prstGeom>
          </p:spPr>
        </p:pic>
        <p:pic>
          <p:nvPicPr>
            <p:cNvPr id="25" name="Graphic 24" descr="Network outline">
              <a:extLst>
                <a:ext uri="{FF2B5EF4-FFF2-40B4-BE49-F238E27FC236}">
                  <a16:creationId xmlns:a16="http://schemas.microsoft.com/office/drawing/2014/main" id="{DEADE302-1F02-3532-B70C-BF6C9D8451D9}"/>
                </a:ext>
              </a:extLst>
            </p:cNvPr>
            <p:cNvPicPr>
              <a:picLocks noChangeAspect="1"/>
            </p:cNvPicPr>
            <p:nvPr/>
          </p:nvPicPr>
          <p:blipFill>
            <a:blip r:embed="rId8"/>
            <a:stretch>
              <a:fillRect/>
            </a:stretch>
          </p:blipFill>
          <p:spPr>
            <a:xfrm flipH="1">
              <a:off x="6445814" y="2597387"/>
              <a:ext cx="587091" cy="587928"/>
            </a:xfrm>
            <a:prstGeom prst="rect">
              <a:avLst/>
            </a:prstGeom>
          </p:spPr>
        </p:pic>
        <p:pic>
          <p:nvPicPr>
            <p:cNvPr id="26" name="Graphic 25" descr="Network outline">
              <a:extLst>
                <a:ext uri="{FF2B5EF4-FFF2-40B4-BE49-F238E27FC236}">
                  <a16:creationId xmlns:a16="http://schemas.microsoft.com/office/drawing/2014/main" id="{71110DC4-64D0-B81A-7A10-33245B00DDB1}"/>
                </a:ext>
              </a:extLst>
            </p:cNvPr>
            <p:cNvPicPr>
              <a:picLocks noChangeAspect="1"/>
            </p:cNvPicPr>
            <p:nvPr/>
          </p:nvPicPr>
          <p:blipFill>
            <a:blip r:embed="rId9"/>
            <a:stretch>
              <a:fillRect/>
            </a:stretch>
          </p:blipFill>
          <p:spPr>
            <a:xfrm flipH="1">
              <a:off x="6114118" y="2504787"/>
              <a:ext cx="587091" cy="587928"/>
            </a:xfrm>
            <a:prstGeom prst="rect">
              <a:avLst/>
            </a:prstGeom>
          </p:spPr>
        </p:pic>
      </p:grpSp>
      <p:grpSp>
        <p:nvGrpSpPr>
          <p:cNvPr id="18600" name="Group 18599">
            <a:extLst>
              <a:ext uri="{FF2B5EF4-FFF2-40B4-BE49-F238E27FC236}">
                <a16:creationId xmlns:a16="http://schemas.microsoft.com/office/drawing/2014/main" id="{416980FC-E49E-8113-684F-E6652B35C0AE}"/>
              </a:ext>
            </a:extLst>
          </p:cNvPr>
          <p:cNvGrpSpPr>
            <a:grpSpLocks/>
          </p:cNvGrpSpPr>
          <p:nvPr/>
        </p:nvGrpSpPr>
        <p:grpSpPr bwMode="auto">
          <a:xfrm>
            <a:off x="5660727" y="832815"/>
            <a:ext cx="2984276" cy="3809858"/>
            <a:chOff x="8320087" y="1224588"/>
            <a:chExt cx="4386187" cy="5599291"/>
          </a:xfrm>
        </p:grpSpPr>
        <p:sp>
          <p:nvSpPr>
            <p:cNvPr id="18588" name="Freeform 43">
              <a:extLst>
                <a:ext uri="{FF2B5EF4-FFF2-40B4-BE49-F238E27FC236}">
                  <a16:creationId xmlns:a16="http://schemas.microsoft.com/office/drawing/2014/main" id="{03A28661-F8D3-582B-7D27-19A035F4735B}"/>
                </a:ext>
              </a:extLst>
            </p:cNvPr>
            <p:cNvSpPr>
              <a:spLocks/>
            </p:cNvSpPr>
            <p:nvPr/>
          </p:nvSpPr>
          <p:spPr bwMode="auto">
            <a:xfrm rot="6089919">
              <a:off x="11391858" y="2702440"/>
              <a:ext cx="427006" cy="49211"/>
            </a:xfrm>
            <a:custGeom>
              <a:avLst/>
              <a:gdLst>
                <a:gd name="T0" fmla="*/ 0 w 205"/>
                <a:gd name="T1" fmla="*/ 0 h 22"/>
                <a:gd name="T2" fmla="*/ 2147483646 w 205"/>
                <a:gd name="T3" fmla="*/ 2147483646 h 22"/>
                <a:gd name="T4" fmla="*/ 2147483646 w 205"/>
                <a:gd name="T5" fmla="*/ 2147483646 h 22"/>
                <a:gd name="T6" fmla="*/ 2147483646 w 205"/>
                <a:gd name="T7" fmla="*/ 2147483646 h 22"/>
                <a:gd name="T8" fmla="*/ 2147483646 w 205"/>
                <a:gd name="T9" fmla="*/ 2147483646 h 22"/>
                <a:gd name="T10" fmla="*/ 2147483646 w 205"/>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0"/>
                  </a:moveTo>
                  <a:cubicBezTo>
                    <a:pt x="0" y="0"/>
                    <a:pt x="18" y="22"/>
                    <a:pt x="63" y="18"/>
                  </a:cubicBezTo>
                  <a:cubicBezTo>
                    <a:pt x="63" y="18"/>
                    <a:pt x="83" y="20"/>
                    <a:pt x="94" y="13"/>
                  </a:cubicBezTo>
                  <a:cubicBezTo>
                    <a:pt x="104" y="7"/>
                    <a:pt x="114" y="1"/>
                    <a:pt x="139" y="10"/>
                  </a:cubicBezTo>
                  <a:cubicBezTo>
                    <a:pt x="163" y="19"/>
                    <a:pt x="173" y="21"/>
                    <a:pt x="189" y="13"/>
                  </a:cubicBezTo>
                  <a:cubicBezTo>
                    <a:pt x="205" y="6"/>
                    <a:pt x="204" y="6"/>
                    <a:pt x="204" y="6"/>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89" name="Freeform 43">
              <a:extLst>
                <a:ext uri="{FF2B5EF4-FFF2-40B4-BE49-F238E27FC236}">
                  <a16:creationId xmlns:a16="http://schemas.microsoft.com/office/drawing/2014/main" id="{7B81A9A4-CBE1-47B3-7B8E-45041F3305ED}"/>
                </a:ext>
              </a:extLst>
            </p:cNvPr>
            <p:cNvSpPr>
              <a:spLocks/>
            </p:cNvSpPr>
            <p:nvPr/>
          </p:nvSpPr>
          <p:spPr bwMode="auto">
            <a:xfrm rot="6089919">
              <a:off x="11500604" y="3123889"/>
              <a:ext cx="596857" cy="77787"/>
            </a:xfrm>
            <a:custGeom>
              <a:avLst/>
              <a:gdLst>
                <a:gd name="T0" fmla="*/ 0 w 205"/>
                <a:gd name="T1" fmla="*/ 0 h 22"/>
                <a:gd name="T2" fmla="*/ 2147483646 w 205"/>
                <a:gd name="T3" fmla="*/ 2147483646 h 22"/>
                <a:gd name="T4" fmla="*/ 2147483646 w 205"/>
                <a:gd name="T5" fmla="*/ 2147483646 h 22"/>
                <a:gd name="T6" fmla="*/ 2147483646 w 205"/>
                <a:gd name="T7" fmla="*/ 2147483646 h 22"/>
                <a:gd name="T8" fmla="*/ 2147483646 w 205"/>
                <a:gd name="T9" fmla="*/ 2147483646 h 22"/>
                <a:gd name="T10" fmla="*/ 2147483646 w 205"/>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0"/>
                  </a:moveTo>
                  <a:cubicBezTo>
                    <a:pt x="0" y="0"/>
                    <a:pt x="18" y="22"/>
                    <a:pt x="63" y="18"/>
                  </a:cubicBezTo>
                  <a:cubicBezTo>
                    <a:pt x="63" y="18"/>
                    <a:pt x="83" y="20"/>
                    <a:pt x="94" y="13"/>
                  </a:cubicBezTo>
                  <a:cubicBezTo>
                    <a:pt x="104" y="7"/>
                    <a:pt x="114" y="1"/>
                    <a:pt x="139" y="10"/>
                  </a:cubicBezTo>
                  <a:cubicBezTo>
                    <a:pt x="163" y="19"/>
                    <a:pt x="173" y="21"/>
                    <a:pt x="189" y="13"/>
                  </a:cubicBezTo>
                  <a:cubicBezTo>
                    <a:pt x="205" y="6"/>
                    <a:pt x="204" y="6"/>
                    <a:pt x="204" y="6"/>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90" name="Freeform 43">
              <a:extLst>
                <a:ext uri="{FF2B5EF4-FFF2-40B4-BE49-F238E27FC236}">
                  <a16:creationId xmlns:a16="http://schemas.microsoft.com/office/drawing/2014/main" id="{2D93B7C4-A2A7-E8D2-62A0-2464D768DA76}"/>
                </a:ext>
              </a:extLst>
            </p:cNvPr>
            <p:cNvSpPr>
              <a:spLocks/>
            </p:cNvSpPr>
            <p:nvPr/>
          </p:nvSpPr>
          <p:spPr bwMode="auto">
            <a:xfrm rot="10057906">
              <a:off x="11336285" y="2288134"/>
              <a:ext cx="377818" cy="88894"/>
            </a:xfrm>
            <a:custGeom>
              <a:avLst/>
              <a:gdLst>
                <a:gd name="T0" fmla="*/ 0 w 205"/>
                <a:gd name="T1" fmla="*/ 0 h 22"/>
                <a:gd name="T2" fmla="*/ 2147483646 w 205"/>
                <a:gd name="T3" fmla="*/ 2147483646 h 22"/>
                <a:gd name="T4" fmla="*/ 2147483646 w 205"/>
                <a:gd name="T5" fmla="*/ 2147483646 h 22"/>
                <a:gd name="T6" fmla="*/ 2147483646 w 205"/>
                <a:gd name="T7" fmla="*/ 2147483646 h 22"/>
                <a:gd name="T8" fmla="*/ 2147483646 w 205"/>
                <a:gd name="T9" fmla="*/ 2147483646 h 22"/>
                <a:gd name="T10" fmla="*/ 2147483646 w 205"/>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0"/>
                  </a:moveTo>
                  <a:cubicBezTo>
                    <a:pt x="0" y="0"/>
                    <a:pt x="18" y="22"/>
                    <a:pt x="63" y="18"/>
                  </a:cubicBezTo>
                  <a:cubicBezTo>
                    <a:pt x="63" y="18"/>
                    <a:pt x="83" y="20"/>
                    <a:pt x="94" y="13"/>
                  </a:cubicBezTo>
                  <a:cubicBezTo>
                    <a:pt x="104" y="7"/>
                    <a:pt x="114" y="1"/>
                    <a:pt x="139" y="10"/>
                  </a:cubicBezTo>
                  <a:cubicBezTo>
                    <a:pt x="163" y="19"/>
                    <a:pt x="173" y="21"/>
                    <a:pt x="189" y="13"/>
                  </a:cubicBezTo>
                  <a:cubicBezTo>
                    <a:pt x="205" y="6"/>
                    <a:pt x="204" y="6"/>
                    <a:pt x="204" y="6"/>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grpSp>
          <p:nvGrpSpPr>
            <p:cNvPr id="27662" name="Group 18598">
              <a:extLst>
                <a:ext uri="{FF2B5EF4-FFF2-40B4-BE49-F238E27FC236}">
                  <a16:creationId xmlns:a16="http://schemas.microsoft.com/office/drawing/2014/main" id="{5D22CF1D-AAF8-F3C2-8577-8CB75E94AB92}"/>
                </a:ext>
              </a:extLst>
            </p:cNvPr>
            <p:cNvGrpSpPr>
              <a:grpSpLocks/>
            </p:cNvGrpSpPr>
            <p:nvPr/>
          </p:nvGrpSpPr>
          <p:grpSpPr bwMode="auto">
            <a:xfrm>
              <a:off x="8320087" y="1224588"/>
              <a:ext cx="4386187" cy="5599291"/>
              <a:chOff x="8320087" y="1224588"/>
              <a:chExt cx="4386187" cy="5599291"/>
            </a:xfrm>
          </p:grpSpPr>
          <p:grpSp>
            <p:nvGrpSpPr>
              <p:cNvPr id="27663" name="Group 18586">
                <a:extLst>
                  <a:ext uri="{FF2B5EF4-FFF2-40B4-BE49-F238E27FC236}">
                    <a16:creationId xmlns:a16="http://schemas.microsoft.com/office/drawing/2014/main" id="{1CC1FB64-01AF-73CA-8E3C-59BDC3A6C96A}"/>
                  </a:ext>
                </a:extLst>
              </p:cNvPr>
              <p:cNvGrpSpPr>
                <a:grpSpLocks/>
              </p:cNvGrpSpPr>
              <p:nvPr/>
            </p:nvGrpSpPr>
            <p:grpSpPr bwMode="auto">
              <a:xfrm rot="5400000">
                <a:off x="8546165" y="2663770"/>
                <a:ext cx="5599291" cy="2720927"/>
                <a:chOff x="-308042" y="4455405"/>
                <a:chExt cx="5599291" cy="2720927"/>
              </a:xfrm>
            </p:grpSpPr>
            <p:sp>
              <p:nvSpPr>
                <p:cNvPr id="18586" name="Rectangle 18585">
                  <a:extLst>
                    <a:ext uri="{FF2B5EF4-FFF2-40B4-BE49-F238E27FC236}">
                      <a16:creationId xmlns:a16="http://schemas.microsoft.com/office/drawing/2014/main" id="{6BE07C60-5729-FD05-E138-84F1BDA81CD4}"/>
                    </a:ext>
                  </a:extLst>
                </p:cNvPr>
                <p:cNvSpPr/>
                <p:nvPr/>
              </p:nvSpPr>
              <p:spPr>
                <a:xfrm>
                  <a:off x="280876" y="5060231"/>
                  <a:ext cx="4179585" cy="1095356"/>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1079">
                    <a:buClrTx/>
                    <a:defRPr/>
                  </a:pPr>
                  <a:endParaRPr lang="en-US" sz="1225" kern="1200">
                    <a:solidFill>
                      <a:prstClr val="white"/>
                    </a:solidFill>
                    <a:latin typeface="Calibri" panose="020F0502020204030204"/>
                  </a:endParaRPr>
                </a:p>
              </p:txBody>
            </p:sp>
            <p:grpSp>
              <p:nvGrpSpPr>
                <p:cNvPr id="27668" name="Group 2">
                  <a:extLst>
                    <a:ext uri="{FF2B5EF4-FFF2-40B4-BE49-F238E27FC236}">
                      <a16:creationId xmlns:a16="http://schemas.microsoft.com/office/drawing/2014/main" id="{865C6051-3A22-3412-CAFB-329C8DEC9BDE}"/>
                    </a:ext>
                  </a:extLst>
                </p:cNvPr>
                <p:cNvGrpSpPr>
                  <a:grpSpLocks/>
                </p:cNvGrpSpPr>
                <p:nvPr/>
              </p:nvGrpSpPr>
              <p:grpSpPr bwMode="auto">
                <a:xfrm>
                  <a:off x="264738" y="4901232"/>
                  <a:ext cx="4195384" cy="250243"/>
                  <a:chOff x="1641421" y="47621"/>
                  <a:chExt cx="7809675" cy="384288"/>
                </a:xfrm>
              </p:grpSpPr>
              <p:grpSp>
                <p:nvGrpSpPr>
                  <p:cNvPr id="18550" name="Group 130">
                    <a:extLst>
                      <a:ext uri="{FF2B5EF4-FFF2-40B4-BE49-F238E27FC236}">
                        <a16:creationId xmlns:a16="http://schemas.microsoft.com/office/drawing/2014/main" id="{EF326F91-5DBC-7D76-968C-B1EEC717A3CA}"/>
                      </a:ext>
                    </a:extLst>
                  </p:cNvPr>
                  <p:cNvGrpSpPr>
                    <a:grpSpLocks noChangeAspect="1"/>
                  </p:cNvGrpSpPr>
                  <p:nvPr/>
                </p:nvGrpSpPr>
                <p:grpSpPr bwMode="auto">
                  <a:xfrm rot="10800000" flipH="1">
                    <a:off x="1641421" y="47621"/>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81" name="Freeform 131">
                      <a:extLst>
                        <a:ext uri="{FF2B5EF4-FFF2-40B4-BE49-F238E27FC236}">
                          <a16:creationId xmlns:a16="http://schemas.microsoft.com/office/drawing/2014/main" id="{AF5E3D78-355E-3B4B-48CD-0CA9CE84D39F}"/>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82" name="Oval 132">
                      <a:extLst>
                        <a:ext uri="{FF2B5EF4-FFF2-40B4-BE49-F238E27FC236}">
                          <a16:creationId xmlns:a16="http://schemas.microsoft.com/office/drawing/2014/main" id="{3A126E4F-BAAD-7AE9-654F-A62CEC3588F7}"/>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1" name="Group 130">
                    <a:extLst>
                      <a:ext uri="{FF2B5EF4-FFF2-40B4-BE49-F238E27FC236}">
                        <a16:creationId xmlns:a16="http://schemas.microsoft.com/office/drawing/2014/main" id="{3AAA5960-BC25-1CFB-C053-EAC53D790AB5}"/>
                      </a:ext>
                    </a:extLst>
                  </p:cNvPr>
                  <p:cNvGrpSpPr>
                    <a:grpSpLocks noChangeAspect="1"/>
                  </p:cNvGrpSpPr>
                  <p:nvPr/>
                </p:nvGrpSpPr>
                <p:grpSpPr bwMode="auto">
                  <a:xfrm rot="10800000" flipH="1">
                    <a:off x="2342136" y="47621"/>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79" name="Freeform 131">
                      <a:extLst>
                        <a:ext uri="{FF2B5EF4-FFF2-40B4-BE49-F238E27FC236}">
                          <a16:creationId xmlns:a16="http://schemas.microsoft.com/office/drawing/2014/main" id="{01D5349B-B646-735E-F8F4-9EBBE4B6F097}"/>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80" name="Oval 132">
                      <a:extLst>
                        <a:ext uri="{FF2B5EF4-FFF2-40B4-BE49-F238E27FC236}">
                          <a16:creationId xmlns:a16="http://schemas.microsoft.com/office/drawing/2014/main" id="{6A1C9CC6-B79A-BDB1-1C49-A77C565DEBD1}"/>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2" name="Group 130">
                    <a:extLst>
                      <a:ext uri="{FF2B5EF4-FFF2-40B4-BE49-F238E27FC236}">
                        <a16:creationId xmlns:a16="http://schemas.microsoft.com/office/drawing/2014/main" id="{ABBDFC30-6526-6EFA-F34C-D949ED7C5B3E}"/>
                      </a:ext>
                    </a:extLst>
                  </p:cNvPr>
                  <p:cNvGrpSpPr>
                    <a:grpSpLocks noChangeAspect="1"/>
                  </p:cNvGrpSpPr>
                  <p:nvPr/>
                </p:nvGrpSpPr>
                <p:grpSpPr bwMode="auto">
                  <a:xfrm rot="10800000" flipH="1">
                    <a:off x="3071665" y="47621"/>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77" name="Freeform 131">
                      <a:extLst>
                        <a:ext uri="{FF2B5EF4-FFF2-40B4-BE49-F238E27FC236}">
                          <a16:creationId xmlns:a16="http://schemas.microsoft.com/office/drawing/2014/main" id="{7DED4011-B6D5-D712-7AB0-EAA38A1DDB6F}"/>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78" name="Oval 132">
                      <a:extLst>
                        <a:ext uri="{FF2B5EF4-FFF2-40B4-BE49-F238E27FC236}">
                          <a16:creationId xmlns:a16="http://schemas.microsoft.com/office/drawing/2014/main" id="{CC03E755-34BD-42BE-4FE5-B03E9DED5272}"/>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3" name="Group 130">
                    <a:extLst>
                      <a:ext uri="{FF2B5EF4-FFF2-40B4-BE49-F238E27FC236}">
                        <a16:creationId xmlns:a16="http://schemas.microsoft.com/office/drawing/2014/main" id="{9CDEED93-CD8B-AB6B-FF93-93732C749578}"/>
                      </a:ext>
                    </a:extLst>
                  </p:cNvPr>
                  <p:cNvGrpSpPr>
                    <a:grpSpLocks noChangeAspect="1"/>
                  </p:cNvGrpSpPr>
                  <p:nvPr/>
                </p:nvGrpSpPr>
                <p:grpSpPr bwMode="auto">
                  <a:xfrm rot="10800000" flipH="1">
                    <a:off x="3772380" y="47621"/>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75" name="Freeform 131">
                      <a:extLst>
                        <a:ext uri="{FF2B5EF4-FFF2-40B4-BE49-F238E27FC236}">
                          <a16:creationId xmlns:a16="http://schemas.microsoft.com/office/drawing/2014/main" id="{6D04E84C-2C6A-3050-1133-21B3939D8B61}"/>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76" name="Oval 132">
                      <a:extLst>
                        <a:ext uri="{FF2B5EF4-FFF2-40B4-BE49-F238E27FC236}">
                          <a16:creationId xmlns:a16="http://schemas.microsoft.com/office/drawing/2014/main" id="{B62D23A1-760F-23A2-C415-F2230A48EEC5}"/>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4" name="Group 130">
                    <a:extLst>
                      <a:ext uri="{FF2B5EF4-FFF2-40B4-BE49-F238E27FC236}">
                        <a16:creationId xmlns:a16="http://schemas.microsoft.com/office/drawing/2014/main" id="{8524E59E-3404-AA90-6905-098EBBC975D0}"/>
                      </a:ext>
                    </a:extLst>
                  </p:cNvPr>
                  <p:cNvGrpSpPr>
                    <a:grpSpLocks noChangeAspect="1"/>
                  </p:cNvGrpSpPr>
                  <p:nvPr/>
                </p:nvGrpSpPr>
                <p:grpSpPr bwMode="auto">
                  <a:xfrm rot="10800000" flipH="1">
                    <a:off x="4488462" y="71864"/>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73" name="Freeform 131">
                      <a:extLst>
                        <a:ext uri="{FF2B5EF4-FFF2-40B4-BE49-F238E27FC236}">
                          <a16:creationId xmlns:a16="http://schemas.microsoft.com/office/drawing/2014/main" id="{C7233BEB-745D-2C61-3267-2C9A7DB6EFDA}"/>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74" name="Oval 132">
                      <a:extLst>
                        <a:ext uri="{FF2B5EF4-FFF2-40B4-BE49-F238E27FC236}">
                          <a16:creationId xmlns:a16="http://schemas.microsoft.com/office/drawing/2014/main" id="{647AFDAA-8DB5-585D-E22C-9A952AD35C8D}"/>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5" name="Group 130">
                    <a:extLst>
                      <a:ext uri="{FF2B5EF4-FFF2-40B4-BE49-F238E27FC236}">
                        <a16:creationId xmlns:a16="http://schemas.microsoft.com/office/drawing/2014/main" id="{93D5CE5A-9B92-C845-920B-935E8373854C}"/>
                      </a:ext>
                    </a:extLst>
                  </p:cNvPr>
                  <p:cNvGrpSpPr>
                    <a:grpSpLocks noChangeAspect="1"/>
                  </p:cNvGrpSpPr>
                  <p:nvPr/>
                </p:nvGrpSpPr>
                <p:grpSpPr bwMode="auto">
                  <a:xfrm rot="10800000" flipH="1">
                    <a:off x="5189177" y="71864"/>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71" name="Freeform 131">
                      <a:extLst>
                        <a:ext uri="{FF2B5EF4-FFF2-40B4-BE49-F238E27FC236}">
                          <a16:creationId xmlns:a16="http://schemas.microsoft.com/office/drawing/2014/main" id="{AF1B7F4E-BA80-27A5-C9C9-BE60B98C2A3B}"/>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72" name="Oval 132">
                      <a:extLst>
                        <a:ext uri="{FF2B5EF4-FFF2-40B4-BE49-F238E27FC236}">
                          <a16:creationId xmlns:a16="http://schemas.microsoft.com/office/drawing/2014/main" id="{7DC4ADD7-78F4-61CE-F217-11A9DE7ADC9A}"/>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6" name="Group 130">
                    <a:extLst>
                      <a:ext uri="{FF2B5EF4-FFF2-40B4-BE49-F238E27FC236}">
                        <a16:creationId xmlns:a16="http://schemas.microsoft.com/office/drawing/2014/main" id="{74A905F8-9CF1-9409-2655-4030A2DF8DA8}"/>
                      </a:ext>
                    </a:extLst>
                  </p:cNvPr>
                  <p:cNvGrpSpPr>
                    <a:grpSpLocks noChangeAspect="1"/>
                  </p:cNvGrpSpPr>
                  <p:nvPr/>
                </p:nvGrpSpPr>
                <p:grpSpPr bwMode="auto">
                  <a:xfrm rot="10800000" flipH="1">
                    <a:off x="5918706" y="71864"/>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69" name="Freeform 131">
                      <a:extLst>
                        <a:ext uri="{FF2B5EF4-FFF2-40B4-BE49-F238E27FC236}">
                          <a16:creationId xmlns:a16="http://schemas.microsoft.com/office/drawing/2014/main" id="{2777D91C-8BFE-8667-C835-D8E7138800CD}"/>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70" name="Oval 132">
                      <a:extLst>
                        <a:ext uri="{FF2B5EF4-FFF2-40B4-BE49-F238E27FC236}">
                          <a16:creationId xmlns:a16="http://schemas.microsoft.com/office/drawing/2014/main" id="{0990CDA0-BF43-FAFA-C3C6-86F976A1478A}"/>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7" name="Group 130">
                    <a:extLst>
                      <a:ext uri="{FF2B5EF4-FFF2-40B4-BE49-F238E27FC236}">
                        <a16:creationId xmlns:a16="http://schemas.microsoft.com/office/drawing/2014/main" id="{5E3903C2-B127-C289-2809-920E4FA56240}"/>
                      </a:ext>
                    </a:extLst>
                  </p:cNvPr>
                  <p:cNvGrpSpPr>
                    <a:grpSpLocks noChangeAspect="1"/>
                  </p:cNvGrpSpPr>
                  <p:nvPr/>
                </p:nvGrpSpPr>
                <p:grpSpPr bwMode="auto">
                  <a:xfrm rot="10800000" flipH="1">
                    <a:off x="6619421" y="71864"/>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67" name="Freeform 131">
                      <a:extLst>
                        <a:ext uri="{FF2B5EF4-FFF2-40B4-BE49-F238E27FC236}">
                          <a16:creationId xmlns:a16="http://schemas.microsoft.com/office/drawing/2014/main" id="{695BE73C-A256-DE69-7DEC-9951737BDCCF}"/>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68" name="Oval 132">
                      <a:extLst>
                        <a:ext uri="{FF2B5EF4-FFF2-40B4-BE49-F238E27FC236}">
                          <a16:creationId xmlns:a16="http://schemas.microsoft.com/office/drawing/2014/main" id="{F7789477-FB12-ED91-8093-8FCB88C05F4F}"/>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8" name="Group 130">
                    <a:extLst>
                      <a:ext uri="{FF2B5EF4-FFF2-40B4-BE49-F238E27FC236}">
                        <a16:creationId xmlns:a16="http://schemas.microsoft.com/office/drawing/2014/main" id="{45EBD40D-2002-3E5C-4947-26C6E50ECE6D}"/>
                      </a:ext>
                    </a:extLst>
                  </p:cNvPr>
                  <p:cNvGrpSpPr>
                    <a:grpSpLocks noChangeAspect="1"/>
                  </p:cNvGrpSpPr>
                  <p:nvPr/>
                </p:nvGrpSpPr>
                <p:grpSpPr bwMode="auto">
                  <a:xfrm rot="10800000" flipH="1">
                    <a:off x="7320137" y="71867"/>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65" name="Freeform 131">
                      <a:extLst>
                        <a:ext uri="{FF2B5EF4-FFF2-40B4-BE49-F238E27FC236}">
                          <a16:creationId xmlns:a16="http://schemas.microsoft.com/office/drawing/2014/main" id="{EDFC30A8-217E-A458-7DE1-1698D862CC97}"/>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66" name="Oval 132">
                      <a:extLst>
                        <a:ext uri="{FF2B5EF4-FFF2-40B4-BE49-F238E27FC236}">
                          <a16:creationId xmlns:a16="http://schemas.microsoft.com/office/drawing/2014/main" id="{A27EAAA3-3B35-45B4-DF0B-7F9285F45FCC}"/>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59" name="Group 130">
                    <a:extLst>
                      <a:ext uri="{FF2B5EF4-FFF2-40B4-BE49-F238E27FC236}">
                        <a16:creationId xmlns:a16="http://schemas.microsoft.com/office/drawing/2014/main" id="{9E9805FD-B568-E8FA-1E72-E02AE886687D}"/>
                      </a:ext>
                    </a:extLst>
                  </p:cNvPr>
                  <p:cNvGrpSpPr>
                    <a:grpSpLocks noChangeAspect="1"/>
                  </p:cNvGrpSpPr>
                  <p:nvPr/>
                </p:nvGrpSpPr>
                <p:grpSpPr bwMode="auto">
                  <a:xfrm rot="10800000" flipH="1">
                    <a:off x="8040216" y="71867"/>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63" name="Freeform 131">
                      <a:extLst>
                        <a:ext uri="{FF2B5EF4-FFF2-40B4-BE49-F238E27FC236}">
                          <a16:creationId xmlns:a16="http://schemas.microsoft.com/office/drawing/2014/main" id="{641D9BA3-171E-9EC9-9281-06D5F30A202F}"/>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64" name="Oval 132">
                      <a:extLst>
                        <a:ext uri="{FF2B5EF4-FFF2-40B4-BE49-F238E27FC236}">
                          <a16:creationId xmlns:a16="http://schemas.microsoft.com/office/drawing/2014/main" id="{DEC04841-FB28-CB89-20D7-43212F8C27B8}"/>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560" name="Group 130">
                    <a:extLst>
                      <a:ext uri="{FF2B5EF4-FFF2-40B4-BE49-F238E27FC236}">
                        <a16:creationId xmlns:a16="http://schemas.microsoft.com/office/drawing/2014/main" id="{FD6081FD-921C-DBB9-CD50-7B1B4C81EA80}"/>
                      </a:ext>
                    </a:extLst>
                  </p:cNvPr>
                  <p:cNvGrpSpPr>
                    <a:grpSpLocks noChangeAspect="1"/>
                  </p:cNvGrpSpPr>
                  <p:nvPr/>
                </p:nvGrpSpPr>
                <p:grpSpPr bwMode="auto">
                  <a:xfrm rot="10800000" flipH="1">
                    <a:off x="8750381" y="71867"/>
                    <a:ext cx="700715" cy="360042"/>
                    <a:chOff x="528" y="9282"/>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61" name="Freeform 131">
                      <a:extLst>
                        <a:ext uri="{FF2B5EF4-FFF2-40B4-BE49-F238E27FC236}">
                          <a16:creationId xmlns:a16="http://schemas.microsoft.com/office/drawing/2014/main" id="{5FE01A7C-E4D0-146D-866C-FA184BE58DF6}"/>
                        </a:ext>
                      </a:extLst>
                    </p:cNvPr>
                    <p:cNvSpPr>
                      <a:spLocks noChangeAspect="1"/>
                    </p:cNvSpPr>
                    <p:nvPr/>
                  </p:nvSpPr>
                  <p:spPr bwMode="auto">
                    <a:xfrm>
                      <a:off x="528" y="9282"/>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62" name="Oval 132">
                      <a:extLst>
                        <a:ext uri="{FF2B5EF4-FFF2-40B4-BE49-F238E27FC236}">
                          <a16:creationId xmlns:a16="http://schemas.microsoft.com/office/drawing/2014/main" id="{5AF7E347-091D-E36A-788C-663837BB14EB}"/>
                        </a:ext>
                      </a:extLst>
                    </p:cNvPr>
                    <p:cNvSpPr>
                      <a:spLocks noChangeAspect="1" noChangeArrowheads="1"/>
                    </p:cNvSpPr>
                    <p:nvPr/>
                  </p:nvSpPr>
                  <p:spPr bwMode="auto">
                    <a:xfrm>
                      <a:off x="706" y="9522"/>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grpSp>
              <p:nvGrpSpPr>
                <p:cNvPr id="18444" name="Group 130">
                  <a:extLst>
                    <a:ext uri="{FF2B5EF4-FFF2-40B4-BE49-F238E27FC236}">
                      <a16:creationId xmlns:a16="http://schemas.microsoft.com/office/drawing/2014/main" id="{0C147C8C-C797-E158-7CB5-BA75FA285F2C}"/>
                    </a:ext>
                  </a:extLst>
                </p:cNvPr>
                <p:cNvGrpSpPr>
                  <a:grpSpLocks noChangeAspect="1"/>
                </p:cNvGrpSpPr>
                <p:nvPr/>
              </p:nvGrpSpPr>
              <p:grpSpPr bwMode="auto">
                <a:xfrm flipH="1">
                  <a:off x="4099425" y="6134224"/>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48" name="Freeform 131">
                    <a:extLst>
                      <a:ext uri="{FF2B5EF4-FFF2-40B4-BE49-F238E27FC236}">
                        <a16:creationId xmlns:a16="http://schemas.microsoft.com/office/drawing/2014/main" id="{6778C1BD-8436-76C3-68BC-406744760C10}"/>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49" name="Oval 132">
                    <a:extLst>
                      <a:ext uri="{FF2B5EF4-FFF2-40B4-BE49-F238E27FC236}">
                        <a16:creationId xmlns:a16="http://schemas.microsoft.com/office/drawing/2014/main" id="{C7715B23-6C5D-97D4-23E8-6BEC6B8F2A15}"/>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445" name="Group 130">
                  <a:extLst>
                    <a:ext uri="{FF2B5EF4-FFF2-40B4-BE49-F238E27FC236}">
                      <a16:creationId xmlns:a16="http://schemas.microsoft.com/office/drawing/2014/main" id="{3D806D62-1524-E158-1C8A-E0B370314B90}"/>
                    </a:ext>
                  </a:extLst>
                </p:cNvPr>
                <p:cNvGrpSpPr>
                  <a:grpSpLocks noChangeAspect="1"/>
                </p:cNvGrpSpPr>
                <p:nvPr/>
              </p:nvGrpSpPr>
              <p:grpSpPr bwMode="auto">
                <a:xfrm flipH="1">
                  <a:off x="3722998" y="6134224"/>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46" name="Freeform 131">
                    <a:extLst>
                      <a:ext uri="{FF2B5EF4-FFF2-40B4-BE49-F238E27FC236}">
                        <a16:creationId xmlns:a16="http://schemas.microsoft.com/office/drawing/2014/main" id="{5834CCF8-FFBB-1391-3B3A-5F360B3B1E19}"/>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47" name="Oval 132">
                    <a:extLst>
                      <a:ext uri="{FF2B5EF4-FFF2-40B4-BE49-F238E27FC236}">
                        <a16:creationId xmlns:a16="http://schemas.microsoft.com/office/drawing/2014/main" id="{B318766B-0969-B03D-75A8-EC7B02066E0F}"/>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446" name="Group 130">
                  <a:extLst>
                    <a:ext uri="{FF2B5EF4-FFF2-40B4-BE49-F238E27FC236}">
                      <a16:creationId xmlns:a16="http://schemas.microsoft.com/office/drawing/2014/main" id="{F3AE838A-104E-046B-B81F-CB2933DA5B9C}"/>
                    </a:ext>
                  </a:extLst>
                </p:cNvPr>
                <p:cNvGrpSpPr>
                  <a:grpSpLocks noChangeAspect="1"/>
                </p:cNvGrpSpPr>
                <p:nvPr/>
              </p:nvGrpSpPr>
              <p:grpSpPr bwMode="auto">
                <a:xfrm flipH="1">
                  <a:off x="3331093" y="6134224"/>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44" name="Freeform 131">
                    <a:extLst>
                      <a:ext uri="{FF2B5EF4-FFF2-40B4-BE49-F238E27FC236}">
                        <a16:creationId xmlns:a16="http://schemas.microsoft.com/office/drawing/2014/main" id="{B593EBD9-BF06-C444-FF4E-1CE59FDCC9A7}"/>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45" name="Oval 132">
                    <a:extLst>
                      <a:ext uri="{FF2B5EF4-FFF2-40B4-BE49-F238E27FC236}">
                        <a16:creationId xmlns:a16="http://schemas.microsoft.com/office/drawing/2014/main" id="{7477CA97-C2C1-138F-A17D-126AEB8F9E86}"/>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447" name="Group 130">
                  <a:extLst>
                    <a:ext uri="{FF2B5EF4-FFF2-40B4-BE49-F238E27FC236}">
                      <a16:creationId xmlns:a16="http://schemas.microsoft.com/office/drawing/2014/main" id="{DED2BB1E-7E6B-2D5A-81FC-8D3273CECF2C}"/>
                    </a:ext>
                  </a:extLst>
                </p:cNvPr>
                <p:cNvGrpSpPr>
                  <a:grpSpLocks noChangeAspect="1"/>
                </p:cNvGrpSpPr>
                <p:nvPr/>
              </p:nvGrpSpPr>
              <p:grpSpPr bwMode="auto">
                <a:xfrm flipH="1">
                  <a:off x="2954667" y="6134224"/>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42" name="Freeform 131">
                    <a:extLst>
                      <a:ext uri="{FF2B5EF4-FFF2-40B4-BE49-F238E27FC236}">
                        <a16:creationId xmlns:a16="http://schemas.microsoft.com/office/drawing/2014/main" id="{A3C50D30-7625-3BEE-7AC2-DFAE4AD94CCF}"/>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43" name="Oval 132">
                    <a:extLst>
                      <a:ext uri="{FF2B5EF4-FFF2-40B4-BE49-F238E27FC236}">
                        <a16:creationId xmlns:a16="http://schemas.microsoft.com/office/drawing/2014/main" id="{B81EAED3-AEFB-801D-6B8E-15EB1866A4A6}"/>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448" name="Group 130">
                  <a:extLst>
                    <a:ext uri="{FF2B5EF4-FFF2-40B4-BE49-F238E27FC236}">
                      <a16:creationId xmlns:a16="http://schemas.microsoft.com/office/drawing/2014/main" id="{3565868A-90FE-5818-BF10-8CCF684B7E79}"/>
                    </a:ext>
                  </a:extLst>
                </p:cNvPr>
                <p:cNvGrpSpPr>
                  <a:grpSpLocks noChangeAspect="1"/>
                </p:cNvGrpSpPr>
                <p:nvPr/>
              </p:nvGrpSpPr>
              <p:grpSpPr bwMode="auto">
                <a:xfrm flipH="1">
                  <a:off x="2569985" y="6118437"/>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40" name="Freeform 131">
                    <a:extLst>
                      <a:ext uri="{FF2B5EF4-FFF2-40B4-BE49-F238E27FC236}">
                        <a16:creationId xmlns:a16="http://schemas.microsoft.com/office/drawing/2014/main" id="{09E0DCAB-D9F9-076F-EAF4-1966FA9F95EA}"/>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41" name="Oval 132">
                    <a:extLst>
                      <a:ext uri="{FF2B5EF4-FFF2-40B4-BE49-F238E27FC236}">
                        <a16:creationId xmlns:a16="http://schemas.microsoft.com/office/drawing/2014/main" id="{B45305F5-BCAA-6ADB-0734-3D1C374F481D}"/>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449" name="Group 130">
                  <a:extLst>
                    <a:ext uri="{FF2B5EF4-FFF2-40B4-BE49-F238E27FC236}">
                      <a16:creationId xmlns:a16="http://schemas.microsoft.com/office/drawing/2014/main" id="{A7CB9B72-7A8C-F1AE-3B66-0174211B70AD}"/>
                    </a:ext>
                  </a:extLst>
                </p:cNvPr>
                <p:cNvGrpSpPr>
                  <a:grpSpLocks noChangeAspect="1"/>
                </p:cNvGrpSpPr>
                <p:nvPr/>
              </p:nvGrpSpPr>
              <p:grpSpPr bwMode="auto">
                <a:xfrm flipH="1">
                  <a:off x="2193558" y="6118437"/>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38" name="Freeform 131">
                    <a:extLst>
                      <a:ext uri="{FF2B5EF4-FFF2-40B4-BE49-F238E27FC236}">
                        <a16:creationId xmlns:a16="http://schemas.microsoft.com/office/drawing/2014/main" id="{D1A10A79-3829-D19F-7600-2D762EBABA75}"/>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39" name="Oval 132">
                    <a:extLst>
                      <a:ext uri="{FF2B5EF4-FFF2-40B4-BE49-F238E27FC236}">
                        <a16:creationId xmlns:a16="http://schemas.microsoft.com/office/drawing/2014/main" id="{DB0922C2-47F9-6FE7-6511-2ABAE9DFF92F}"/>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450" name="Group 130">
                  <a:extLst>
                    <a:ext uri="{FF2B5EF4-FFF2-40B4-BE49-F238E27FC236}">
                      <a16:creationId xmlns:a16="http://schemas.microsoft.com/office/drawing/2014/main" id="{723E2D54-7842-C189-31E7-068B074E6ECF}"/>
                    </a:ext>
                  </a:extLst>
                </p:cNvPr>
                <p:cNvGrpSpPr>
                  <a:grpSpLocks noChangeAspect="1"/>
                </p:cNvGrpSpPr>
                <p:nvPr/>
              </p:nvGrpSpPr>
              <p:grpSpPr bwMode="auto">
                <a:xfrm flipH="1">
                  <a:off x="661970" y="6118435"/>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36" name="Freeform 131">
                    <a:extLst>
                      <a:ext uri="{FF2B5EF4-FFF2-40B4-BE49-F238E27FC236}">
                        <a16:creationId xmlns:a16="http://schemas.microsoft.com/office/drawing/2014/main" id="{F9BCA43B-7FBE-FF55-D91F-5BF1415EC711}"/>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37" name="Oval 132">
                    <a:extLst>
                      <a:ext uri="{FF2B5EF4-FFF2-40B4-BE49-F238E27FC236}">
                        <a16:creationId xmlns:a16="http://schemas.microsoft.com/office/drawing/2014/main" id="{F84128EA-A9FB-CEF8-B324-011B0DE063DC}"/>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nvGrpSpPr>
                <p:cNvPr id="18451" name="Group 130">
                  <a:extLst>
                    <a:ext uri="{FF2B5EF4-FFF2-40B4-BE49-F238E27FC236}">
                      <a16:creationId xmlns:a16="http://schemas.microsoft.com/office/drawing/2014/main" id="{2BD188E0-DFD4-B90D-EB9F-F6368F1BAB54}"/>
                    </a:ext>
                  </a:extLst>
                </p:cNvPr>
                <p:cNvGrpSpPr>
                  <a:grpSpLocks noChangeAspect="1"/>
                </p:cNvGrpSpPr>
                <p:nvPr/>
              </p:nvGrpSpPr>
              <p:grpSpPr bwMode="auto">
                <a:xfrm flipH="1">
                  <a:off x="280467" y="6118435"/>
                  <a:ext cx="376426" cy="234454"/>
                  <a:chOff x="528" y="1680"/>
                  <a:chExt cx="595" cy="766"/>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grpSpPr>
              <p:sp>
                <p:nvSpPr>
                  <p:cNvPr id="18534" name="Freeform 131">
                    <a:extLst>
                      <a:ext uri="{FF2B5EF4-FFF2-40B4-BE49-F238E27FC236}">
                        <a16:creationId xmlns:a16="http://schemas.microsoft.com/office/drawing/2014/main" id="{C9119E67-9685-A987-F8EC-3BEAD17B17F6}"/>
                      </a:ext>
                    </a:extLst>
                  </p:cNvPr>
                  <p:cNvSpPr>
                    <a:spLocks noChangeAspect="1"/>
                  </p:cNvSpPr>
                  <p:nvPr/>
                </p:nvSpPr>
                <p:spPr bwMode="auto">
                  <a:xfrm>
                    <a:off x="528" y="1680"/>
                    <a:ext cx="595" cy="766"/>
                  </a:xfrm>
                  <a:custGeom>
                    <a:avLst/>
                    <a:gdLst>
                      <a:gd name="T0" fmla="*/ 252 w 252"/>
                      <a:gd name="T1" fmla="*/ 270 h 324"/>
                      <a:gd name="T2" fmla="*/ 126 w 252"/>
                      <a:gd name="T3" fmla="*/ 288 h 324"/>
                      <a:gd name="T4" fmla="*/ 0 w 252"/>
                      <a:gd name="T5" fmla="*/ 270 h 324"/>
                      <a:gd name="T6" fmla="*/ 0 w 252"/>
                      <a:gd name="T7" fmla="*/ 72 h 324"/>
                      <a:gd name="T8" fmla="*/ 126 w 252"/>
                      <a:gd name="T9" fmla="*/ 0 h 324"/>
                      <a:gd name="T10" fmla="*/ 252 w 252"/>
                      <a:gd name="T11" fmla="*/ 72 h 324"/>
                      <a:gd name="T12" fmla="*/ 252 w 252"/>
                      <a:gd name="T13" fmla="*/ 270 h 324"/>
                    </a:gdLst>
                    <a:ahLst/>
                    <a:cxnLst>
                      <a:cxn ang="0">
                        <a:pos x="T0" y="T1"/>
                      </a:cxn>
                      <a:cxn ang="0">
                        <a:pos x="T2" y="T3"/>
                      </a:cxn>
                      <a:cxn ang="0">
                        <a:pos x="T4" y="T5"/>
                      </a:cxn>
                      <a:cxn ang="0">
                        <a:pos x="T6" y="T7"/>
                      </a:cxn>
                      <a:cxn ang="0">
                        <a:pos x="T8" y="T9"/>
                      </a:cxn>
                      <a:cxn ang="0">
                        <a:pos x="T10" y="T11"/>
                      </a:cxn>
                      <a:cxn ang="0">
                        <a:pos x="T12" y="T13"/>
                      </a:cxn>
                    </a:cxnLst>
                    <a:rect l="0" t="0" r="r" b="b"/>
                    <a:pathLst>
                      <a:path w="252" h="324">
                        <a:moveTo>
                          <a:pt x="252" y="270"/>
                        </a:moveTo>
                        <a:cubicBezTo>
                          <a:pt x="252" y="324"/>
                          <a:pt x="162" y="288"/>
                          <a:pt x="126" y="288"/>
                        </a:cubicBezTo>
                        <a:cubicBezTo>
                          <a:pt x="90" y="288"/>
                          <a:pt x="0" y="324"/>
                          <a:pt x="0" y="270"/>
                        </a:cubicBezTo>
                        <a:cubicBezTo>
                          <a:pt x="0" y="72"/>
                          <a:pt x="0" y="72"/>
                          <a:pt x="0" y="72"/>
                        </a:cubicBezTo>
                        <a:cubicBezTo>
                          <a:pt x="0" y="26"/>
                          <a:pt x="51" y="0"/>
                          <a:pt x="126" y="0"/>
                        </a:cubicBezTo>
                        <a:cubicBezTo>
                          <a:pt x="203" y="0"/>
                          <a:pt x="252" y="26"/>
                          <a:pt x="252" y="72"/>
                        </a:cubicBezTo>
                        <a:lnTo>
                          <a:pt x="252" y="2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6350" cap="flat">
                    <a:solidFill>
                      <a:srgbClr val="CC3300"/>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sp>
                <p:nvSpPr>
                  <p:cNvPr id="18535" name="Oval 132">
                    <a:extLst>
                      <a:ext uri="{FF2B5EF4-FFF2-40B4-BE49-F238E27FC236}">
                        <a16:creationId xmlns:a16="http://schemas.microsoft.com/office/drawing/2014/main" id="{934BC186-8ACE-FC8E-60C5-87BC190FD643}"/>
                      </a:ext>
                    </a:extLst>
                  </p:cNvPr>
                  <p:cNvSpPr>
                    <a:spLocks noChangeAspect="1" noChangeArrowheads="1"/>
                  </p:cNvSpPr>
                  <p:nvPr/>
                </p:nvSpPr>
                <p:spPr bwMode="auto">
                  <a:xfrm>
                    <a:off x="706" y="1920"/>
                    <a:ext cx="240" cy="288"/>
                  </a:xfrm>
                  <a:prstGeom prst="ellipse">
                    <a:avLst/>
                  </a:prstGeom>
                  <a:solidFill>
                    <a:srgbClr val="7030A0"/>
                  </a:solidFill>
                  <a:ln w="6350">
                    <a:solidFill>
                      <a:schemeClr val="tx1"/>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sp>
              <p:nvSpPr>
                <p:cNvPr id="18459" name="Freeform 43">
                  <a:extLst>
                    <a:ext uri="{FF2B5EF4-FFF2-40B4-BE49-F238E27FC236}">
                      <a16:creationId xmlns:a16="http://schemas.microsoft.com/office/drawing/2014/main" id="{C8A40546-AD0E-C763-889F-D44367ED8443}"/>
                    </a:ext>
                  </a:extLst>
                </p:cNvPr>
                <p:cNvSpPr>
                  <a:spLocks/>
                </p:cNvSpPr>
                <p:nvPr/>
              </p:nvSpPr>
              <p:spPr bwMode="auto">
                <a:xfrm rot="689919">
                  <a:off x="2749260" y="5334864"/>
                  <a:ext cx="595269" cy="77786"/>
                </a:xfrm>
                <a:custGeom>
                  <a:avLst/>
                  <a:gdLst>
                    <a:gd name="T0" fmla="*/ 0 w 205"/>
                    <a:gd name="T1" fmla="*/ 0 h 22"/>
                    <a:gd name="T2" fmla="*/ 2147483646 w 205"/>
                    <a:gd name="T3" fmla="*/ 2147483646 h 22"/>
                    <a:gd name="T4" fmla="*/ 2147483646 w 205"/>
                    <a:gd name="T5" fmla="*/ 2147483646 h 22"/>
                    <a:gd name="T6" fmla="*/ 2147483646 w 205"/>
                    <a:gd name="T7" fmla="*/ 2147483646 h 22"/>
                    <a:gd name="T8" fmla="*/ 2147483646 w 205"/>
                    <a:gd name="T9" fmla="*/ 2147483646 h 22"/>
                    <a:gd name="T10" fmla="*/ 2147483646 w 205"/>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0"/>
                      </a:moveTo>
                      <a:cubicBezTo>
                        <a:pt x="0" y="0"/>
                        <a:pt x="18" y="22"/>
                        <a:pt x="63" y="18"/>
                      </a:cubicBezTo>
                      <a:cubicBezTo>
                        <a:pt x="63" y="18"/>
                        <a:pt x="83" y="20"/>
                        <a:pt x="94" y="13"/>
                      </a:cubicBezTo>
                      <a:cubicBezTo>
                        <a:pt x="104" y="7"/>
                        <a:pt x="114" y="1"/>
                        <a:pt x="139" y="10"/>
                      </a:cubicBezTo>
                      <a:cubicBezTo>
                        <a:pt x="163" y="19"/>
                        <a:pt x="173" y="21"/>
                        <a:pt x="189" y="13"/>
                      </a:cubicBezTo>
                      <a:cubicBezTo>
                        <a:pt x="205" y="6"/>
                        <a:pt x="204" y="6"/>
                        <a:pt x="204" y="6"/>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60" name="Freeform 44">
                  <a:extLst>
                    <a:ext uri="{FF2B5EF4-FFF2-40B4-BE49-F238E27FC236}">
                      <a16:creationId xmlns:a16="http://schemas.microsoft.com/office/drawing/2014/main" id="{7DDC596C-C823-F159-7CCC-91508893EC23}"/>
                    </a:ext>
                  </a:extLst>
                </p:cNvPr>
                <p:cNvSpPr>
                  <a:spLocks/>
                </p:cNvSpPr>
                <p:nvPr/>
              </p:nvSpPr>
              <p:spPr bwMode="auto">
                <a:xfrm>
                  <a:off x="2674653" y="5900004"/>
                  <a:ext cx="522250" cy="109535"/>
                </a:xfrm>
                <a:custGeom>
                  <a:avLst/>
                  <a:gdLst>
                    <a:gd name="T0" fmla="*/ 0 w 179"/>
                    <a:gd name="T1" fmla="*/ 2147483646 h 31"/>
                    <a:gd name="T2" fmla="*/ 2147483646 w 179"/>
                    <a:gd name="T3" fmla="*/ 2147483646 h 31"/>
                    <a:gd name="T4" fmla="*/ 2147483646 w 179"/>
                    <a:gd name="T5" fmla="*/ 2147483646 h 31"/>
                    <a:gd name="T6" fmla="*/ 2147483646 w 179"/>
                    <a:gd name="T7" fmla="*/ 2147483646 h 31"/>
                    <a:gd name="T8" fmla="*/ 2147483646 w 179"/>
                    <a:gd name="T9" fmla="*/ 2147483646 h 31"/>
                    <a:gd name="T10" fmla="*/ 2147483646 w 179"/>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9" h="31">
                      <a:moveTo>
                        <a:pt x="0" y="19"/>
                      </a:moveTo>
                      <a:cubicBezTo>
                        <a:pt x="19" y="10"/>
                        <a:pt x="19" y="10"/>
                        <a:pt x="19" y="10"/>
                      </a:cubicBezTo>
                      <a:cubicBezTo>
                        <a:pt x="19" y="10"/>
                        <a:pt x="36" y="0"/>
                        <a:pt x="54" y="11"/>
                      </a:cubicBezTo>
                      <a:cubicBezTo>
                        <a:pt x="73" y="22"/>
                        <a:pt x="92" y="31"/>
                        <a:pt x="102" y="23"/>
                      </a:cubicBezTo>
                      <a:cubicBezTo>
                        <a:pt x="113" y="15"/>
                        <a:pt x="117" y="9"/>
                        <a:pt x="128" y="9"/>
                      </a:cubicBezTo>
                      <a:cubicBezTo>
                        <a:pt x="138" y="9"/>
                        <a:pt x="176" y="14"/>
                        <a:pt x="179" y="0"/>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61" name="Freeform 45">
                  <a:extLst>
                    <a:ext uri="{FF2B5EF4-FFF2-40B4-BE49-F238E27FC236}">
                      <a16:creationId xmlns:a16="http://schemas.microsoft.com/office/drawing/2014/main" id="{3E7317DD-F227-1B08-F193-3325079B617B}"/>
                    </a:ext>
                  </a:extLst>
                </p:cNvPr>
                <p:cNvSpPr>
                  <a:spLocks/>
                </p:cNvSpPr>
                <p:nvPr/>
              </p:nvSpPr>
              <p:spPr bwMode="auto">
                <a:xfrm rot="2164854">
                  <a:off x="2142879" y="5649183"/>
                  <a:ext cx="361924" cy="92073"/>
                </a:xfrm>
                <a:custGeom>
                  <a:avLst/>
                  <a:gdLst>
                    <a:gd name="T0" fmla="*/ 0 w 393"/>
                    <a:gd name="T1" fmla="*/ 2147483646 h 46"/>
                    <a:gd name="T2" fmla="*/ 2147483646 w 393"/>
                    <a:gd name="T3" fmla="*/ 2147483646 h 46"/>
                    <a:gd name="T4" fmla="*/ 2147483646 w 393"/>
                    <a:gd name="T5" fmla="*/ 2147483646 h 46"/>
                    <a:gd name="T6" fmla="*/ 2147483646 w 393"/>
                    <a:gd name="T7" fmla="*/ 2147483646 h 46"/>
                    <a:gd name="T8" fmla="*/ 2147483646 w 393"/>
                    <a:gd name="T9" fmla="*/ 2147483646 h 46"/>
                    <a:gd name="T10" fmla="*/ 2147483646 w 393"/>
                    <a:gd name="T11" fmla="*/ 2147483646 h 46"/>
                    <a:gd name="T12" fmla="*/ 2147483646 w 393"/>
                    <a:gd name="T13" fmla="*/ 2147483646 h 46"/>
                    <a:gd name="T14" fmla="*/ 2147483646 w 393"/>
                    <a:gd name="T15" fmla="*/ 2147483646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3" h="46">
                      <a:moveTo>
                        <a:pt x="0" y="31"/>
                      </a:moveTo>
                      <a:cubicBezTo>
                        <a:pt x="0" y="31"/>
                        <a:pt x="74" y="13"/>
                        <a:pt x="88" y="12"/>
                      </a:cubicBezTo>
                      <a:cubicBezTo>
                        <a:pt x="102" y="12"/>
                        <a:pt x="124" y="10"/>
                        <a:pt x="151" y="28"/>
                      </a:cubicBezTo>
                      <a:cubicBezTo>
                        <a:pt x="178" y="46"/>
                        <a:pt x="186" y="43"/>
                        <a:pt x="205" y="36"/>
                      </a:cubicBezTo>
                      <a:cubicBezTo>
                        <a:pt x="224" y="30"/>
                        <a:pt x="247" y="12"/>
                        <a:pt x="256" y="10"/>
                      </a:cubicBezTo>
                      <a:cubicBezTo>
                        <a:pt x="266" y="8"/>
                        <a:pt x="287" y="0"/>
                        <a:pt x="311" y="10"/>
                      </a:cubicBezTo>
                      <a:cubicBezTo>
                        <a:pt x="334" y="20"/>
                        <a:pt x="348" y="33"/>
                        <a:pt x="359" y="35"/>
                      </a:cubicBezTo>
                      <a:cubicBezTo>
                        <a:pt x="370" y="36"/>
                        <a:pt x="393" y="30"/>
                        <a:pt x="393" y="30"/>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62" name="Freeform 48">
                  <a:extLst>
                    <a:ext uri="{FF2B5EF4-FFF2-40B4-BE49-F238E27FC236}">
                      <a16:creationId xmlns:a16="http://schemas.microsoft.com/office/drawing/2014/main" id="{93ACFED0-FEA9-0CDD-DFE1-1248F67AE4B4}"/>
                    </a:ext>
                  </a:extLst>
                </p:cNvPr>
                <p:cNvSpPr>
                  <a:spLocks/>
                </p:cNvSpPr>
                <p:nvPr/>
              </p:nvSpPr>
              <p:spPr bwMode="auto">
                <a:xfrm rot="2001009">
                  <a:off x="3525491" y="5711095"/>
                  <a:ext cx="488915" cy="71437"/>
                </a:xfrm>
                <a:custGeom>
                  <a:avLst/>
                  <a:gdLst>
                    <a:gd name="T0" fmla="*/ 2147483646 w 442"/>
                    <a:gd name="T1" fmla="*/ 2147483646 h 49"/>
                    <a:gd name="T2" fmla="*/ 2147483646 w 442"/>
                    <a:gd name="T3" fmla="*/ 2147483646 h 49"/>
                    <a:gd name="T4" fmla="*/ 2147483646 w 442"/>
                    <a:gd name="T5" fmla="*/ 2147483646 h 49"/>
                    <a:gd name="T6" fmla="*/ 2147483646 w 442"/>
                    <a:gd name="T7" fmla="*/ 2147483646 h 49"/>
                    <a:gd name="T8" fmla="*/ 2147483646 w 442"/>
                    <a:gd name="T9" fmla="*/ 2147483646 h 49"/>
                    <a:gd name="T10" fmla="*/ 2147483646 w 442"/>
                    <a:gd name="T11" fmla="*/ 2147483646 h 49"/>
                    <a:gd name="T12" fmla="*/ 2147483646 w 442"/>
                    <a:gd name="T13" fmla="*/ 2147483646 h 49"/>
                    <a:gd name="T14" fmla="*/ 0 w 442"/>
                    <a:gd name="T15" fmla="*/ 2147483646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 h="49">
                      <a:moveTo>
                        <a:pt x="442" y="1"/>
                      </a:moveTo>
                      <a:cubicBezTo>
                        <a:pt x="442" y="1"/>
                        <a:pt x="416" y="37"/>
                        <a:pt x="403" y="38"/>
                      </a:cubicBezTo>
                      <a:cubicBezTo>
                        <a:pt x="390" y="39"/>
                        <a:pt x="377" y="34"/>
                        <a:pt x="362" y="23"/>
                      </a:cubicBezTo>
                      <a:cubicBezTo>
                        <a:pt x="347" y="11"/>
                        <a:pt x="332" y="0"/>
                        <a:pt x="307" y="1"/>
                      </a:cubicBezTo>
                      <a:cubicBezTo>
                        <a:pt x="282" y="1"/>
                        <a:pt x="221" y="30"/>
                        <a:pt x="221" y="30"/>
                      </a:cubicBezTo>
                      <a:cubicBezTo>
                        <a:pt x="221" y="30"/>
                        <a:pt x="191" y="49"/>
                        <a:pt x="172" y="45"/>
                      </a:cubicBezTo>
                      <a:cubicBezTo>
                        <a:pt x="152" y="40"/>
                        <a:pt x="142" y="10"/>
                        <a:pt x="117" y="8"/>
                      </a:cubicBezTo>
                      <a:cubicBezTo>
                        <a:pt x="91" y="7"/>
                        <a:pt x="45" y="11"/>
                        <a:pt x="0" y="21"/>
                      </a:cubicBezTo>
                    </a:path>
                  </a:pathLst>
                </a:custGeom>
                <a:noFill/>
                <a:ln w="19050" cap="flat">
                  <a:solidFill>
                    <a:srgbClr val="00AEEF"/>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63" name="Freeform 50">
                  <a:extLst>
                    <a:ext uri="{FF2B5EF4-FFF2-40B4-BE49-F238E27FC236}">
                      <a16:creationId xmlns:a16="http://schemas.microsoft.com/office/drawing/2014/main" id="{E14ACDA8-A837-57FF-EA2E-675FA91A7D5A}"/>
                    </a:ext>
                  </a:extLst>
                </p:cNvPr>
                <p:cNvSpPr>
                  <a:spLocks/>
                </p:cNvSpPr>
                <p:nvPr/>
              </p:nvSpPr>
              <p:spPr bwMode="auto">
                <a:xfrm>
                  <a:off x="2098432" y="5214216"/>
                  <a:ext cx="520662" cy="136523"/>
                </a:xfrm>
                <a:custGeom>
                  <a:avLst/>
                  <a:gdLst>
                    <a:gd name="T0" fmla="*/ 0 w 349"/>
                    <a:gd name="T1" fmla="*/ 2147483646 h 83"/>
                    <a:gd name="T2" fmla="*/ 2147483646 w 349"/>
                    <a:gd name="T3" fmla="*/ 2147483646 h 83"/>
                    <a:gd name="T4" fmla="*/ 2147483646 w 349"/>
                    <a:gd name="T5" fmla="*/ 2147483646 h 83"/>
                    <a:gd name="T6" fmla="*/ 2147483646 w 349"/>
                    <a:gd name="T7" fmla="*/ 2147483646 h 83"/>
                    <a:gd name="T8" fmla="*/ 2147483646 w 349"/>
                    <a:gd name="T9" fmla="*/ 2147483646 h 83"/>
                    <a:gd name="T10" fmla="*/ 2147483646 w 349"/>
                    <a:gd name="T11" fmla="*/ 2147483646 h 83"/>
                    <a:gd name="T12" fmla="*/ 2147483646 w 349"/>
                    <a:gd name="T13" fmla="*/ 2147483646 h 83"/>
                    <a:gd name="T14" fmla="*/ 2147483646 w 349"/>
                    <a:gd name="T15" fmla="*/ 2147483646 h 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9" h="83">
                      <a:moveTo>
                        <a:pt x="0" y="57"/>
                      </a:moveTo>
                      <a:cubicBezTo>
                        <a:pt x="0" y="57"/>
                        <a:pt x="16" y="31"/>
                        <a:pt x="36" y="33"/>
                      </a:cubicBezTo>
                      <a:cubicBezTo>
                        <a:pt x="56" y="34"/>
                        <a:pt x="49" y="40"/>
                        <a:pt x="65" y="53"/>
                      </a:cubicBezTo>
                      <a:cubicBezTo>
                        <a:pt x="80" y="67"/>
                        <a:pt x="96" y="64"/>
                        <a:pt x="112" y="44"/>
                      </a:cubicBezTo>
                      <a:cubicBezTo>
                        <a:pt x="128" y="25"/>
                        <a:pt x="131" y="10"/>
                        <a:pt x="152" y="8"/>
                      </a:cubicBezTo>
                      <a:cubicBezTo>
                        <a:pt x="173" y="6"/>
                        <a:pt x="176" y="0"/>
                        <a:pt x="211" y="27"/>
                      </a:cubicBezTo>
                      <a:cubicBezTo>
                        <a:pt x="245" y="53"/>
                        <a:pt x="261" y="50"/>
                        <a:pt x="273" y="49"/>
                      </a:cubicBezTo>
                      <a:cubicBezTo>
                        <a:pt x="285" y="47"/>
                        <a:pt x="308" y="35"/>
                        <a:pt x="349" y="83"/>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64" name="Freeform 51">
                  <a:extLst>
                    <a:ext uri="{FF2B5EF4-FFF2-40B4-BE49-F238E27FC236}">
                      <a16:creationId xmlns:a16="http://schemas.microsoft.com/office/drawing/2014/main" id="{1C6D4987-B489-59C1-47E6-5FC0F3557FDC}"/>
                    </a:ext>
                  </a:extLst>
                </p:cNvPr>
                <p:cNvSpPr>
                  <a:spLocks/>
                </p:cNvSpPr>
                <p:nvPr/>
              </p:nvSpPr>
              <p:spPr bwMode="auto">
                <a:xfrm rot="1574413">
                  <a:off x="2527027" y="5511073"/>
                  <a:ext cx="455579" cy="133348"/>
                </a:xfrm>
                <a:custGeom>
                  <a:avLst/>
                  <a:gdLst>
                    <a:gd name="T0" fmla="*/ 0 w 405"/>
                    <a:gd name="T1" fmla="*/ 2147483646 h 86"/>
                    <a:gd name="T2" fmla="*/ 2147483646 w 405"/>
                    <a:gd name="T3" fmla="*/ 2147483646 h 86"/>
                    <a:gd name="T4" fmla="*/ 2147483646 w 405"/>
                    <a:gd name="T5" fmla="*/ 2147483646 h 86"/>
                    <a:gd name="T6" fmla="*/ 2147483646 w 405"/>
                    <a:gd name="T7" fmla="*/ 2147483646 h 86"/>
                    <a:gd name="T8" fmla="*/ 2147483646 w 405"/>
                    <a:gd name="T9" fmla="*/ 2147483646 h 86"/>
                    <a:gd name="T10" fmla="*/ 2147483646 w 405"/>
                    <a:gd name="T11" fmla="*/ 2147483646 h 86"/>
                    <a:gd name="T12" fmla="*/ 2147483646 w 405"/>
                    <a:gd name="T13" fmla="*/ 2147483646 h 86"/>
                    <a:gd name="T14" fmla="*/ 2147483646 w 405"/>
                    <a:gd name="T15" fmla="*/ 2147483646 h 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5" h="86">
                      <a:moveTo>
                        <a:pt x="0" y="10"/>
                      </a:moveTo>
                      <a:cubicBezTo>
                        <a:pt x="0" y="10"/>
                        <a:pt x="23" y="26"/>
                        <a:pt x="41" y="38"/>
                      </a:cubicBezTo>
                      <a:cubicBezTo>
                        <a:pt x="59" y="49"/>
                        <a:pt x="89" y="60"/>
                        <a:pt x="99" y="60"/>
                      </a:cubicBezTo>
                      <a:cubicBezTo>
                        <a:pt x="108" y="60"/>
                        <a:pt x="119" y="59"/>
                        <a:pt x="141" y="36"/>
                      </a:cubicBezTo>
                      <a:cubicBezTo>
                        <a:pt x="162" y="13"/>
                        <a:pt x="198" y="0"/>
                        <a:pt x="214" y="9"/>
                      </a:cubicBezTo>
                      <a:cubicBezTo>
                        <a:pt x="230" y="17"/>
                        <a:pt x="243" y="30"/>
                        <a:pt x="254" y="40"/>
                      </a:cubicBezTo>
                      <a:cubicBezTo>
                        <a:pt x="265" y="51"/>
                        <a:pt x="283" y="52"/>
                        <a:pt x="313" y="48"/>
                      </a:cubicBezTo>
                      <a:cubicBezTo>
                        <a:pt x="343" y="44"/>
                        <a:pt x="351" y="45"/>
                        <a:pt x="405" y="86"/>
                      </a:cubicBezTo>
                    </a:path>
                  </a:pathLst>
                </a:custGeom>
                <a:noFill/>
                <a:ln w="19050" cap="flat">
                  <a:solidFill>
                    <a:srgbClr val="333333"/>
                  </a:solidFill>
                  <a:prstDash val="solid"/>
                  <a:miter lim="800000"/>
                  <a:headEnd/>
                  <a:tailEnd/>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grpSp>
              <p:nvGrpSpPr>
                <p:cNvPr id="27683" name="Group 18583">
                  <a:extLst>
                    <a:ext uri="{FF2B5EF4-FFF2-40B4-BE49-F238E27FC236}">
                      <a16:creationId xmlns:a16="http://schemas.microsoft.com/office/drawing/2014/main" id="{C1FBD4BA-B6A1-068B-281B-11534D4C0B82}"/>
                    </a:ext>
                  </a:extLst>
                </p:cNvPr>
                <p:cNvGrpSpPr>
                  <a:grpSpLocks/>
                </p:cNvGrpSpPr>
                <p:nvPr/>
              </p:nvGrpSpPr>
              <p:grpSpPr bwMode="auto">
                <a:xfrm rot="10800000">
                  <a:off x="993985" y="5591616"/>
                  <a:ext cx="1232280" cy="1398400"/>
                  <a:chOff x="1034917" y="5514165"/>
                  <a:chExt cx="1232280" cy="1398400"/>
                </a:xfrm>
              </p:grpSpPr>
              <p:grpSp>
                <p:nvGrpSpPr>
                  <p:cNvPr id="27687" name="Group 81">
                    <a:extLst>
                      <a:ext uri="{FF2B5EF4-FFF2-40B4-BE49-F238E27FC236}">
                        <a16:creationId xmlns:a16="http://schemas.microsoft.com/office/drawing/2014/main" id="{DF5AE787-CCD2-E5F9-DFB6-D0F4AD032ED7}"/>
                      </a:ext>
                    </a:extLst>
                  </p:cNvPr>
                  <p:cNvGrpSpPr>
                    <a:grpSpLocks/>
                  </p:cNvGrpSpPr>
                  <p:nvPr/>
                </p:nvGrpSpPr>
                <p:grpSpPr bwMode="auto">
                  <a:xfrm rot="6692887">
                    <a:off x="893719" y="6100955"/>
                    <a:ext cx="596102" cy="313705"/>
                    <a:chOff x="3270251" y="944564"/>
                    <a:chExt cx="5649913" cy="4967287"/>
                  </a:xfrm>
                </p:grpSpPr>
                <p:sp>
                  <p:nvSpPr>
                    <p:cNvPr id="18520" name="Freeform 3">
                      <a:extLst>
                        <a:ext uri="{FF2B5EF4-FFF2-40B4-BE49-F238E27FC236}">
                          <a16:creationId xmlns:a16="http://schemas.microsoft.com/office/drawing/2014/main" id="{789F117F-1962-E590-9CEB-3B487A1DA885}"/>
                        </a:ext>
                      </a:extLst>
                    </p:cNvPr>
                    <p:cNvSpPr>
                      <a:spLocks noChangeAspect="1"/>
                    </p:cNvSpPr>
                    <p:nvPr/>
                  </p:nvSpPr>
                  <p:spPr bwMode="auto">
                    <a:xfrm>
                      <a:off x="3265019" y="1001547"/>
                      <a:ext cx="5657382" cy="4951612"/>
                    </a:xfrm>
                    <a:custGeom>
                      <a:avLst/>
                      <a:gdLst>
                        <a:gd name="T0" fmla="*/ 12 w 228"/>
                        <a:gd name="T1" fmla="*/ 135 h 199"/>
                        <a:gd name="T2" fmla="*/ 72 w 228"/>
                        <a:gd name="T3" fmla="*/ 194 h 199"/>
                        <a:gd name="T4" fmla="*/ 191 w 228"/>
                        <a:gd name="T5" fmla="*/ 125 h 199"/>
                        <a:gd name="T6" fmla="*/ 113 w 228"/>
                        <a:gd name="T7" fmla="*/ 11 h 199"/>
                        <a:gd name="T8" fmla="*/ 58 w 228"/>
                        <a:gd name="T9" fmla="*/ 74 h 199"/>
                        <a:gd name="T10" fmla="*/ 12 w 228"/>
                        <a:gd name="T11" fmla="*/ 135 h 199"/>
                      </a:gdLst>
                      <a:ahLst/>
                      <a:cxnLst>
                        <a:cxn ang="0">
                          <a:pos x="T0" y="T1"/>
                        </a:cxn>
                        <a:cxn ang="0">
                          <a:pos x="T2" y="T3"/>
                        </a:cxn>
                        <a:cxn ang="0">
                          <a:pos x="T4" y="T5"/>
                        </a:cxn>
                        <a:cxn ang="0">
                          <a:pos x="T6" y="T7"/>
                        </a:cxn>
                        <a:cxn ang="0">
                          <a:pos x="T8" y="T9"/>
                        </a:cxn>
                        <a:cxn ang="0">
                          <a:pos x="T10" y="T11"/>
                        </a:cxn>
                      </a:cxnLst>
                      <a:rect l="0" t="0" r="r" b="b"/>
                      <a:pathLst>
                        <a:path w="228" h="199">
                          <a:moveTo>
                            <a:pt x="12" y="135"/>
                          </a:moveTo>
                          <a:cubicBezTo>
                            <a:pt x="18" y="158"/>
                            <a:pt x="39" y="187"/>
                            <a:pt x="72" y="194"/>
                          </a:cubicBezTo>
                          <a:cubicBezTo>
                            <a:pt x="95" y="199"/>
                            <a:pt x="153" y="179"/>
                            <a:pt x="191" y="125"/>
                          </a:cubicBezTo>
                          <a:cubicBezTo>
                            <a:pt x="228" y="73"/>
                            <a:pt x="170" y="0"/>
                            <a:pt x="113" y="11"/>
                          </a:cubicBezTo>
                          <a:cubicBezTo>
                            <a:pt x="84" y="16"/>
                            <a:pt x="77" y="56"/>
                            <a:pt x="58" y="74"/>
                          </a:cubicBezTo>
                          <a:cubicBezTo>
                            <a:pt x="39" y="91"/>
                            <a:pt x="0" y="93"/>
                            <a:pt x="12" y="135"/>
                          </a:cubicBezTo>
                        </a:path>
                      </a:pathLst>
                    </a:cu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0800000" scaled="1"/>
                      <a:tileRect/>
                    </a:gradFill>
                    <a:ln>
                      <a:noFill/>
                    </a:ln>
                  </p:spPr>
                  <p:txBody>
                    <a:bodyPr/>
                    <a:lstStyle/>
                    <a:p>
                      <a:pPr defTabSz="233304">
                        <a:buClrTx/>
                        <a:defRPr/>
                      </a:pPr>
                      <a:endParaRPr lang="en-US" sz="919" kern="1200">
                        <a:solidFill>
                          <a:srgbClr val="7030A0"/>
                        </a:solidFill>
                        <a:latin typeface="Calibri" panose="020F0502020204030204"/>
                        <a:ea typeface="+mn-ea"/>
                        <a:cs typeface="+mn-cs"/>
                      </a:endParaRPr>
                    </a:p>
                  </p:txBody>
                </p:sp>
                <p:sp>
                  <p:nvSpPr>
                    <p:cNvPr id="18521" name="Freeform 4">
                      <a:extLst>
                        <a:ext uri="{FF2B5EF4-FFF2-40B4-BE49-F238E27FC236}">
                          <a16:creationId xmlns:a16="http://schemas.microsoft.com/office/drawing/2014/main" id="{2A411110-3874-051D-29B1-79112E9584F8}"/>
                        </a:ext>
                      </a:extLst>
                    </p:cNvPr>
                    <p:cNvSpPr>
                      <a:spLocks noChangeAspect="1"/>
                    </p:cNvSpPr>
                    <p:nvPr/>
                  </p:nvSpPr>
                  <p:spPr bwMode="auto">
                    <a:xfrm>
                      <a:off x="3412080" y="1411818"/>
                      <a:ext cx="4890019" cy="4524309"/>
                    </a:xfrm>
                    <a:custGeom>
                      <a:avLst/>
                      <a:gdLst>
                        <a:gd name="T0" fmla="*/ 2147483646 w 198"/>
                        <a:gd name="T1" fmla="*/ 2147483646 h 183"/>
                        <a:gd name="T2" fmla="*/ 2147483646 w 198"/>
                        <a:gd name="T3" fmla="*/ 2147483646 h 183"/>
                        <a:gd name="T4" fmla="*/ 2147483646 w 198"/>
                        <a:gd name="T5" fmla="*/ 2147483646 h 183"/>
                        <a:gd name="T6" fmla="*/ 2147483646 w 198"/>
                        <a:gd name="T7" fmla="*/ 2147483646 h 183"/>
                        <a:gd name="T8" fmla="*/ 2147483646 w 198"/>
                        <a:gd name="T9" fmla="*/ 2147483646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183">
                          <a:moveTo>
                            <a:pt x="101" y="172"/>
                          </a:moveTo>
                          <a:cubicBezTo>
                            <a:pt x="123" y="163"/>
                            <a:pt x="198" y="126"/>
                            <a:pt x="152" y="53"/>
                          </a:cubicBezTo>
                          <a:cubicBezTo>
                            <a:pt x="119" y="0"/>
                            <a:pt x="95" y="53"/>
                            <a:pt x="66" y="54"/>
                          </a:cubicBezTo>
                          <a:cubicBezTo>
                            <a:pt x="39" y="55"/>
                            <a:pt x="0" y="93"/>
                            <a:pt x="38" y="149"/>
                          </a:cubicBezTo>
                          <a:cubicBezTo>
                            <a:pt x="49" y="166"/>
                            <a:pt x="72" y="183"/>
                            <a:pt x="101" y="172"/>
                          </a:cubicBezTo>
                          <a:close/>
                        </a:path>
                      </a:pathLst>
                    </a:custGeom>
                    <a:gradFill rotWithShape="1">
                      <a:gsLst>
                        <a:gs pos="0">
                          <a:srgbClr val="3F1260"/>
                        </a:gs>
                        <a:gs pos="50000">
                          <a:srgbClr val="5E1F8D"/>
                        </a:gs>
                        <a:gs pos="100000">
                          <a:srgbClr val="7128A8"/>
                        </a:gs>
                      </a:gsLst>
                      <a:lin ang="8100000" scaled="1"/>
                    </a:gra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22" name="Freeform 5">
                      <a:extLst>
                        <a:ext uri="{FF2B5EF4-FFF2-40B4-BE49-F238E27FC236}">
                          <a16:creationId xmlns:a16="http://schemas.microsoft.com/office/drawing/2014/main" id="{6E7BEF5F-4417-3CD3-6BF6-30019107B46E}"/>
                        </a:ext>
                      </a:extLst>
                    </p:cNvPr>
                    <p:cNvSpPr>
                      <a:spLocks noChangeAspect="1"/>
                    </p:cNvSpPr>
                    <p:nvPr/>
                  </p:nvSpPr>
                  <p:spPr bwMode="auto">
                    <a:xfrm>
                      <a:off x="3803333" y="2907017"/>
                      <a:ext cx="1053236" cy="1684056"/>
                    </a:xfrm>
                    <a:custGeom>
                      <a:avLst/>
                      <a:gdLst>
                        <a:gd name="T0" fmla="*/ 2147483646 w 43"/>
                        <a:gd name="T1" fmla="*/ 0 h 68"/>
                        <a:gd name="T2" fmla="*/ 2147483646 w 43"/>
                        <a:gd name="T3" fmla="*/ 2147483646 h 68"/>
                        <a:gd name="T4" fmla="*/ 2147483646 w 43"/>
                        <a:gd name="T5" fmla="*/ 0 h 68"/>
                        <a:gd name="T6" fmla="*/ 0 60000 65536"/>
                        <a:gd name="T7" fmla="*/ 0 60000 65536"/>
                        <a:gd name="T8" fmla="*/ 0 60000 65536"/>
                      </a:gdLst>
                      <a:ahLst/>
                      <a:cxnLst>
                        <a:cxn ang="T6">
                          <a:pos x="T0" y="T1"/>
                        </a:cxn>
                        <a:cxn ang="T7">
                          <a:pos x="T2" y="T3"/>
                        </a:cxn>
                        <a:cxn ang="T8">
                          <a:pos x="T4" y="T5"/>
                        </a:cxn>
                      </a:cxnLst>
                      <a:rect l="0" t="0" r="r" b="b"/>
                      <a:pathLst>
                        <a:path w="43" h="68">
                          <a:moveTo>
                            <a:pt x="43" y="0"/>
                          </a:moveTo>
                          <a:cubicBezTo>
                            <a:pt x="11" y="6"/>
                            <a:pt x="0" y="50"/>
                            <a:pt x="18" y="68"/>
                          </a:cubicBezTo>
                          <a:cubicBezTo>
                            <a:pt x="6" y="38"/>
                            <a:pt x="23" y="11"/>
                            <a:pt x="43" y="0"/>
                          </a:cubicBezTo>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23" name="Freeform 6">
                      <a:extLst>
                        <a:ext uri="{FF2B5EF4-FFF2-40B4-BE49-F238E27FC236}">
                          <a16:creationId xmlns:a16="http://schemas.microsoft.com/office/drawing/2014/main" id="{D1E7A4D0-13BB-ECB2-1628-DDC14224FEF8}"/>
                        </a:ext>
                      </a:extLst>
                    </p:cNvPr>
                    <p:cNvSpPr>
                      <a:spLocks noChangeAspect="1"/>
                    </p:cNvSpPr>
                    <p:nvPr/>
                  </p:nvSpPr>
                  <p:spPr bwMode="auto">
                    <a:xfrm>
                      <a:off x="5645380" y="1200736"/>
                      <a:ext cx="1354160" cy="603241"/>
                    </a:xfrm>
                    <a:custGeom>
                      <a:avLst/>
                      <a:gdLst>
                        <a:gd name="T0" fmla="*/ 2147483646 w 129"/>
                        <a:gd name="T1" fmla="*/ 2147483646 h 58"/>
                        <a:gd name="T2" fmla="*/ 0 w 129"/>
                        <a:gd name="T3" fmla="*/ 2147483646 h 58"/>
                        <a:gd name="T4" fmla="*/ 2147483646 w 129"/>
                        <a:gd name="T5" fmla="*/ 2147483646 h 58"/>
                        <a:gd name="T6" fmla="*/ 0 60000 65536"/>
                        <a:gd name="T7" fmla="*/ 0 60000 65536"/>
                        <a:gd name="T8" fmla="*/ 0 60000 65536"/>
                      </a:gdLst>
                      <a:ahLst/>
                      <a:cxnLst>
                        <a:cxn ang="T6">
                          <a:pos x="T0" y="T1"/>
                        </a:cxn>
                        <a:cxn ang="T7">
                          <a:pos x="T2" y="T3"/>
                        </a:cxn>
                        <a:cxn ang="T8">
                          <a:pos x="T4" y="T5"/>
                        </a:cxn>
                      </a:cxnLst>
                      <a:rect l="0" t="0" r="r" b="b"/>
                      <a:pathLst>
                        <a:path w="129" h="58">
                          <a:moveTo>
                            <a:pt x="129" y="37"/>
                          </a:moveTo>
                          <a:cubicBezTo>
                            <a:pt x="92" y="6"/>
                            <a:pt x="14" y="0"/>
                            <a:pt x="0" y="58"/>
                          </a:cubicBezTo>
                          <a:cubicBezTo>
                            <a:pt x="21" y="30"/>
                            <a:pt x="69" y="6"/>
                            <a:pt x="129" y="37"/>
                          </a:cubicBezTo>
                          <a:close/>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24" name="Oval 7">
                      <a:extLst>
                        <a:ext uri="{FF2B5EF4-FFF2-40B4-BE49-F238E27FC236}">
                          <a16:creationId xmlns:a16="http://schemas.microsoft.com/office/drawing/2014/main" id="{5D43B16C-E42A-0A7B-6CBC-18A32F492736}"/>
                        </a:ext>
                      </a:extLst>
                    </p:cNvPr>
                    <p:cNvSpPr>
                      <a:spLocks noChangeAspect="1" noChangeArrowheads="1"/>
                    </p:cNvSpPr>
                    <p:nvPr/>
                  </p:nvSpPr>
                  <p:spPr bwMode="auto">
                    <a:xfrm>
                      <a:off x="5493515" y="4763761"/>
                      <a:ext cx="421294" cy="427304"/>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25" name="Oval 8">
                      <a:extLst>
                        <a:ext uri="{FF2B5EF4-FFF2-40B4-BE49-F238E27FC236}">
                          <a16:creationId xmlns:a16="http://schemas.microsoft.com/office/drawing/2014/main" id="{0055E86A-901C-2CBA-DC08-21D7C026512E}"/>
                        </a:ext>
                      </a:extLst>
                    </p:cNvPr>
                    <p:cNvSpPr>
                      <a:spLocks noChangeAspect="1" noChangeArrowheads="1"/>
                    </p:cNvSpPr>
                    <p:nvPr/>
                  </p:nvSpPr>
                  <p:spPr bwMode="auto">
                    <a:xfrm>
                      <a:off x="6495353" y="3752697"/>
                      <a:ext cx="601849" cy="603241"/>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26" name="Oval 9">
                      <a:extLst>
                        <a:ext uri="{FF2B5EF4-FFF2-40B4-BE49-F238E27FC236}">
                          <a16:creationId xmlns:a16="http://schemas.microsoft.com/office/drawing/2014/main" id="{A50D71AC-F69C-4B1A-D822-AE377765EF25}"/>
                        </a:ext>
                      </a:extLst>
                    </p:cNvPr>
                    <p:cNvSpPr>
                      <a:spLocks noChangeAspect="1" noChangeArrowheads="1"/>
                    </p:cNvSpPr>
                    <p:nvPr/>
                  </p:nvSpPr>
                  <p:spPr bwMode="auto">
                    <a:xfrm>
                      <a:off x="5495630" y="3762568"/>
                      <a:ext cx="511572" cy="502701"/>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grpSp>
              <p:grpSp>
                <p:nvGrpSpPr>
                  <p:cNvPr id="27688" name="Group 18582">
                    <a:extLst>
                      <a:ext uri="{FF2B5EF4-FFF2-40B4-BE49-F238E27FC236}">
                        <a16:creationId xmlns:a16="http://schemas.microsoft.com/office/drawing/2014/main" id="{8EE4E03C-105A-53A7-6253-D107DEE21A0F}"/>
                      </a:ext>
                    </a:extLst>
                  </p:cNvPr>
                  <p:cNvGrpSpPr>
                    <a:grpSpLocks/>
                  </p:cNvGrpSpPr>
                  <p:nvPr/>
                </p:nvGrpSpPr>
                <p:grpSpPr bwMode="auto">
                  <a:xfrm>
                    <a:off x="1260546" y="5514165"/>
                    <a:ext cx="1006651" cy="1398400"/>
                    <a:chOff x="1260546" y="5514165"/>
                    <a:chExt cx="1006651" cy="1398400"/>
                  </a:xfrm>
                </p:grpSpPr>
                <p:grpSp>
                  <p:nvGrpSpPr>
                    <p:cNvPr id="27689" name="Group 73">
                      <a:extLst>
                        <a:ext uri="{FF2B5EF4-FFF2-40B4-BE49-F238E27FC236}">
                          <a16:creationId xmlns:a16="http://schemas.microsoft.com/office/drawing/2014/main" id="{7DCE9E02-8F3D-F718-5FE9-C4451C701C4E}"/>
                        </a:ext>
                      </a:extLst>
                    </p:cNvPr>
                    <p:cNvGrpSpPr>
                      <a:grpSpLocks/>
                    </p:cNvGrpSpPr>
                    <p:nvPr/>
                  </p:nvGrpSpPr>
                  <p:grpSpPr bwMode="auto">
                    <a:xfrm>
                      <a:off x="1805544" y="6027070"/>
                      <a:ext cx="461653" cy="520495"/>
                      <a:chOff x="3270251" y="944564"/>
                      <a:chExt cx="5649913" cy="4967287"/>
                    </a:xfrm>
                  </p:grpSpPr>
                  <p:sp>
                    <p:nvSpPr>
                      <p:cNvPr id="18527" name="Freeform 3">
                        <a:extLst>
                          <a:ext uri="{FF2B5EF4-FFF2-40B4-BE49-F238E27FC236}">
                            <a16:creationId xmlns:a16="http://schemas.microsoft.com/office/drawing/2014/main" id="{4A3070A4-9815-91E1-CDB4-844E7788E0E0}"/>
                          </a:ext>
                        </a:extLst>
                      </p:cNvPr>
                      <p:cNvSpPr>
                        <a:spLocks noChangeAspect="1"/>
                      </p:cNvSpPr>
                      <p:nvPr/>
                    </p:nvSpPr>
                    <p:spPr bwMode="auto">
                      <a:xfrm>
                        <a:off x="3271432" y="937564"/>
                        <a:ext cx="5653291" cy="4938858"/>
                      </a:xfrm>
                      <a:custGeom>
                        <a:avLst/>
                        <a:gdLst>
                          <a:gd name="T0" fmla="*/ 12 w 228"/>
                          <a:gd name="T1" fmla="*/ 135 h 199"/>
                          <a:gd name="T2" fmla="*/ 72 w 228"/>
                          <a:gd name="T3" fmla="*/ 194 h 199"/>
                          <a:gd name="T4" fmla="*/ 191 w 228"/>
                          <a:gd name="T5" fmla="*/ 125 h 199"/>
                          <a:gd name="T6" fmla="*/ 113 w 228"/>
                          <a:gd name="T7" fmla="*/ 11 h 199"/>
                          <a:gd name="T8" fmla="*/ 58 w 228"/>
                          <a:gd name="T9" fmla="*/ 74 h 199"/>
                          <a:gd name="T10" fmla="*/ 12 w 228"/>
                          <a:gd name="T11" fmla="*/ 135 h 199"/>
                        </a:gdLst>
                        <a:ahLst/>
                        <a:cxnLst>
                          <a:cxn ang="0">
                            <a:pos x="T0" y="T1"/>
                          </a:cxn>
                          <a:cxn ang="0">
                            <a:pos x="T2" y="T3"/>
                          </a:cxn>
                          <a:cxn ang="0">
                            <a:pos x="T4" y="T5"/>
                          </a:cxn>
                          <a:cxn ang="0">
                            <a:pos x="T6" y="T7"/>
                          </a:cxn>
                          <a:cxn ang="0">
                            <a:pos x="T8" y="T9"/>
                          </a:cxn>
                          <a:cxn ang="0">
                            <a:pos x="T10" y="T11"/>
                          </a:cxn>
                        </a:cxnLst>
                        <a:rect l="0" t="0" r="r" b="b"/>
                        <a:pathLst>
                          <a:path w="228" h="199">
                            <a:moveTo>
                              <a:pt x="12" y="135"/>
                            </a:moveTo>
                            <a:cubicBezTo>
                              <a:pt x="18" y="158"/>
                              <a:pt x="39" y="187"/>
                              <a:pt x="72" y="194"/>
                            </a:cubicBezTo>
                            <a:cubicBezTo>
                              <a:pt x="95" y="199"/>
                              <a:pt x="153" y="179"/>
                              <a:pt x="191" y="125"/>
                            </a:cubicBezTo>
                            <a:cubicBezTo>
                              <a:pt x="228" y="73"/>
                              <a:pt x="170" y="0"/>
                              <a:pt x="113" y="11"/>
                            </a:cubicBezTo>
                            <a:cubicBezTo>
                              <a:pt x="84" y="16"/>
                              <a:pt x="77" y="56"/>
                              <a:pt x="58" y="74"/>
                            </a:cubicBezTo>
                            <a:cubicBezTo>
                              <a:pt x="39" y="91"/>
                              <a:pt x="0" y="93"/>
                              <a:pt x="12" y="135"/>
                            </a:cubicBezTo>
                          </a:path>
                        </a:pathLst>
                      </a:cu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0800000" scaled="1"/>
                        <a:tileRect/>
                      </a:gradFill>
                      <a:ln>
                        <a:noFill/>
                      </a:ln>
                    </p:spPr>
                    <p:txBody>
                      <a:bodyPr/>
                      <a:lstStyle/>
                      <a:p>
                        <a:pPr defTabSz="233304">
                          <a:buClrTx/>
                          <a:defRPr/>
                        </a:pPr>
                        <a:endParaRPr lang="en-US" sz="919" kern="1200">
                          <a:solidFill>
                            <a:srgbClr val="7030A0"/>
                          </a:solidFill>
                          <a:latin typeface="Calibri" panose="020F0502020204030204"/>
                          <a:ea typeface="+mn-ea"/>
                          <a:cs typeface="+mn-cs"/>
                        </a:endParaRPr>
                      </a:p>
                    </p:txBody>
                  </p:sp>
                  <p:sp>
                    <p:nvSpPr>
                      <p:cNvPr id="18528" name="Freeform 4">
                        <a:extLst>
                          <a:ext uri="{FF2B5EF4-FFF2-40B4-BE49-F238E27FC236}">
                            <a16:creationId xmlns:a16="http://schemas.microsoft.com/office/drawing/2014/main" id="{A4307258-0799-4442-B503-145373A7EFC0}"/>
                          </a:ext>
                        </a:extLst>
                      </p:cNvPr>
                      <p:cNvSpPr>
                        <a:spLocks noChangeAspect="1"/>
                      </p:cNvSpPr>
                      <p:nvPr/>
                    </p:nvSpPr>
                    <p:spPr bwMode="auto">
                      <a:xfrm>
                        <a:off x="3407416" y="1392060"/>
                        <a:ext cx="4895638" cy="4514661"/>
                      </a:xfrm>
                      <a:custGeom>
                        <a:avLst/>
                        <a:gdLst>
                          <a:gd name="T0" fmla="*/ 2147483646 w 198"/>
                          <a:gd name="T1" fmla="*/ 2147483646 h 183"/>
                          <a:gd name="T2" fmla="*/ 2147483646 w 198"/>
                          <a:gd name="T3" fmla="*/ 2147483646 h 183"/>
                          <a:gd name="T4" fmla="*/ 2147483646 w 198"/>
                          <a:gd name="T5" fmla="*/ 2147483646 h 183"/>
                          <a:gd name="T6" fmla="*/ 2147483646 w 198"/>
                          <a:gd name="T7" fmla="*/ 2147483646 h 183"/>
                          <a:gd name="T8" fmla="*/ 2147483646 w 198"/>
                          <a:gd name="T9" fmla="*/ 2147483646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183">
                            <a:moveTo>
                              <a:pt x="101" y="172"/>
                            </a:moveTo>
                            <a:cubicBezTo>
                              <a:pt x="123" y="163"/>
                              <a:pt x="198" y="126"/>
                              <a:pt x="152" y="53"/>
                            </a:cubicBezTo>
                            <a:cubicBezTo>
                              <a:pt x="119" y="0"/>
                              <a:pt x="95" y="53"/>
                              <a:pt x="66" y="54"/>
                            </a:cubicBezTo>
                            <a:cubicBezTo>
                              <a:pt x="39" y="55"/>
                              <a:pt x="0" y="93"/>
                              <a:pt x="38" y="149"/>
                            </a:cubicBezTo>
                            <a:cubicBezTo>
                              <a:pt x="49" y="166"/>
                              <a:pt x="72" y="183"/>
                              <a:pt x="101" y="172"/>
                            </a:cubicBezTo>
                            <a:close/>
                          </a:path>
                        </a:pathLst>
                      </a:custGeom>
                      <a:gradFill rotWithShape="1">
                        <a:gsLst>
                          <a:gs pos="0">
                            <a:srgbClr val="3F1260"/>
                          </a:gs>
                          <a:gs pos="50000">
                            <a:srgbClr val="5E1F8D"/>
                          </a:gs>
                          <a:gs pos="100000">
                            <a:srgbClr val="7128A8"/>
                          </a:gs>
                        </a:gsLst>
                        <a:lin ang="8100000" scaled="1"/>
                      </a:gra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29" name="Freeform 5">
                        <a:extLst>
                          <a:ext uri="{FF2B5EF4-FFF2-40B4-BE49-F238E27FC236}">
                            <a16:creationId xmlns:a16="http://schemas.microsoft.com/office/drawing/2014/main" id="{E610BAC2-0815-6431-0C59-48E7D9DA680F}"/>
                          </a:ext>
                        </a:extLst>
                      </p:cNvPr>
                      <p:cNvSpPr>
                        <a:spLocks noChangeAspect="1"/>
                      </p:cNvSpPr>
                      <p:nvPr/>
                    </p:nvSpPr>
                    <p:spPr bwMode="auto">
                      <a:xfrm>
                        <a:off x="3815386" y="2861598"/>
                        <a:ext cx="1068486" cy="1696785"/>
                      </a:xfrm>
                      <a:custGeom>
                        <a:avLst/>
                        <a:gdLst>
                          <a:gd name="T0" fmla="*/ 2147483646 w 43"/>
                          <a:gd name="T1" fmla="*/ 0 h 68"/>
                          <a:gd name="T2" fmla="*/ 2147483646 w 43"/>
                          <a:gd name="T3" fmla="*/ 2147483646 h 68"/>
                          <a:gd name="T4" fmla="*/ 2147483646 w 43"/>
                          <a:gd name="T5" fmla="*/ 0 h 68"/>
                          <a:gd name="T6" fmla="*/ 0 60000 65536"/>
                          <a:gd name="T7" fmla="*/ 0 60000 65536"/>
                          <a:gd name="T8" fmla="*/ 0 60000 65536"/>
                        </a:gdLst>
                        <a:ahLst/>
                        <a:cxnLst>
                          <a:cxn ang="T6">
                            <a:pos x="T0" y="T1"/>
                          </a:cxn>
                          <a:cxn ang="T7">
                            <a:pos x="T2" y="T3"/>
                          </a:cxn>
                          <a:cxn ang="T8">
                            <a:pos x="T4" y="T5"/>
                          </a:cxn>
                        </a:cxnLst>
                        <a:rect l="0" t="0" r="r" b="b"/>
                        <a:pathLst>
                          <a:path w="43" h="68">
                            <a:moveTo>
                              <a:pt x="43" y="0"/>
                            </a:moveTo>
                            <a:cubicBezTo>
                              <a:pt x="11" y="6"/>
                              <a:pt x="0" y="50"/>
                              <a:pt x="18" y="68"/>
                            </a:cubicBezTo>
                            <a:cubicBezTo>
                              <a:pt x="6" y="38"/>
                              <a:pt x="23" y="11"/>
                              <a:pt x="43" y="0"/>
                            </a:cubicBezTo>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30" name="Freeform 6">
                        <a:extLst>
                          <a:ext uri="{FF2B5EF4-FFF2-40B4-BE49-F238E27FC236}">
                            <a16:creationId xmlns:a16="http://schemas.microsoft.com/office/drawing/2014/main" id="{AE18E79A-8C0B-3FDF-3F81-AE358CEBBB80}"/>
                          </a:ext>
                        </a:extLst>
                      </p:cNvPr>
                      <p:cNvSpPr>
                        <a:spLocks noChangeAspect="1"/>
                      </p:cNvSpPr>
                      <p:nvPr/>
                    </p:nvSpPr>
                    <p:spPr bwMode="auto">
                      <a:xfrm>
                        <a:off x="5660957" y="1195112"/>
                        <a:ext cx="1340479" cy="605995"/>
                      </a:xfrm>
                      <a:custGeom>
                        <a:avLst/>
                        <a:gdLst>
                          <a:gd name="T0" fmla="*/ 2147483646 w 129"/>
                          <a:gd name="T1" fmla="*/ 2147483646 h 58"/>
                          <a:gd name="T2" fmla="*/ 0 w 129"/>
                          <a:gd name="T3" fmla="*/ 2147483646 h 58"/>
                          <a:gd name="T4" fmla="*/ 2147483646 w 129"/>
                          <a:gd name="T5" fmla="*/ 2147483646 h 58"/>
                          <a:gd name="T6" fmla="*/ 0 60000 65536"/>
                          <a:gd name="T7" fmla="*/ 0 60000 65536"/>
                          <a:gd name="T8" fmla="*/ 0 60000 65536"/>
                        </a:gdLst>
                        <a:ahLst/>
                        <a:cxnLst>
                          <a:cxn ang="T6">
                            <a:pos x="T0" y="T1"/>
                          </a:cxn>
                          <a:cxn ang="T7">
                            <a:pos x="T2" y="T3"/>
                          </a:cxn>
                          <a:cxn ang="T8">
                            <a:pos x="T4" y="T5"/>
                          </a:cxn>
                        </a:cxnLst>
                        <a:rect l="0" t="0" r="r" b="b"/>
                        <a:pathLst>
                          <a:path w="129" h="58">
                            <a:moveTo>
                              <a:pt x="129" y="37"/>
                            </a:moveTo>
                            <a:cubicBezTo>
                              <a:pt x="92" y="6"/>
                              <a:pt x="14" y="0"/>
                              <a:pt x="0" y="58"/>
                            </a:cubicBezTo>
                            <a:cubicBezTo>
                              <a:pt x="21" y="30"/>
                              <a:pt x="69" y="6"/>
                              <a:pt x="129" y="37"/>
                            </a:cubicBezTo>
                            <a:close/>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31" name="Oval 7">
                        <a:extLst>
                          <a:ext uri="{FF2B5EF4-FFF2-40B4-BE49-F238E27FC236}">
                            <a16:creationId xmlns:a16="http://schemas.microsoft.com/office/drawing/2014/main" id="{4823175A-8C24-5B4B-4385-233A2A2477A1}"/>
                          </a:ext>
                        </a:extLst>
                      </p:cNvPr>
                      <p:cNvSpPr>
                        <a:spLocks noChangeAspect="1" noChangeArrowheads="1"/>
                      </p:cNvSpPr>
                      <p:nvPr/>
                    </p:nvSpPr>
                    <p:spPr bwMode="auto">
                      <a:xfrm>
                        <a:off x="5486113" y="4725022"/>
                        <a:ext cx="427397" cy="424196"/>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32" name="Oval 8">
                        <a:extLst>
                          <a:ext uri="{FF2B5EF4-FFF2-40B4-BE49-F238E27FC236}">
                            <a16:creationId xmlns:a16="http://schemas.microsoft.com/office/drawing/2014/main" id="{F7B5F191-6B95-10B5-E7E9-920C25B47E7D}"/>
                          </a:ext>
                        </a:extLst>
                      </p:cNvPr>
                      <p:cNvSpPr>
                        <a:spLocks noChangeAspect="1" noChangeArrowheads="1"/>
                      </p:cNvSpPr>
                      <p:nvPr/>
                    </p:nvSpPr>
                    <p:spPr bwMode="auto">
                      <a:xfrm>
                        <a:off x="6515745" y="3725131"/>
                        <a:ext cx="602247" cy="605995"/>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33" name="Oval 9">
                        <a:extLst>
                          <a:ext uri="{FF2B5EF4-FFF2-40B4-BE49-F238E27FC236}">
                            <a16:creationId xmlns:a16="http://schemas.microsoft.com/office/drawing/2014/main" id="{4C011D57-1F83-C06A-E5F6-575B7A19A994}"/>
                          </a:ext>
                        </a:extLst>
                      </p:cNvPr>
                      <p:cNvSpPr>
                        <a:spLocks noChangeAspect="1" noChangeArrowheads="1"/>
                      </p:cNvSpPr>
                      <p:nvPr/>
                    </p:nvSpPr>
                    <p:spPr bwMode="auto">
                      <a:xfrm>
                        <a:off x="5486113" y="3725131"/>
                        <a:ext cx="505106" cy="499950"/>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grpSp>
                <p:grpSp>
                  <p:nvGrpSpPr>
                    <p:cNvPr id="27690" name="Group 89">
                      <a:extLst>
                        <a:ext uri="{FF2B5EF4-FFF2-40B4-BE49-F238E27FC236}">
                          <a16:creationId xmlns:a16="http://schemas.microsoft.com/office/drawing/2014/main" id="{FB33C3F6-57A0-68F6-D99D-5BA41442270D}"/>
                        </a:ext>
                      </a:extLst>
                    </p:cNvPr>
                    <p:cNvGrpSpPr>
                      <a:grpSpLocks/>
                    </p:cNvGrpSpPr>
                    <p:nvPr/>
                  </p:nvGrpSpPr>
                  <p:grpSpPr bwMode="auto">
                    <a:xfrm rot="3691757">
                      <a:off x="1181287" y="5890226"/>
                      <a:ext cx="689703" cy="456420"/>
                      <a:chOff x="3270251" y="944564"/>
                      <a:chExt cx="5649913" cy="4967287"/>
                    </a:xfrm>
                  </p:grpSpPr>
                  <p:sp>
                    <p:nvSpPr>
                      <p:cNvPr id="18513" name="Freeform 3">
                        <a:extLst>
                          <a:ext uri="{FF2B5EF4-FFF2-40B4-BE49-F238E27FC236}">
                            <a16:creationId xmlns:a16="http://schemas.microsoft.com/office/drawing/2014/main" id="{8BC71523-1A9E-96AD-3B9C-4A051BE7D429}"/>
                          </a:ext>
                        </a:extLst>
                      </p:cNvPr>
                      <p:cNvSpPr>
                        <a:spLocks noChangeAspect="1"/>
                      </p:cNvSpPr>
                      <p:nvPr/>
                    </p:nvSpPr>
                    <p:spPr bwMode="auto">
                      <a:xfrm>
                        <a:off x="3239459" y="914546"/>
                        <a:ext cx="5656851" cy="4906313"/>
                      </a:xfrm>
                      <a:custGeom>
                        <a:avLst/>
                        <a:gdLst>
                          <a:gd name="T0" fmla="*/ 12 w 228"/>
                          <a:gd name="T1" fmla="*/ 135 h 199"/>
                          <a:gd name="T2" fmla="*/ 72 w 228"/>
                          <a:gd name="T3" fmla="*/ 194 h 199"/>
                          <a:gd name="T4" fmla="*/ 191 w 228"/>
                          <a:gd name="T5" fmla="*/ 125 h 199"/>
                          <a:gd name="T6" fmla="*/ 113 w 228"/>
                          <a:gd name="T7" fmla="*/ 11 h 199"/>
                          <a:gd name="T8" fmla="*/ 58 w 228"/>
                          <a:gd name="T9" fmla="*/ 74 h 199"/>
                          <a:gd name="T10" fmla="*/ 12 w 228"/>
                          <a:gd name="T11" fmla="*/ 135 h 199"/>
                        </a:gdLst>
                        <a:ahLst/>
                        <a:cxnLst>
                          <a:cxn ang="0">
                            <a:pos x="T0" y="T1"/>
                          </a:cxn>
                          <a:cxn ang="0">
                            <a:pos x="T2" y="T3"/>
                          </a:cxn>
                          <a:cxn ang="0">
                            <a:pos x="T4" y="T5"/>
                          </a:cxn>
                          <a:cxn ang="0">
                            <a:pos x="T6" y="T7"/>
                          </a:cxn>
                          <a:cxn ang="0">
                            <a:pos x="T8" y="T9"/>
                          </a:cxn>
                          <a:cxn ang="0">
                            <a:pos x="T10" y="T11"/>
                          </a:cxn>
                        </a:cxnLst>
                        <a:rect l="0" t="0" r="r" b="b"/>
                        <a:pathLst>
                          <a:path w="228" h="199">
                            <a:moveTo>
                              <a:pt x="12" y="135"/>
                            </a:moveTo>
                            <a:cubicBezTo>
                              <a:pt x="18" y="158"/>
                              <a:pt x="39" y="187"/>
                              <a:pt x="72" y="194"/>
                            </a:cubicBezTo>
                            <a:cubicBezTo>
                              <a:pt x="95" y="199"/>
                              <a:pt x="153" y="179"/>
                              <a:pt x="191" y="125"/>
                            </a:cubicBezTo>
                            <a:cubicBezTo>
                              <a:pt x="228" y="73"/>
                              <a:pt x="170" y="0"/>
                              <a:pt x="113" y="11"/>
                            </a:cubicBezTo>
                            <a:cubicBezTo>
                              <a:pt x="84" y="16"/>
                              <a:pt x="77" y="56"/>
                              <a:pt x="58" y="74"/>
                            </a:cubicBezTo>
                            <a:cubicBezTo>
                              <a:pt x="39" y="91"/>
                              <a:pt x="0" y="93"/>
                              <a:pt x="12" y="135"/>
                            </a:cubicBezTo>
                          </a:path>
                        </a:pathLst>
                      </a:cu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0800000" scaled="1"/>
                        <a:tileRect/>
                      </a:gradFill>
                      <a:ln>
                        <a:noFill/>
                      </a:ln>
                    </p:spPr>
                    <p:txBody>
                      <a:bodyPr/>
                      <a:lstStyle/>
                      <a:p>
                        <a:pPr defTabSz="233304">
                          <a:buClrTx/>
                          <a:defRPr/>
                        </a:pPr>
                        <a:endParaRPr lang="en-US" sz="919" kern="1200">
                          <a:solidFill>
                            <a:srgbClr val="7030A0"/>
                          </a:solidFill>
                          <a:latin typeface="Calibri" panose="020F0502020204030204"/>
                          <a:ea typeface="+mn-ea"/>
                          <a:cs typeface="+mn-cs"/>
                        </a:endParaRPr>
                      </a:p>
                    </p:txBody>
                  </p:sp>
                  <p:sp>
                    <p:nvSpPr>
                      <p:cNvPr id="18514" name="Freeform 4">
                        <a:extLst>
                          <a:ext uri="{FF2B5EF4-FFF2-40B4-BE49-F238E27FC236}">
                            <a16:creationId xmlns:a16="http://schemas.microsoft.com/office/drawing/2014/main" id="{A0BE2EF2-E824-A5F6-3684-47B7AFD2A74E}"/>
                          </a:ext>
                        </a:extLst>
                      </p:cNvPr>
                      <p:cNvSpPr>
                        <a:spLocks noChangeAspect="1"/>
                      </p:cNvSpPr>
                      <p:nvPr/>
                    </p:nvSpPr>
                    <p:spPr bwMode="auto">
                      <a:xfrm>
                        <a:off x="3396291" y="1401382"/>
                        <a:ext cx="4915612" cy="4508976"/>
                      </a:xfrm>
                      <a:custGeom>
                        <a:avLst/>
                        <a:gdLst>
                          <a:gd name="T0" fmla="*/ 2147483646 w 198"/>
                          <a:gd name="T1" fmla="*/ 2147483646 h 183"/>
                          <a:gd name="T2" fmla="*/ 2147483646 w 198"/>
                          <a:gd name="T3" fmla="*/ 2147483646 h 183"/>
                          <a:gd name="T4" fmla="*/ 2147483646 w 198"/>
                          <a:gd name="T5" fmla="*/ 2147483646 h 183"/>
                          <a:gd name="T6" fmla="*/ 2147483646 w 198"/>
                          <a:gd name="T7" fmla="*/ 2147483646 h 183"/>
                          <a:gd name="T8" fmla="*/ 2147483646 w 198"/>
                          <a:gd name="T9" fmla="*/ 2147483646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183">
                            <a:moveTo>
                              <a:pt x="101" y="172"/>
                            </a:moveTo>
                            <a:cubicBezTo>
                              <a:pt x="123" y="163"/>
                              <a:pt x="198" y="126"/>
                              <a:pt x="152" y="53"/>
                            </a:cubicBezTo>
                            <a:cubicBezTo>
                              <a:pt x="119" y="0"/>
                              <a:pt x="95" y="53"/>
                              <a:pt x="66" y="54"/>
                            </a:cubicBezTo>
                            <a:cubicBezTo>
                              <a:pt x="39" y="55"/>
                              <a:pt x="0" y="93"/>
                              <a:pt x="38" y="149"/>
                            </a:cubicBezTo>
                            <a:cubicBezTo>
                              <a:pt x="49" y="166"/>
                              <a:pt x="72" y="183"/>
                              <a:pt x="101" y="172"/>
                            </a:cubicBezTo>
                            <a:close/>
                          </a:path>
                        </a:pathLst>
                      </a:custGeom>
                      <a:gradFill rotWithShape="1">
                        <a:gsLst>
                          <a:gs pos="0">
                            <a:srgbClr val="3F1260"/>
                          </a:gs>
                          <a:gs pos="50000">
                            <a:srgbClr val="5E1F8D"/>
                          </a:gs>
                          <a:gs pos="100000">
                            <a:srgbClr val="7128A8"/>
                          </a:gs>
                        </a:gsLst>
                        <a:lin ang="8100000" scaled="1"/>
                      </a:gra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15" name="Freeform 5">
                        <a:extLst>
                          <a:ext uri="{FF2B5EF4-FFF2-40B4-BE49-F238E27FC236}">
                            <a16:creationId xmlns:a16="http://schemas.microsoft.com/office/drawing/2014/main" id="{E69109FE-1A2F-FD3B-E0AB-2FC1FE68AE5E}"/>
                          </a:ext>
                        </a:extLst>
                      </p:cNvPr>
                      <p:cNvSpPr>
                        <a:spLocks noChangeAspect="1"/>
                      </p:cNvSpPr>
                      <p:nvPr/>
                    </p:nvSpPr>
                    <p:spPr bwMode="auto">
                      <a:xfrm>
                        <a:off x="3793036" y="2853621"/>
                        <a:ext cx="1053341" cy="1693024"/>
                      </a:xfrm>
                      <a:custGeom>
                        <a:avLst/>
                        <a:gdLst>
                          <a:gd name="T0" fmla="*/ 2147483646 w 43"/>
                          <a:gd name="T1" fmla="*/ 0 h 68"/>
                          <a:gd name="T2" fmla="*/ 2147483646 w 43"/>
                          <a:gd name="T3" fmla="*/ 2147483646 h 68"/>
                          <a:gd name="T4" fmla="*/ 2147483646 w 43"/>
                          <a:gd name="T5" fmla="*/ 0 h 68"/>
                          <a:gd name="T6" fmla="*/ 0 60000 65536"/>
                          <a:gd name="T7" fmla="*/ 0 60000 65536"/>
                          <a:gd name="T8" fmla="*/ 0 60000 65536"/>
                        </a:gdLst>
                        <a:ahLst/>
                        <a:cxnLst>
                          <a:cxn ang="T6">
                            <a:pos x="T0" y="T1"/>
                          </a:cxn>
                          <a:cxn ang="T7">
                            <a:pos x="T2" y="T3"/>
                          </a:cxn>
                          <a:cxn ang="T8">
                            <a:pos x="T4" y="T5"/>
                          </a:cxn>
                        </a:cxnLst>
                        <a:rect l="0" t="0" r="r" b="b"/>
                        <a:pathLst>
                          <a:path w="43" h="68">
                            <a:moveTo>
                              <a:pt x="43" y="0"/>
                            </a:moveTo>
                            <a:cubicBezTo>
                              <a:pt x="11" y="6"/>
                              <a:pt x="0" y="50"/>
                              <a:pt x="18" y="68"/>
                            </a:cubicBezTo>
                            <a:cubicBezTo>
                              <a:pt x="6" y="38"/>
                              <a:pt x="23" y="11"/>
                              <a:pt x="43" y="0"/>
                            </a:cubicBezTo>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16" name="Freeform 6">
                        <a:extLst>
                          <a:ext uri="{FF2B5EF4-FFF2-40B4-BE49-F238E27FC236}">
                            <a16:creationId xmlns:a16="http://schemas.microsoft.com/office/drawing/2014/main" id="{2B70AFB7-9C92-BD0D-2383-4E816D881775}"/>
                          </a:ext>
                        </a:extLst>
                      </p:cNvPr>
                      <p:cNvSpPr>
                        <a:spLocks noChangeAspect="1"/>
                      </p:cNvSpPr>
                      <p:nvPr/>
                    </p:nvSpPr>
                    <p:spPr bwMode="auto">
                      <a:xfrm>
                        <a:off x="5638895" y="1209459"/>
                        <a:ext cx="1352444" cy="604646"/>
                      </a:xfrm>
                      <a:custGeom>
                        <a:avLst/>
                        <a:gdLst>
                          <a:gd name="T0" fmla="*/ 2147483646 w 129"/>
                          <a:gd name="T1" fmla="*/ 2147483646 h 58"/>
                          <a:gd name="T2" fmla="*/ 0 w 129"/>
                          <a:gd name="T3" fmla="*/ 2147483646 h 58"/>
                          <a:gd name="T4" fmla="*/ 2147483646 w 129"/>
                          <a:gd name="T5" fmla="*/ 2147483646 h 58"/>
                          <a:gd name="T6" fmla="*/ 0 60000 65536"/>
                          <a:gd name="T7" fmla="*/ 0 60000 65536"/>
                          <a:gd name="T8" fmla="*/ 0 60000 65536"/>
                        </a:gdLst>
                        <a:ahLst/>
                        <a:cxnLst>
                          <a:cxn ang="T6">
                            <a:pos x="T0" y="T1"/>
                          </a:cxn>
                          <a:cxn ang="T7">
                            <a:pos x="T2" y="T3"/>
                          </a:cxn>
                          <a:cxn ang="T8">
                            <a:pos x="T4" y="T5"/>
                          </a:cxn>
                        </a:cxnLst>
                        <a:rect l="0" t="0" r="r" b="b"/>
                        <a:pathLst>
                          <a:path w="129" h="58">
                            <a:moveTo>
                              <a:pt x="129" y="37"/>
                            </a:moveTo>
                            <a:cubicBezTo>
                              <a:pt x="92" y="6"/>
                              <a:pt x="14" y="0"/>
                              <a:pt x="0" y="58"/>
                            </a:cubicBezTo>
                            <a:cubicBezTo>
                              <a:pt x="21" y="30"/>
                              <a:pt x="69" y="6"/>
                              <a:pt x="129" y="37"/>
                            </a:cubicBezTo>
                            <a:close/>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17" name="Oval 7">
                        <a:extLst>
                          <a:ext uri="{FF2B5EF4-FFF2-40B4-BE49-F238E27FC236}">
                            <a16:creationId xmlns:a16="http://schemas.microsoft.com/office/drawing/2014/main" id="{CA3BF307-99BE-A3EC-EF3C-9C679D186FA9}"/>
                          </a:ext>
                        </a:extLst>
                      </p:cNvPr>
                      <p:cNvSpPr>
                        <a:spLocks noChangeAspect="1" noChangeArrowheads="1"/>
                      </p:cNvSpPr>
                      <p:nvPr/>
                    </p:nvSpPr>
                    <p:spPr bwMode="auto">
                      <a:xfrm>
                        <a:off x="5494769" y="4725095"/>
                        <a:ext cx="416136" cy="414618"/>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18" name="Oval 8">
                        <a:extLst>
                          <a:ext uri="{FF2B5EF4-FFF2-40B4-BE49-F238E27FC236}">
                            <a16:creationId xmlns:a16="http://schemas.microsoft.com/office/drawing/2014/main" id="{D3F44985-9D12-B121-B61D-BB6D7729988F}"/>
                          </a:ext>
                        </a:extLst>
                      </p:cNvPr>
                      <p:cNvSpPr>
                        <a:spLocks noChangeAspect="1" noChangeArrowheads="1"/>
                      </p:cNvSpPr>
                      <p:nvPr/>
                    </p:nvSpPr>
                    <p:spPr bwMode="auto">
                      <a:xfrm>
                        <a:off x="6499335" y="3724109"/>
                        <a:ext cx="611196" cy="604646"/>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19" name="Oval 9">
                        <a:extLst>
                          <a:ext uri="{FF2B5EF4-FFF2-40B4-BE49-F238E27FC236}">
                            <a16:creationId xmlns:a16="http://schemas.microsoft.com/office/drawing/2014/main" id="{5D5E9D87-34E6-07D4-C255-EC1563D1058B}"/>
                          </a:ext>
                        </a:extLst>
                      </p:cNvPr>
                      <p:cNvSpPr>
                        <a:spLocks noChangeAspect="1" noChangeArrowheads="1"/>
                      </p:cNvSpPr>
                      <p:nvPr/>
                    </p:nvSpPr>
                    <p:spPr bwMode="auto">
                      <a:xfrm>
                        <a:off x="5493673" y="3721450"/>
                        <a:ext cx="507170" cy="501002"/>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grpSp>
                <p:grpSp>
                  <p:nvGrpSpPr>
                    <p:cNvPr id="27691" name="Group 97">
                      <a:extLst>
                        <a:ext uri="{FF2B5EF4-FFF2-40B4-BE49-F238E27FC236}">
                          <a16:creationId xmlns:a16="http://schemas.microsoft.com/office/drawing/2014/main" id="{316B85F8-F3EF-F7BD-1EA9-246A03082A0C}"/>
                        </a:ext>
                      </a:extLst>
                    </p:cNvPr>
                    <p:cNvGrpSpPr>
                      <a:grpSpLocks/>
                    </p:cNvGrpSpPr>
                    <p:nvPr/>
                  </p:nvGrpSpPr>
                  <p:grpSpPr bwMode="auto">
                    <a:xfrm rot="-510725">
                      <a:off x="1665011" y="5856890"/>
                      <a:ext cx="499951" cy="377057"/>
                      <a:chOff x="3417002" y="991908"/>
                      <a:chExt cx="5743991" cy="4925368"/>
                    </a:xfrm>
                  </p:grpSpPr>
                  <p:sp>
                    <p:nvSpPr>
                      <p:cNvPr id="18506" name="Freeform 3">
                        <a:extLst>
                          <a:ext uri="{FF2B5EF4-FFF2-40B4-BE49-F238E27FC236}">
                            <a16:creationId xmlns:a16="http://schemas.microsoft.com/office/drawing/2014/main" id="{0F6FC8F9-5931-A942-1710-C6483DC05274}"/>
                          </a:ext>
                        </a:extLst>
                      </p:cNvPr>
                      <p:cNvSpPr>
                        <a:spLocks noChangeAspect="1"/>
                      </p:cNvSpPr>
                      <p:nvPr/>
                    </p:nvSpPr>
                    <p:spPr bwMode="auto">
                      <a:xfrm>
                        <a:off x="3471045" y="966700"/>
                        <a:ext cx="5653670" cy="4873118"/>
                      </a:xfrm>
                      <a:custGeom>
                        <a:avLst/>
                        <a:gdLst>
                          <a:gd name="T0" fmla="*/ 12 w 228"/>
                          <a:gd name="T1" fmla="*/ 135 h 199"/>
                          <a:gd name="T2" fmla="*/ 72 w 228"/>
                          <a:gd name="T3" fmla="*/ 194 h 199"/>
                          <a:gd name="T4" fmla="*/ 191 w 228"/>
                          <a:gd name="T5" fmla="*/ 125 h 199"/>
                          <a:gd name="T6" fmla="*/ 113 w 228"/>
                          <a:gd name="T7" fmla="*/ 11 h 199"/>
                          <a:gd name="T8" fmla="*/ 58 w 228"/>
                          <a:gd name="T9" fmla="*/ 74 h 199"/>
                          <a:gd name="T10" fmla="*/ 12 w 228"/>
                          <a:gd name="T11" fmla="*/ 135 h 199"/>
                        </a:gdLst>
                        <a:ahLst/>
                        <a:cxnLst>
                          <a:cxn ang="0">
                            <a:pos x="T0" y="T1"/>
                          </a:cxn>
                          <a:cxn ang="0">
                            <a:pos x="T2" y="T3"/>
                          </a:cxn>
                          <a:cxn ang="0">
                            <a:pos x="T4" y="T5"/>
                          </a:cxn>
                          <a:cxn ang="0">
                            <a:pos x="T6" y="T7"/>
                          </a:cxn>
                          <a:cxn ang="0">
                            <a:pos x="T8" y="T9"/>
                          </a:cxn>
                          <a:cxn ang="0">
                            <a:pos x="T10" y="T11"/>
                          </a:cxn>
                        </a:cxnLst>
                        <a:rect l="0" t="0" r="r" b="b"/>
                        <a:pathLst>
                          <a:path w="228" h="199">
                            <a:moveTo>
                              <a:pt x="12" y="135"/>
                            </a:moveTo>
                            <a:cubicBezTo>
                              <a:pt x="18" y="158"/>
                              <a:pt x="39" y="187"/>
                              <a:pt x="72" y="194"/>
                            </a:cubicBezTo>
                            <a:cubicBezTo>
                              <a:pt x="95" y="199"/>
                              <a:pt x="153" y="179"/>
                              <a:pt x="191" y="125"/>
                            </a:cubicBezTo>
                            <a:cubicBezTo>
                              <a:pt x="228" y="73"/>
                              <a:pt x="170" y="0"/>
                              <a:pt x="113" y="11"/>
                            </a:cubicBezTo>
                            <a:cubicBezTo>
                              <a:pt x="84" y="16"/>
                              <a:pt x="77" y="56"/>
                              <a:pt x="58" y="74"/>
                            </a:cubicBezTo>
                            <a:cubicBezTo>
                              <a:pt x="39" y="91"/>
                              <a:pt x="0" y="93"/>
                              <a:pt x="12" y="135"/>
                            </a:cubicBezTo>
                          </a:path>
                        </a:pathLst>
                      </a:cu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0800000" scaled="1"/>
                        <a:tileRect/>
                      </a:gradFill>
                      <a:ln>
                        <a:noFill/>
                      </a:ln>
                    </p:spPr>
                    <p:txBody>
                      <a:bodyPr/>
                      <a:lstStyle/>
                      <a:p>
                        <a:pPr defTabSz="233304">
                          <a:buClrTx/>
                          <a:defRPr/>
                        </a:pPr>
                        <a:endParaRPr lang="en-US" sz="919" kern="1200">
                          <a:solidFill>
                            <a:srgbClr val="7030A0"/>
                          </a:solidFill>
                          <a:latin typeface="Calibri" panose="020F0502020204030204"/>
                          <a:ea typeface="+mn-ea"/>
                          <a:cs typeface="+mn-cs"/>
                        </a:endParaRPr>
                      </a:p>
                    </p:txBody>
                  </p:sp>
                  <p:sp>
                    <p:nvSpPr>
                      <p:cNvPr id="18507" name="Freeform 4">
                        <a:extLst>
                          <a:ext uri="{FF2B5EF4-FFF2-40B4-BE49-F238E27FC236}">
                            <a16:creationId xmlns:a16="http://schemas.microsoft.com/office/drawing/2014/main" id="{567EF94F-7802-667E-8C97-5F0A276BB917}"/>
                          </a:ext>
                        </a:extLst>
                      </p:cNvPr>
                      <p:cNvSpPr>
                        <a:spLocks noChangeAspect="1"/>
                      </p:cNvSpPr>
                      <p:nvPr/>
                    </p:nvSpPr>
                    <p:spPr bwMode="auto">
                      <a:xfrm>
                        <a:off x="3399846" y="1372810"/>
                        <a:ext cx="4924164" cy="4520589"/>
                      </a:xfrm>
                      <a:custGeom>
                        <a:avLst/>
                        <a:gdLst>
                          <a:gd name="T0" fmla="*/ 2147483646 w 198"/>
                          <a:gd name="T1" fmla="*/ 2147483646 h 183"/>
                          <a:gd name="T2" fmla="*/ 2147483646 w 198"/>
                          <a:gd name="T3" fmla="*/ 2147483646 h 183"/>
                          <a:gd name="T4" fmla="*/ 2147483646 w 198"/>
                          <a:gd name="T5" fmla="*/ 2147483646 h 183"/>
                          <a:gd name="T6" fmla="*/ 2147483646 w 198"/>
                          <a:gd name="T7" fmla="*/ 2147483646 h 183"/>
                          <a:gd name="T8" fmla="*/ 2147483646 w 198"/>
                          <a:gd name="T9" fmla="*/ 2147483646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183">
                            <a:moveTo>
                              <a:pt x="101" y="172"/>
                            </a:moveTo>
                            <a:cubicBezTo>
                              <a:pt x="123" y="163"/>
                              <a:pt x="198" y="126"/>
                              <a:pt x="152" y="53"/>
                            </a:cubicBezTo>
                            <a:cubicBezTo>
                              <a:pt x="119" y="0"/>
                              <a:pt x="95" y="53"/>
                              <a:pt x="66" y="54"/>
                            </a:cubicBezTo>
                            <a:cubicBezTo>
                              <a:pt x="39" y="55"/>
                              <a:pt x="0" y="93"/>
                              <a:pt x="38" y="149"/>
                            </a:cubicBezTo>
                            <a:cubicBezTo>
                              <a:pt x="49" y="166"/>
                              <a:pt x="72" y="183"/>
                              <a:pt x="101" y="172"/>
                            </a:cubicBezTo>
                            <a:close/>
                          </a:path>
                        </a:pathLst>
                      </a:custGeom>
                      <a:gradFill rotWithShape="1">
                        <a:gsLst>
                          <a:gs pos="0">
                            <a:srgbClr val="3F1260"/>
                          </a:gs>
                          <a:gs pos="50000">
                            <a:srgbClr val="5E1F8D"/>
                          </a:gs>
                          <a:gs pos="100000">
                            <a:srgbClr val="7128A8"/>
                          </a:gs>
                        </a:gsLst>
                        <a:lin ang="8100000" scaled="1"/>
                      </a:gra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08" name="Freeform 5">
                        <a:extLst>
                          <a:ext uri="{FF2B5EF4-FFF2-40B4-BE49-F238E27FC236}">
                            <a16:creationId xmlns:a16="http://schemas.microsoft.com/office/drawing/2014/main" id="{A6A6CC46-2A64-8674-2D97-69BC02F27CE2}"/>
                          </a:ext>
                        </a:extLst>
                      </p:cNvPr>
                      <p:cNvSpPr>
                        <a:spLocks noChangeAspect="1"/>
                      </p:cNvSpPr>
                      <p:nvPr/>
                    </p:nvSpPr>
                    <p:spPr bwMode="auto">
                      <a:xfrm>
                        <a:off x="3812181" y="2859457"/>
                        <a:ext cx="1057783" cy="1679662"/>
                      </a:xfrm>
                      <a:custGeom>
                        <a:avLst/>
                        <a:gdLst>
                          <a:gd name="T0" fmla="*/ 2147483646 w 43"/>
                          <a:gd name="T1" fmla="*/ 0 h 68"/>
                          <a:gd name="T2" fmla="*/ 2147483646 w 43"/>
                          <a:gd name="T3" fmla="*/ 2147483646 h 68"/>
                          <a:gd name="T4" fmla="*/ 2147483646 w 43"/>
                          <a:gd name="T5" fmla="*/ 0 h 68"/>
                          <a:gd name="T6" fmla="*/ 0 60000 65536"/>
                          <a:gd name="T7" fmla="*/ 0 60000 65536"/>
                          <a:gd name="T8" fmla="*/ 0 60000 65536"/>
                        </a:gdLst>
                        <a:ahLst/>
                        <a:cxnLst>
                          <a:cxn ang="T6">
                            <a:pos x="T0" y="T1"/>
                          </a:cxn>
                          <a:cxn ang="T7">
                            <a:pos x="T2" y="T3"/>
                          </a:cxn>
                          <a:cxn ang="T8">
                            <a:pos x="T4" y="T5"/>
                          </a:cxn>
                        </a:cxnLst>
                        <a:rect l="0" t="0" r="r" b="b"/>
                        <a:pathLst>
                          <a:path w="43" h="68">
                            <a:moveTo>
                              <a:pt x="43" y="0"/>
                            </a:moveTo>
                            <a:cubicBezTo>
                              <a:pt x="11" y="6"/>
                              <a:pt x="0" y="50"/>
                              <a:pt x="18" y="68"/>
                            </a:cubicBezTo>
                            <a:cubicBezTo>
                              <a:pt x="6" y="38"/>
                              <a:pt x="23" y="11"/>
                              <a:pt x="43" y="0"/>
                            </a:cubicBezTo>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09" name="Freeform 6">
                        <a:extLst>
                          <a:ext uri="{FF2B5EF4-FFF2-40B4-BE49-F238E27FC236}">
                            <a16:creationId xmlns:a16="http://schemas.microsoft.com/office/drawing/2014/main" id="{4A84FC1C-41DB-F9D2-1F2F-47E5062ABBF2}"/>
                          </a:ext>
                        </a:extLst>
                      </p:cNvPr>
                      <p:cNvSpPr>
                        <a:spLocks noChangeAspect="1"/>
                      </p:cNvSpPr>
                      <p:nvPr/>
                    </p:nvSpPr>
                    <p:spPr bwMode="auto">
                      <a:xfrm>
                        <a:off x="5655000" y="1178991"/>
                        <a:ext cx="1349586" cy="601356"/>
                      </a:xfrm>
                      <a:custGeom>
                        <a:avLst/>
                        <a:gdLst>
                          <a:gd name="T0" fmla="*/ 2147483646 w 129"/>
                          <a:gd name="T1" fmla="*/ 2147483646 h 58"/>
                          <a:gd name="T2" fmla="*/ 0 w 129"/>
                          <a:gd name="T3" fmla="*/ 2147483646 h 58"/>
                          <a:gd name="T4" fmla="*/ 2147483646 w 129"/>
                          <a:gd name="T5" fmla="*/ 2147483646 h 58"/>
                          <a:gd name="T6" fmla="*/ 0 60000 65536"/>
                          <a:gd name="T7" fmla="*/ 0 60000 65536"/>
                          <a:gd name="T8" fmla="*/ 0 60000 65536"/>
                        </a:gdLst>
                        <a:ahLst/>
                        <a:cxnLst>
                          <a:cxn ang="T6">
                            <a:pos x="T0" y="T1"/>
                          </a:cxn>
                          <a:cxn ang="T7">
                            <a:pos x="T2" y="T3"/>
                          </a:cxn>
                          <a:cxn ang="T8">
                            <a:pos x="T4" y="T5"/>
                          </a:cxn>
                        </a:cxnLst>
                        <a:rect l="0" t="0" r="r" b="b"/>
                        <a:pathLst>
                          <a:path w="129" h="58">
                            <a:moveTo>
                              <a:pt x="129" y="37"/>
                            </a:moveTo>
                            <a:cubicBezTo>
                              <a:pt x="92" y="6"/>
                              <a:pt x="14" y="0"/>
                              <a:pt x="0" y="58"/>
                            </a:cubicBezTo>
                            <a:cubicBezTo>
                              <a:pt x="21" y="30"/>
                              <a:pt x="69" y="6"/>
                              <a:pt x="129" y="37"/>
                            </a:cubicBezTo>
                            <a:close/>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10" name="Oval 7">
                        <a:extLst>
                          <a:ext uri="{FF2B5EF4-FFF2-40B4-BE49-F238E27FC236}">
                            <a16:creationId xmlns:a16="http://schemas.microsoft.com/office/drawing/2014/main" id="{E74EAF1D-04EB-FFD1-0F74-3E685EB440FD}"/>
                          </a:ext>
                        </a:extLst>
                      </p:cNvPr>
                      <p:cNvSpPr>
                        <a:spLocks noChangeAspect="1" noChangeArrowheads="1"/>
                      </p:cNvSpPr>
                      <p:nvPr/>
                    </p:nvSpPr>
                    <p:spPr bwMode="auto">
                      <a:xfrm>
                        <a:off x="5511872" y="4701838"/>
                        <a:ext cx="419472" cy="414733"/>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11" name="Oval 8">
                        <a:extLst>
                          <a:ext uri="{FF2B5EF4-FFF2-40B4-BE49-F238E27FC236}">
                            <a16:creationId xmlns:a16="http://schemas.microsoft.com/office/drawing/2014/main" id="{EDA67EAB-D599-98EB-0D6A-B0363BC98712}"/>
                          </a:ext>
                        </a:extLst>
                      </p:cNvPr>
                      <p:cNvSpPr>
                        <a:spLocks noChangeAspect="1" noChangeArrowheads="1"/>
                      </p:cNvSpPr>
                      <p:nvPr/>
                    </p:nvSpPr>
                    <p:spPr bwMode="auto">
                      <a:xfrm>
                        <a:off x="6497524" y="3713493"/>
                        <a:ext cx="620080" cy="601369"/>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12" name="Oval 9">
                        <a:extLst>
                          <a:ext uri="{FF2B5EF4-FFF2-40B4-BE49-F238E27FC236}">
                            <a16:creationId xmlns:a16="http://schemas.microsoft.com/office/drawing/2014/main" id="{07EE0088-1D92-AD31-4B49-922B98B3EEBA}"/>
                          </a:ext>
                        </a:extLst>
                      </p:cNvPr>
                      <p:cNvSpPr>
                        <a:spLocks noChangeAspect="1" noChangeArrowheads="1"/>
                      </p:cNvSpPr>
                      <p:nvPr/>
                    </p:nvSpPr>
                    <p:spPr bwMode="auto">
                      <a:xfrm>
                        <a:off x="5524726" y="3725223"/>
                        <a:ext cx="492422" cy="497679"/>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grpSp>
                <p:grpSp>
                  <p:nvGrpSpPr>
                    <p:cNvPr id="27692" name="Group 105">
                      <a:extLst>
                        <a:ext uri="{FF2B5EF4-FFF2-40B4-BE49-F238E27FC236}">
                          <a16:creationId xmlns:a16="http://schemas.microsoft.com/office/drawing/2014/main" id="{753EE1F9-760F-AB6A-5E22-9FB8913FF7B6}"/>
                        </a:ext>
                      </a:extLst>
                    </p:cNvPr>
                    <p:cNvGrpSpPr>
                      <a:grpSpLocks/>
                    </p:cNvGrpSpPr>
                    <p:nvPr/>
                  </p:nvGrpSpPr>
                  <p:grpSpPr bwMode="auto">
                    <a:xfrm rot="5063370">
                      <a:off x="1384816" y="5655363"/>
                      <a:ext cx="596102" cy="313705"/>
                      <a:chOff x="3270251" y="944564"/>
                      <a:chExt cx="5649913" cy="4967287"/>
                    </a:xfrm>
                  </p:grpSpPr>
                  <p:sp>
                    <p:nvSpPr>
                      <p:cNvPr id="18499" name="Freeform 3">
                        <a:extLst>
                          <a:ext uri="{FF2B5EF4-FFF2-40B4-BE49-F238E27FC236}">
                            <a16:creationId xmlns:a16="http://schemas.microsoft.com/office/drawing/2014/main" id="{6B0DC5FC-FBD9-F127-4150-B0F33D824448}"/>
                          </a:ext>
                        </a:extLst>
                      </p:cNvPr>
                      <p:cNvSpPr>
                        <a:spLocks noChangeAspect="1"/>
                      </p:cNvSpPr>
                      <p:nvPr/>
                    </p:nvSpPr>
                    <p:spPr bwMode="auto">
                      <a:xfrm>
                        <a:off x="3243659" y="1053652"/>
                        <a:ext cx="5657382" cy="4951596"/>
                      </a:xfrm>
                      <a:custGeom>
                        <a:avLst/>
                        <a:gdLst>
                          <a:gd name="T0" fmla="*/ 12 w 228"/>
                          <a:gd name="T1" fmla="*/ 135 h 199"/>
                          <a:gd name="T2" fmla="*/ 72 w 228"/>
                          <a:gd name="T3" fmla="*/ 194 h 199"/>
                          <a:gd name="T4" fmla="*/ 191 w 228"/>
                          <a:gd name="T5" fmla="*/ 125 h 199"/>
                          <a:gd name="T6" fmla="*/ 113 w 228"/>
                          <a:gd name="T7" fmla="*/ 11 h 199"/>
                          <a:gd name="T8" fmla="*/ 58 w 228"/>
                          <a:gd name="T9" fmla="*/ 74 h 199"/>
                          <a:gd name="T10" fmla="*/ 12 w 228"/>
                          <a:gd name="T11" fmla="*/ 135 h 199"/>
                        </a:gdLst>
                        <a:ahLst/>
                        <a:cxnLst>
                          <a:cxn ang="0">
                            <a:pos x="T0" y="T1"/>
                          </a:cxn>
                          <a:cxn ang="0">
                            <a:pos x="T2" y="T3"/>
                          </a:cxn>
                          <a:cxn ang="0">
                            <a:pos x="T4" y="T5"/>
                          </a:cxn>
                          <a:cxn ang="0">
                            <a:pos x="T6" y="T7"/>
                          </a:cxn>
                          <a:cxn ang="0">
                            <a:pos x="T8" y="T9"/>
                          </a:cxn>
                          <a:cxn ang="0">
                            <a:pos x="T10" y="T11"/>
                          </a:cxn>
                        </a:cxnLst>
                        <a:rect l="0" t="0" r="r" b="b"/>
                        <a:pathLst>
                          <a:path w="228" h="199">
                            <a:moveTo>
                              <a:pt x="12" y="135"/>
                            </a:moveTo>
                            <a:cubicBezTo>
                              <a:pt x="18" y="158"/>
                              <a:pt x="39" y="187"/>
                              <a:pt x="72" y="194"/>
                            </a:cubicBezTo>
                            <a:cubicBezTo>
                              <a:pt x="95" y="199"/>
                              <a:pt x="153" y="179"/>
                              <a:pt x="191" y="125"/>
                            </a:cubicBezTo>
                            <a:cubicBezTo>
                              <a:pt x="228" y="73"/>
                              <a:pt x="170" y="0"/>
                              <a:pt x="113" y="11"/>
                            </a:cubicBezTo>
                            <a:cubicBezTo>
                              <a:pt x="84" y="16"/>
                              <a:pt x="77" y="56"/>
                              <a:pt x="58" y="74"/>
                            </a:cubicBezTo>
                            <a:cubicBezTo>
                              <a:pt x="39" y="91"/>
                              <a:pt x="0" y="93"/>
                              <a:pt x="12" y="135"/>
                            </a:cubicBezTo>
                          </a:path>
                        </a:pathLst>
                      </a:cu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0800000" scaled="1"/>
                        <a:tileRect/>
                      </a:gradFill>
                      <a:ln>
                        <a:noFill/>
                      </a:ln>
                    </p:spPr>
                    <p:txBody>
                      <a:bodyPr/>
                      <a:lstStyle/>
                      <a:p>
                        <a:pPr defTabSz="233304">
                          <a:buClrTx/>
                          <a:defRPr/>
                        </a:pPr>
                        <a:endParaRPr lang="en-US" sz="919" kern="1200">
                          <a:solidFill>
                            <a:srgbClr val="7030A0"/>
                          </a:solidFill>
                          <a:latin typeface="Calibri" panose="020F0502020204030204"/>
                          <a:ea typeface="+mn-ea"/>
                          <a:cs typeface="+mn-cs"/>
                        </a:endParaRPr>
                      </a:p>
                    </p:txBody>
                  </p:sp>
                  <p:sp>
                    <p:nvSpPr>
                      <p:cNvPr id="18500" name="Freeform 4">
                        <a:extLst>
                          <a:ext uri="{FF2B5EF4-FFF2-40B4-BE49-F238E27FC236}">
                            <a16:creationId xmlns:a16="http://schemas.microsoft.com/office/drawing/2014/main" id="{3260F970-7A63-9BF9-5656-1BA7B5EB799B}"/>
                          </a:ext>
                        </a:extLst>
                      </p:cNvPr>
                      <p:cNvSpPr>
                        <a:spLocks noChangeAspect="1"/>
                      </p:cNvSpPr>
                      <p:nvPr/>
                    </p:nvSpPr>
                    <p:spPr bwMode="auto">
                      <a:xfrm>
                        <a:off x="3399148" y="1420507"/>
                        <a:ext cx="4905070" cy="4524309"/>
                      </a:xfrm>
                      <a:custGeom>
                        <a:avLst/>
                        <a:gdLst>
                          <a:gd name="T0" fmla="*/ 2147483646 w 198"/>
                          <a:gd name="T1" fmla="*/ 2147483646 h 183"/>
                          <a:gd name="T2" fmla="*/ 2147483646 w 198"/>
                          <a:gd name="T3" fmla="*/ 2147483646 h 183"/>
                          <a:gd name="T4" fmla="*/ 2147483646 w 198"/>
                          <a:gd name="T5" fmla="*/ 2147483646 h 183"/>
                          <a:gd name="T6" fmla="*/ 2147483646 w 198"/>
                          <a:gd name="T7" fmla="*/ 2147483646 h 183"/>
                          <a:gd name="T8" fmla="*/ 2147483646 w 198"/>
                          <a:gd name="T9" fmla="*/ 2147483646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183">
                            <a:moveTo>
                              <a:pt x="101" y="172"/>
                            </a:moveTo>
                            <a:cubicBezTo>
                              <a:pt x="123" y="163"/>
                              <a:pt x="198" y="126"/>
                              <a:pt x="152" y="53"/>
                            </a:cubicBezTo>
                            <a:cubicBezTo>
                              <a:pt x="119" y="0"/>
                              <a:pt x="95" y="53"/>
                              <a:pt x="66" y="54"/>
                            </a:cubicBezTo>
                            <a:cubicBezTo>
                              <a:pt x="39" y="55"/>
                              <a:pt x="0" y="93"/>
                              <a:pt x="38" y="149"/>
                            </a:cubicBezTo>
                            <a:cubicBezTo>
                              <a:pt x="49" y="166"/>
                              <a:pt x="72" y="183"/>
                              <a:pt x="101" y="172"/>
                            </a:cubicBezTo>
                            <a:close/>
                          </a:path>
                        </a:pathLst>
                      </a:custGeom>
                      <a:gradFill rotWithShape="1">
                        <a:gsLst>
                          <a:gs pos="0">
                            <a:srgbClr val="3F1260"/>
                          </a:gs>
                          <a:gs pos="50000">
                            <a:srgbClr val="5E1F8D"/>
                          </a:gs>
                          <a:gs pos="100000">
                            <a:srgbClr val="7128A8"/>
                          </a:gs>
                        </a:gsLst>
                        <a:lin ang="8100000" scaled="1"/>
                      </a:gra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01" name="Freeform 5">
                        <a:extLst>
                          <a:ext uri="{FF2B5EF4-FFF2-40B4-BE49-F238E27FC236}">
                            <a16:creationId xmlns:a16="http://schemas.microsoft.com/office/drawing/2014/main" id="{8153A96A-15C5-3073-CC01-23D9A84F0895}"/>
                          </a:ext>
                        </a:extLst>
                      </p:cNvPr>
                      <p:cNvSpPr>
                        <a:spLocks noChangeAspect="1"/>
                      </p:cNvSpPr>
                      <p:nvPr/>
                    </p:nvSpPr>
                    <p:spPr bwMode="auto">
                      <a:xfrm>
                        <a:off x="3794248" y="2906350"/>
                        <a:ext cx="1068287" cy="1684056"/>
                      </a:xfrm>
                      <a:custGeom>
                        <a:avLst/>
                        <a:gdLst>
                          <a:gd name="T0" fmla="*/ 2147483646 w 43"/>
                          <a:gd name="T1" fmla="*/ 0 h 68"/>
                          <a:gd name="T2" fmla="*/ 2147483646 w 43"/>
                          <a:gd name="T3" fmla="*/ 2147483646 h 68"/>
                          <a:gd name="T4" fmla="*/ 2147483646 w 43"/>
                          <a:gd name="T5" fmla="*/ 0 h 68"/>
                          <a:gd name="T6" fmla="*/ 0 60000 65536"/>
                          <a:gd name="T7" fmla="*/ 0 60000 65536"/>
                          <a:gd name="T8" fmla="*/ 0 60000 65536"/>
                        </a:gdLst>
                        <a:ahLst/>
                        <a:cxnLst>
                          <a:cxn ang="T6">
                            <a:pos x="T0" y="T1"/>
                          </a:cxn>
                          <a:cxn ang="T7">
                            <a:pos x="T2" y="T3"/>
                          </a:cxn>
                          <a:cxn ang="T8">
                            <a:pos x="T4" y="T5"/>
                          </a:cxn>
                        </a:cxnLst>
                        <a:rect l="0" t="0" r="r" b="b"/>
                        <a:pathLst>
                          <a:path w="43" h="68">
                            <a:moveTo>
                              <a:pt x="43" y="0"/>
                            </a:moveTo>
                            <a:cubicBezTo>
                              <a:pt x="11" y="6"/>
                              <a:pt x="0" y="50"/>
                              <a:pt x="18" y="68"/>
                            </a:cubicBezTo>
                            <a:cubicBezTo>
                              <a:pt x="6" y="38"/>
                              <a:pt x="23" y="11"/>
                              <a:pt x="43" y="0"/>
                            </a:cubicBezTo>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02" name="Freeform 6">
                        <a:extLst>
                          <a:ext uri="{FF2B5EF4-FFF2-40B4-BE49-F238E27FC236}">
                            <a16:creationId xmlns:a16="http://schemas.microsoft.com/office/drawing/2014/main" id="{C494C850-690D-64F2-55F2-518B23D89DF7}"/>
                          </a:ext>
                        </a:extLst>
                      </p:cNvPr>
                      <p:cNvSpPr>
                        <a:spLocks noChangeAspect="1"/>
                      </p:cNvSpPr>
                      <p:nvPr/>
                    </p:nvSpPr>
                    <p:spPr bwMode="auto">
                      <a:xfrm>
                        <a:off x="5634954" y="1208792"/>
                        <a:ext cx="1354160" cy="603241"/>
                      </a:xfrm>
                      <a:custGeom>
                        <a:avLst/>
                        <a:gdLst>
                          <a:gd name="T0" fmla="*/ 2147483646 w 129"/>
                          <a:gd name="T1" fmla="*/ 2147483646 h 58"/>
                          <a:gd name="T2" fmla="*/ 0 w 129"/>
                          <a:gd name="T3" fmla="*/ 2147483646 h 58"/>
                          <a:gd name="T4" fmla="*/ 2147483646 w 129"/>
                          <a:gd name="T5" fmla="*/ 2147483646 h 58"/>
                          <a:gd name="T6" fmla="*/ 0 60000 65536"/>
                          <a:gd name="T7" fmla="*/ 0 60000 65536"/>
                          <a:gd name="T8" fmla="*/ 0 60000 65536"/>
                        </a:gdLst>
                        <a:ahLst/>
                        <a:cxnLst>
                          <a:cxn ang="T6">
                            <a:pos x="T0" y="T1"/>
                          </a:cxn>
                          <a:cxn ang="T7">
                            <a:pos x="T2" y="T3"/>
                          </a:cxn>
                          <a:cxn ang="T8">
                            <a:pos x="T4" y="T5"/>
                          </a:cxn>
                        </a:cxnLst>
                        <a:rect l="0" t="0" r="r" b="b"/>
                        <a:pathLst>
                          <a:path w="129" h="58">
                            <a:moveTo>
                              <a:pt x="129" y="37"/>
                            </a:moveTo>
                            <a:cubicBezTo>
                              <a:pt x="92" y="6"/>
                              <a:pt x="14" y="0"/>
                              <a:pt x="0" y="58"/>
                            </a:cubicBezTo>
                            <a:cubicBezTo>
                              <a:pt x="21" y="30"/>
                              <a:pt x="69" y="6"/>
                              <a:pt x="129" y="37"/>
                            </a:cubicBezTo>
                            <a:close/>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503" name="Oval 7">
                        <a:extLst>
                          <a:ext uri="{FF2B5EF4-FFF2-40B4-BE49-F238E27FC236}">
                            <a16:creationId xmlns:a16="http://schemas.microsoft.com/office/drawing/2014/main" id="{C41C231D-1E1C-FF43-A611-C94BA0522BFE}"/>
                          </a:ext>
                        </a:extLst>
                      </p:cNvPr>
                      <p:cNvSpPr>
                        <a:spLocks noChangeAspect="1" noChangeArrowheads="1"/>
                      </p:cNvSpPr>
                      <p:nvPr/>
                    </p:nvSpPr>
                    <p:spPr bwMode="auto">
                      <a:xfrm>
                        <a:off x="5503944" y="4771224"/>
                        <a:ext cx="406253" cy="427288"/>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04" name="Oval 8">
                        <a:extLst>
                          <a:ext uri="{FF2B5EF4-FFF2-40B4-BE49-F238E27FC236}">
                            <a16:creationId xmlns:a16="http://schemas.microsoft.com/office/drawing/2014/main" id="{85124BA0-1B44-F35B-BB59-E431C57D309D}"/>
                          </a:ext>
                        </a:extLst>
                      </p:cNvPr>
                      <p:cNvSpPr>
                        <a:spLocks noChangeAspect="1" noChangeArrowheads="1"/>
                      </p:cNvSpPr>
                      <p:nvPr/>
                    </p:nvSpPr>
                    <p:spPr bwMode="auto">
                      <a:xfrm>
                        <a:off x="6510840" y="3765892"/>
                        <a:ext cx="601849" cy="603241"/>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505" name="Oval 9">
                        <a:extLst>
                          <a:ext uri="{FF2B5EF4-FFF2-40B4-BE49-F238E27FC236}">
                            <a16:creationId xmlns:a16="http://schemas.microsoft.com/office/drawing/2014/main" id="{5DEA90E1-7570-93ED-6592-09894CD51CD4}"/>
                          </a:ext>
                        </a:extLst>
                      </p:cNvPr>
                      <p:cNvSpPr>
                        <a:spLocks noChangeAspect="1" noChangeArrowheads="1"/>
                      </p:cNvSpPr>
                      <p:nvPr/>
                    </p:nvSpPr>
                    <p:spPr bwMode="auto">
                      <a:xfrm>
                        <a:off x="5500464" y="3768000"/>
                        <a:ext cx="496530" cy="502701"/>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grpSp>
                <p:grpSp>
                  <p:nvGrpSpPr>
                    <p:cNvPr id="27693" name="Group 113">
                      <a:extLst>
                        <a:ext uri="{FF2B5EF4-FFF2-40B4-BE49-F238E27FC236}">
                          <a16:creationId xmlns:a16="http://schemas.microsoft.com/office/drawing/2014/main" id="{A700446C-B0AE-9E9D-BDFF-CECEAA7BBE7B}"/>
                        </a:ext>
                      </a:extLst>
                    </p:cNvPr>
                    <p:cNvGrpSpPr>
                      <a:grpSpLocks/>
                    </p:cNvGrpSpPr>
                    <p:nvPr/>
                  </p:nvGrpSpPr>
                  <p:grpSpPr bwMode="auto">
                    <a:xfrm rot="238525">
                      <a:off x="1567977" y="6354302"/>
                      <a:ext cx="401375" cy="558263"/>
                      <a:chOff x="3744651" y="1196072"/>
                      <a:chExt cx="6164795" cy="5199111"/>
                    </a:xfrm>
                  </p:grpSpPr>
                  <p:sp>
                    <p:nvSpPr>
                      <p:cNvPr id="18492" name="Freeform 3">
                        <a:extLst>
                          <a:ext uri="{FF2B5EF4-FFF2-40B4-BE49-F238E27FC236}">
                            <a16:creationId xmlns:a16="http://schemas.microsoft.com/office/drawing/2014/main" id="{F0C56722-57E0-CD83-D474-39BCC446C52E}"/>
                          </a:ext>
                        </a:extLst>
                      </p:cNvPr>
                      <p:cNvSpPr>
                        <a:spLocks noChangeAspect="1"/>
                      </p:cNvSpPr>
                      <p:nvPr/>
                    </p:nvSpPr>
                    <p:spPr bwMode="auto">
                      <a:xfrm>
                        <a:off x="4190747" y="1445596"/>
                        <a:ext cx="5656381" cy="4937904"/>
                      </a:xfrm>
                      <a:custGeom>
                        <a:avLst/>
                        <a:gdLst>
                          <a:gd name="T0" fmla="*/ 12 w 228"/>
                          <a:gd name="T1" fmla="*/ 135 h 199"/>
                          <a:gd name="T2" fmla="*/ 72 w 228"/>
                          <a:gd name="T3" fmla="*/ 194 h 199"/>
                          <a:gd name="T4" fmla="*/ 191 w 228"/>
                          <a:gd name="T5" fmla="*/ 125 h 199"/>
                          <a:gd name="T6" fmla="*/ 113 w 228"/>
                          <a:gd name="T7" fmla="*/ 11 h 199"/>
                          <a:gd name="T8" fmla="*/ 58 w 228"/>
                          <a:gd name="T9" fmla="*/ 74 h 199"/>
                          <a:gd name="T10" fmla="*/ 12 w 228"/>
                          <a:gd name="T11" fmla="*/ 135 h 199"/>
                        </a:gdLst>
                        <a:ahLst/>
                        <a:cxnLst>
                          <a:cxn ang="0">
                            <a:pos x="T0" y="T1"/>
                          </a:cxn>
                          <a:cxn ang="0">
                            <a:pos x="T2" y="T3"/>
                          </a:cxn>
                          <a:cxn ang="0">
                            <a:pos x="T4" y="T5"/>
                          </a:cxn>
                          <a:cxn ang="0">
                            <a:pos x="T6" y="T7"/>
                          </a:cxn>
                          <a:cxn ang="0">
                            <a:pos x="T8" y="T9"/>
                          </a:cxn>
                          <a:cxn ang="0">
                            <a:pos x="T10" y="T11"/>
                          </a:cxn>
                        </a:cxnLst>
                        <a:rect l="0" t="0" r="r" b="b"/>
                        <a:pathLst>
                          <a:path w="228" h="199">
                            <a:moveTo>
                              <a:pt x="12" y="135"/>
                            </a:moveTo>
                            <a:cubicBezTo>
                              <a:pt x="18" y="158"/>
                              <a:pt x="39" y="187"/>
                              <a:pt x="72" y="194"/>
                            </a:cubicBezTo>
                            <a:cubicBezTo>
                              <a:pt x="95" y="199"/>
                              <a:pt x="153" y="179"/>
                              <a:pt x="191" y="125"/>
                            </a:cubicBezTo>
                            <a:cubicBezTo>
                              <a:pt x="228" y="73"/>
                              <a:pt x="170" y="0"/>
                              <a:pt x="113" y="11"/>
                            </a:cubicBezTo>
                            <a:cubicBezTo>
                              <a:pt x="84" y="16"/>
                              <a:pt x="77" y="56"/>
                              <a:pt x="58" y="74"/>
                            </a:cubicBezTo>
                            <a:cubicBezTo>
                              <a:pt x="39" y="91"/>
                              <a:pt x="0" y="93"/>
                              <a:pt x="12" y="135"/>
                            </a:cubicBezTo>
                          </a:path>
                        </a:pathLst>
                      </a:cu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0800000" scaled="1"/>
                        <a:tileRect/>
                      </a:gradFill>
                      <a:ln>
                        <a:noFill/>
                      </a:ln>
                    </p:spPr>
                    <p:txBody>
                      <a:bodyPr/>
                      <a:lstStyle/>
                      <a:p>
                        <a:pPr defTabSz="233304">
                          <a:buClrTx/>
                          <a:defRPr/>
                        </a:pPr>
                        <a:endParaRPr lang="en-US" sz="919" kern="1200">
                          <a:solidFill>
                            <a:srgbClr val="7030A0"/>
                          </a:solidFill>
                          <a:latin typeface="Calibri" panose="020F0502020204030204"/>
                          <a:ea typeface="+mn-ea"/>
                          <a:cs typeface="+mn-cs"/>
                        </a:endParaRPr>
                      </a:p>
                    </p:txBody>
                  </p:sp>
                  <p:sp>
                    <p:nvSpPr>
                      <p:cNvPr id="18493" name="Freeform 4">
                        <a:extLst>
                          <a:ext uri="{FF2B5EF4-FFF2-40B4-BE49-F238E27FC236}">
                            <a16:creationId xmlns:a16="http://schemas.microsoft.com/office/drawing/2014/main" id="{5A594560-D184-A96A-DE41-2F38FF86CEC5}"/>
                          </a:ext>
                        </a:extLst>
                      </p:cNvPr>
                      <p:cNvSpPr>
                        <a:spLocks noChangeAspect="1"/>
                      </p:cNvSpPr>
                      <p:nvPr/>
                    </p:nvSpPr>
                    <p:spPr bwMode="auto">
                      <a:xfrm>
                        <a:off x="3751783" y="1242399"/>
                        <a:ext cx="4900564" cy="4523948"/>
                      </a:xfrm>
                      <a:custGeom>
                        <a:avLst/>
                        <a:gdLst>
                          <a:gd name="T0" fmla="*/ 2147483646 w 198"/>
                          <a:gd name="T1" fmla="*/ 2147483646 h 183"/>
                          <a:gd name="T2" fmla="*/ 2147483646 w 198"/>
                          <a:gd name="T3" fmla="*/ 2147483646 h 183"/>
                          <a:gd name="T4" fmla="*/ 2147483646 w 198"/>
                          <a:gd name="T5" fmla="*/ 2147483646 h 183"/>
                          <a:gd name="T6" fmla="*/ 2147483646 w 198"/>
                          <a:gd name="T7" fmla="*/ 2147483646 h 183"/>
                          <a:gd name="T8" fmla="*/ 2147483646 w 198"/>
                          <a:gd name="T9" fmla="*/ 2147483646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183">
                            <a:moveTo>
                              <a:pt x="101" y="172"/>
                            </a:moveTo>
                            <a:cubicBezTo>
                              <a:pt x="123" y="163"/>
                              <a:pt x="198" y="126"/>
                              <a:pt x="152" y="53"/>
                            </a:cubicBezTo>
                            <a:cubicBezTo>
                              <a:pt x="119" y="0"/>
                              <a:pt x="95" y="53"/>
                              <a:pt x="66" y="54"/>
                            </a:cubicBezTo>
                            <a:cubicBezTo>
                              <a:pt x="39" y="55"/>
                              <a:pt x="0" y="93"/>
                              <a:pt x="38" y="149"/>
                            </a:cubicBezTo>
                            <a:cubicBezTo>
                              <a:pt x="49" y="166"/>
                              <a:pt x="72" y="183"/>
                              <a:pt x="101" y="172"/>
                            </a:cubicBezTo>
                            <a:close/>
                          </a:path>
                        </a:pathLst>
                      </a:custGeom>
                      <a:gradFill rotWithShape="1">
                        <a:gsLst>
                          <a:gs pos="0">
                            <a:srgbClr val="3F1260"/>
                          </a:gs>
                          <a:gs pos="50000">
                            <a:srgbClr val="5E1F8D"/>
                          </a:gs>
                          <a:gs pos="100000">
                            <a:srgbClr val="7128A8"/>
                          </a:gs>
                        </a:gsLst>
                        <a:lin ang="8100000" scaled="1"/>
                      </a:gra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94" name="Freeform 5">
                        <a:extLst>
                          <a:ext uri="{FF2B5EF4-FFF2-40B4-BE49-F238E27FC236}">
                            <a16:creationId xmlns:a16="http://schemas.microsoft.com/office/drawing/2014/main" id="{9E7596F6-1A48-711F-92C6-39C5A820E4F0}"/>
                          </a:ext>
                        </a:extLst>
                      </p:cNvPr>
                      <p:cNvSpPr>
                        <a:spLocks noChangeAspect="1"/>
                      </p:cNvSpPr>
                      <p:nvPr/>
                    </p:nvSpPr>
                    <p:spPr bwMode="auto">
                      <a:xfrm>
                        <a:off x="3818592" y="2858592"/>
                        <a:ext cx="1048373" cy="1685392"/>
                      </a:xfrm>
                      <a:custGeom>
                        <a:avLst/>
                        <a:gdLst>
                          <a:gd name="T0" fmla="*/ 2147483646 w 43"/>
                          <a:gd name="T1" fmla="*/ 0 h 68"/>
                          <a:gd name="T2" fmla="*/ 2147483646 w 43"/>
                          <a:gd name="T3" fmla="*/ 2147483646 h 68"/>
                          <a:gd name="T4" fmla="*/ 2147483646 w 43"/>
                          <a:gd name="T5" fmla="*/ 0 h 68"/>
                          <a:gd name="T6" fmla="*/ 0 60000 65536"/>
                          <a:gd name="T7" fmla="*/ 0 60000 65536"/>
                          <a:gd name="T8" fmla="*/ 0 60000 65536"/>
                        </a:gdLst>
                        <a:ahLst/>
                        <a:cxnLst>
                          <a:cxn ang="T6">
                            <a:pos x="T0" y="T1"/>
                          </a:cxn>
                          <a:cxn ang="T7">
                            <a:pos x="T2" y="T3"/>
                          </a:cxn>
                          <a:cxn ang="T8">
                            <a:pos x="T4" y="T5"/>
                          </a:cxn>
                        </a:cxnLst>
                        <a:rect l="0" t="0" r="r" b="b"/>
                        <a:pathLst>
                          <a:path w="43" h="68">
                            <a:moveTo>
                              <a:pt x="43" y="0"/>
                            </a:moveTo>
                            <a:cubicBezTo>
                              <a:pt x="11" y="6"/>
                              <a:pt x="0" y="50"/>
                              <a:pt x="18" y="68"/>
                            </a:cubicBezTo>
                            <a:cubicBezTo>
                              <a:pt x="6" y="38"/>
                              <a:pt x="23" y="11"/>
                              <a:pt x="43" y="0"/>
                            </a:cubicBezTo>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95" name="Freeform 6">
                        <a:extLst>
                          <a:ext uri="{FF2B5EF4-FFF2-40B4-BE49-F238E27FC236}">
                            <a16:creationId xmlns:a16="http://schemas.microsoft.com/office/drawing/2014/main" id="{CF1E21F0-17B1-97EA-C4D1-1E0713176811}"/>
                          </a:ext>
                        </a:extLst>
                      </p:cNvPr>
                      <p:cNvSpPr>
                        <a:spLocks noChangeAspect="1"/>
                      </p:cNvSpPr>
                      <p:nvPr/>
                    </p:nvSpPr>
                    <p:spPr bwMode="auto">
                      <a:xfrm>
                        <a:off x="5617028" y="1174281"/>
                        <a:ext cx="1365333" cy="606155"/>
                      </a:xfrm>
                      <a:custGeom>
                        <a:avLst/>
                        <a:gdLst>
                          <a:gd name="T0" fmla="*/ 2147483646 w 129"/>
                          <a:gd name="T1" fmla="*/ 2147483646 h 58"/>
                          <a:gd name="T2" fmla="*/ 0 w 129"/>
                          <a:gd name="T3" fmla="*/ 2147483646 h 58"/>
                          <a:gd name="T4" fmla="*/ 2147483646 w 129"/>
                          <a:gd name="T5" fmla="*/ 2147483646 h 58"/>
                          <a:gd name="T6" fmla="*/ 0 60000 65536"/>
                          <a:gd name="T7" fmla="*/ 0 60000 65536"/>
                          <a:gd name="T8" fmla="*/ 0 60000 65536"/>
                        </a:gdLst>
                        <a:ahLst/>
                        <a:cxnLst>
                          <a:cxn ang="T6">
                            <a:pos x="T0" y="T1"/>
                          </a:cxn>
                          <a:cxn ang="T7">
                            <a:pos x="T2" y="T3"/>
                          </a:cxn>
                          <a:cxn ang="T8">
                            <a:pos x="T4" y="T5"/>
                          </a:cxn>
                        </a:cxnLst>
                        <a:rect l="0" t="0" r="r" b="b"/>
                        <a:pathLst>
                          <a:path w="129" h="58">
                            <a:moveTo>
                              <a:pt x="129" y="37"/>
                            </a:moveTo>
                            <a:cubicBezTo>
                              <a:pt x="92" y="6"/>
                              <a:pt x="14" y="0"/>
                              <a:pt x="0" y="58"/>
                            </a:cubicBezTo>
                            <a:cubicBezTo>
                              <a:pt x="21" y="30"/>
                              <a:pt x="69" y="6"/>
                              <a:pt x="129" y="37"/>
                            </a:cubicBezTo>
                            <a:close/>
                          </a:path>
                        </a:pathLst>
                      </a:custGeom>
                      <a:solidFill>
                        <a:srgbClr val="FFFFFF"/>
                      </a:solidFill>
                      <a:ln>
                        <a:noFill/>
                      </a:ln>
                    </p:spPr>
                    <p:txBody>
                      <a:bodyPr/>
                      <a:lstStyle/>
                      <a:p>
                        <a:pPr defTabSz="233304" eaLnBrk="0" fontAlgn="base" hangingPunct="0">
                          <a:spcBef>
                            <a:spcPct val="0"/>
                          </a:spcBef>
                          <a:spcAft>
                            <a:spcPct val="0"/>
                          </a:spcAft>
                          <a:buClrTx/>
                          <a:defRPr/>
                        </a:pPr>
                        <a:endParaRPr lang="en-US" sz="919" kern="1200">
                          <a:solidFill>
                            <a:prstClr val="black"/>
                          </a:solidFill>
                          <a:latin typeface="Calibri" panose="020F0502020204030204" pitchFamily="34" charset="0"/>
                          <a:ea typeface="+mn-ea"/>
                          <a:cs typeface="+mn-cs"/>
                        </a:endParaRPr>
                      </a:p>
                    </p:txBody>
                  </p:sp>
                  <p:sp>
                    <p:nvSpPr>
                      <p:cNvPr id="18496" name="Oval 7">
                        <a:extLst>
                          <a:ext uri="{FF2B5EF4-FFF2-40B4-BE49-F238E27FC236}">
                            <a16:creationId xmlns:a16="http://schemas.microsoft.com/office/drawing/2014/main" id="{1A2F0964-27A1-B16D-6132-42D844116F37}"/>
                          </a:ext>
                        </a:extLst>
                      </p:cNvPr>
                      <p:cNvSpPr>
                        <a:spLocks noChangeAspect="1" noChangeArrowheads="1"/>
                      </p:cNvSpPr>
                      <p:nvPr/>
                    </p:nvSpPr>
                    <p:spPr bwMode="auto">
                      <a:xfrm>
                        <a:off x="5498699" y="4726183"/>
                        <a:ext cx="414484" cy="413956"/>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497" name="Oval 8">
                        <a:extLst>
                          <a:ext uri="{FF2B5EF4-FFF2-40B4-BE49-F238E27FC236}">
                            <a16:creationId xmlns:a16="http://schemas.microsoft.com/office/drawing/2014/main" id="{B4EA9899-CF26-4F8F-6EB9-467FEEFCFC90}"/>
                          </a:ext>
                        </a:extLst>
                      </p:cNvPr>
                      <p:cNvSpPr>
                        <a:spLocks noChangeAspect="1" noChangeArrowheads="1"/>
                      </p:cNvSpPr>
                      <p:nvPr/>
                    </p:nvSpPr>
                    <p:spPr bwMode="auto">
                      <a:xfrm>
                        <a:off x="6494093" y="3717076"/>
                        <a:ext cx="609516" cy="606145"/>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sp>
                    <p:nvSpPr>
                      <p:cNvPr id="18498" name="Oval 9">
                        <a:extLst>
                          <a:ext uri="{FF2B5EF4-FFF2-40B4-BE49-F238E27FC236}">
                            <a16:creationId xmlns:a16="http://schemas.microsoft.com/office/drawing/2014/main" id="{05A08733-839B-F98F-618C-14907AF04C04}"/>
                          </a:ext>
                        </a:extLst>
                      </p:cNvPr>
                      <p:cNvSpPr>
                        <a:spLocks noChangeAspect="1" noChangeArrowheads="1"/>
                      </p:cNvSpPr>
                      <p:nvPr/>
                    </p:nvSpPr>
                    <p:spPr bwMode="auto">
                      <a:xfrm>
                        <a:off x="5510332" y="3715999"/>
                        <a:ext cx="511992" cy="502661"/>
                      </a:xfrm>
                      <a:prstGeom prst="ellipse">
                        <a:avLst/>
                      </a:prstGeom>
                      <a:solidFill>
                        <a:srgbClr val="CC99FF"/>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endParaRPr lang="en-US" altLang="en-US" sz="919" kern="1200">
                          <a:solidFill>
                            <a:prstClr val="black"/>
                          </a:solidFill>
                          <a:ea typeface="+mn-ea"/>
                          <a:cs typeface="+mn-cs"/>
                        </a:endParaRPr>
                      </a:p>
                    </p:txBody>
                  </p:sp>
                </p:grpSp>
                <p:grpSp>
                  <p:nvGrpSpPr>
                    <p:cNvPr id="27694" name="Group 169">
                      <a:extLst>
                        <a:ext uri="{FF2B5EF4-FFF2-40B4-BE49-F238E27FC236}">
                          <a16:creationId xmlns:a16="http://schemas.microsoft.com/office/drawing/2014/main" id="{1F3BFBBD-BD19-DE4B-3390-4E51B6170A1A}"/>
                        </a:ext>
                      </a:extLst>
                    </p:cNvPr>
                    <p:cNvGrpSpPr>
                      <a:grpSpLocks/>
                    </p:cNvGrpSpPr>
                    <p:nvPr/>
                  </p:nvGrpSpPr>
                  <p:grpSpPr bwMode="auto">
                    <a:xfrm>
                      <a:off x="1260546" y="6346349"/>
                      <a:ext cx="324068" cy="388693"/>
                      <a:chOff x="8290446" y="2425700"/>
                      <a:chExt cx="603250" cy="596900"/>
                    </a:xfrm>
                  </p:grpSpPr>
                  <p:sp>
                    <p:nvSpPr>
                      <p:cNvPr id="18468" name="Freeform 17">
                        <a:extLst>
                          <a:ext uri="{FF2B5EF4-FFF2-40B4-BE49-F238E27FC236}">
                            <a16:creationId xmlns:a16="http://schemas.microsoft.com/office/drawing/2014/main" id="{0C8D66DD-B7C9-4CA6-628B-CC777ABD844F}"/>
                          </a:ext>
                        </a:extLst>
                      </p:cNvPr>
                      <p:cNvSpPr>
                        <a:spLocks noChangeAspect="1"/>
                      </p:cNvSpPr>
                      <p:nvPr/>
                    </p:nvSpPr>
                    <p:spPr bwMode="auto">
                      <a:xfrm>
                        <a:off x="8285693" y="2424273"/>
                        <a:ext cx="602800" cy="597264"/>
                      </a:xfrm>
                      <a:custGeom>
                        <a:avLst/>
                        <a:gdLst>
                          <a:gd name="T0" fmla="*/ 19 w 102"/>
                          <a:gd name="T1" fmla="*/ 21 h 101"/>
                          <a:gd name="T2" fmla="*/ 8 w 102"/>
                          <a:gd name="T3" fmla="*/ 36 h 101"/>
                          <a:gd name="T4" fmla="*/ 10 w 102"/>
                          <a:gd name="T5" fmla="*/ 43 h 101"/>
                          <a:gd name="T6" fmla="*/ 1 w 102"/>
                          <a:gd name="T7" fmla="*/ 59 h 101"/>
                          <a:gd name="T8" fmla="*/ 5 w 102"/>
                          <a:gd name="T9" fmla="*/ 71 h 101"/>
                          <a:gd name="T10" fmla="*/ 15 w 102"/>
                          <a:gd name="T11" fmla="*/ 77 h 101"/>
                          <a:gd name="T12" fmla="*/ 21 w 102"/>
                          <a:gd name="T13" fmla="*/ 92 h 101"/>
                          <a:gd name="T14" fmla="*/ 39 w 102"/>
                          <a:gd name="T15" fmla="*/ 101 h 101"/>
                          <a:gd name="T16" fmla="*/ 54 w 102"/>
                          <a:gd name="T17" fmla="*/ 100 h 101"/>
                          <a:gd name="T18" fmla="*/ 66 w 102"/>
                          <a:gd name="T19" fmla="*/ 94 h 101"/>
                          <a:gd name="T20" fmla="*/ 78 w 102"/>
                          <a:gd name="T21" fmla="*/ 89 h 101"/>
                          <a:gd name="T22" fmla="*/ 87 w 102"/>
                          <a:gd name="T23" fmla="*/ 79 h 101"/>
                          <a:gd name="T24" fmla="*/ 92 w 102"/>
                          <a:gd name="T25" fmla="*/ 70 h 101"/>
                          <a:gd name="T26" fmla="*/ 93 w 102"/>
                          <a:gd name="T27" fmla="*/ 54 h 101"/>
                          <a:gd name="T28" fmla="*/ 98 w 102"/>
                          <a:gd name="T29" fmla="*/ 40 h 101"/>
                          <a:gd name="T30" fmla="*/ 92 w 102"/>
                          <a:gd name="T31" fmla="*/ 29 h 101"/>
                          <a:gd name="T32" fmla="*/ 93 w 102"/>
                          <a:gd name="T33" fmla="*/ 19 h 101"/>
                          <a:gd name="T34" fmla="*/ 88 w 102"/>
                          <a:gd name="T35" fmla="*/ 16 h 101"/>
                          <a:gd name="T36" fmla="*/ 79 w 102"/>
                          <a:gd name="T37" fmla="*/ 10 h 101"/>
                          <a:gd name="T38" fmla="*/ 60 w 102"/>
                          <a:gd name="T39" fmla="*/ 11 h 101"/>
                          <a:gd name="T40" fmla="*/ 56 w 102"/>
                          <a:gd name="T41" fmla="*/ 2 h 101"/>
                          <a:gd name="T42" fmla="*/ 37 w 102"/>
                          <a:gd name="T43" fmla="*/ 4 h 101"/>
                          <a:gd name="T44" fmla="*/ 25 w 102"/>
                          <a:gd name="T45" fmla="*/ 8 h 101"/>
                          <a:gd name="T46" fmla="*/ 19 w 102"/>
                          <a:gd name="T47" fmla="*/ 2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1">
                            <a:moveTo>
                              <a:pt x="19" y="21"/>
                            </a:moveTo>
                            <a:cubicBezTo>
                              <a:pt x="19" y="21"/>
                              <a:pt x="6" y="27"/>
                              <a:pt x="8" y="36"/>
                            </a:cubicBezTo>
                            <a:cubicBezTo>
                              <a:pt x="10" y="43"/>
                              <a:pt x="10" y="43"/>
                              <a:pt x="10" y="43"/>
                            </a:cubicBezTo>
                            <a:cubicBezTo>
                              <a:pt x="10" y="43"/>
                              <a:pt x="1" y="53"/>
                              <a:pt x="1" y="59"/>
                            </a:cubicBezTo>
                            <a:cubicBezTo>
                              <a:pt x="1" y="65"/>
                              <a:pt x="0" y="71"/>
                              <a:pt x="5" y="71"/>
                            </a:cubicBezTo>
                            <a:cubicBezTo>
                              <a:pt x="11" y="71"/>
                              <a:pt x="15" y="71"/>
                              <a:pt x="15" y="77"/>
                            </a:cubicBezTo>
                            <a:cubicBezTo>
                              <a:pt x="15" y="84"/>
                              <a:pt x="14" y="87"/>
                              <a:pt x="21" y="92"/>
                            </a:cubicBezTo>
                            <a:cubicBezTo>
                              <a:pt x="28" y="96"/>
                              <a:pt x="30" y="100"/>
                              <a:pt x="39" y="101"/>
                            </a:cubicBezTo>
                            <a:cubicBezTo>
                              <a:pt x="48" y="101"/>
                              <a:pt x="54" y="100"/>
                              <a:pt x="54" y="100"/>
                            </a:cubicBezTo>
                            <a:cubicBezTo>
                              <a:pt x="54" y="100"/>
                              <a:pt x="55" y="92"/>
                              <a:pt x="66" y="94"/>
                            </a:cubicBezTo>
                            <a:cubicBezTo>
                              <a:pt x="78" y="95"/>
                              <a:pt x="78" y="89"/>
                              <a:pt x="78" y="89"/>
                            </a:cubicBezTo>
                            <a:cubicBezTo>
                              <a:pt x="78" y="89"/>
                              <a:pt x="87" y="88"/>
                              <a:pt x="87" y="79"/>
                            </a:cubicBezTo>
                            <a:cubicBezTo>
                              <a:pt x="87" y="79"/>
                              <a:pt x="94" y="76"/>
                              <a:pt x="92" y="70"/>
                            </a:cubicBezTo>
                            <a:cubicBezTo>
                              <a:pt x="91" y="65"/>
                              <a:pt x="84" y="60"/>
                              <a:pt x="93" y="54"/>
                            </a:cubicBezTo>
                            <a:cubicBezTo>
                              <a:pt x="102" y="48"/>
                              <a:pt x="99" y="44"/>
                              <a:pt x="98" y="40"/>
                            </a:cubicBezTo>
                            <a:cubicBezTo>
                              <a:pt x="97" y="36"/>
                              <a:pt x="92" y="29"/>
                              <a:pt x="92" y="29"/>
                            </a:cubicBezTo>
                            <a:cubicBezTo>
                              <a:pt x="93" y="19"/>
                              <a:pt x="93" y="19"/>
                              <a:pt x="93" y="19"/>
                            </a:cubicBezTo>
                            <a:cubicBezTo>
                              <a:pt x="88" y="16"/>
                              <a:pt x="88" y="16"/>
                              <a:pt x="88" y="16"/>
                            </a:cubicBezTo>
                            <a:cubicBezTo>
                              <a:pt x="88" y="16"/>
                              <a:pt x="84" y="10"/>
                              <a:pt x="79" y="10"/>
                            </a:cubicBezTo>
                            <a:cubicBezTo>
                              <a:pt x="74" y="11"/>
                              <a:pt x="63" y="19"/>
                              <a:pt x="60" y="11"/>
                            </a:cubicBezTo>
                            <a:cubicBezTo>
                              <a:pt x="60" y="11"/>
                              <a:pt x="61" y="2"/>
                              <a:pt x="56" y="2"/>
                            </a:cubicBezTo>
                            <a:cubicBezTo>
                              <a:pt x="56" y="2"/>
                              <a:pt x="45" y="7"/>
                              <a:pt x="37" y="4"/>
                            </a:cubicBezTo>
                            <a:cubicBezTo>
                              <a:pt x="37" y="4"/>
                              <a:pt x="28" y="0"/>
                              <a:pt x="25" y="8"/>
                            </a:cubicBezTo>
                            <a:cubicBezTo>
                              <a:pt x="21" y="16"/>
                              <a:pt x="19" y="21"/>
                              <a:pt x="19" y="21"/>
                            </a:cubicBez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8100000" scaled="1"/>
                        <a:tileRect/>
                      </a:gradFill>
                      <a:ln w="6350" cap="flat">
                        <a:solidFill>
                          <a:srgbClr val="333333"/>
                        </a:solidFill>
                        <a:prstDash val="solid"/>
                        <a:miter lim="800000"/>
                        <a:headEnd/>
                        <a:tailEnd/>
                      </a:ln>
                    </p:spPr>
                    <p:txBody>
                      <a:bodyPr/>
                      <a:lstStyle/>
                      <a:p>
                        <a:pPr defTabSz="233304">
                          <a:buClrTx/>
                          <a:defRPr/>
                        </a:pPr>
                        <a:endParaRPr lang="en-US" sz="919" kern="1200">
                          <a:solidFill>
                            <a:prstClr val="black"/>
                          </a:solidFill>
                          <a:latin typeface="Calibri" panose="020F0502020204030204"/>
                          <a:ea typeface="+mn-ea"/>
                          <a:cs typeface="+mn-cs"/>
                        </a:endParaRPr>
                      </a:p>
                    </p:txBody>
                  </p:sp>
                  <p:grpSp>
                    <p:nvGrpSpPr>
                      <p:cNvPr id="18469" name="Group 80">
                        <a:extLst>
                          <a:ext uri="{FF2B5EF4-FFF2-40B4-BE49-F238E27FC236}">
                            <a16:creationId xmlns:a16="http://schemas.microsoft.com/office/drawing/2014/main" id="{EB98746C-D443-200E-5A57-CF4B343967A8}"/>
                          </a:ext>
                        </a:extLst>
                      </p:cNvPr>
                      <p:cNvGrpSpPr>
                        <a:grpSpLocks noChangeAspect="1"/>
                      </p:cNvGrpSpPr>
                      <p:nvPr/>
                    </p:nvGrpSpPr>
                    <p:grpSpPr bwMode="auto">
                      <a:xfrm>
                        <a:off x="8328248" y="2522545"/>
                        <a:ext cx="419895" cy="402399"/>
                        <a:chOff x="3216" y="1632"/>
                        <a:chExt cx="192" cy="184"/>
                      </a:xfrm>
                      <a:solidFill>
                        <a:srgbClr val="9966FF"/>
                      </a:solidFill>
                    </p:grpSpPr>
                    <p:sp>
                      <p:nvSpPr>
                        <p:cNvPr id="18470" name="Oval 81">
                          <a:extLst>
                            <a:ext uri="{FF2B5EF4-FFF2-40B4-BE49-F238E27FC236}">
                              <a16:creationId xmlns:a16="http://schemas.microsoft.com/office/drawing/2014/main" id="{5315371D-DC11-7D6D-783D-70442544E3FB}"/>
                            </a:ext>
                          </a:extLst>
                        </p:cNvPr>
                        <p:cNvSpPr>
                          <a:spLocks noChangeAspect="1" noChangeArrowheads="1"/>
                        </p:cNvSpPr>
                        <p:nvPr/>
                      </p:nvSpPr>
                      <p:spPr bwMode="auto">
                        <a:xfrm flipH="1">
                          <a:off x="3264" y="1680"/>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1" name="Oval 82">
                          <a:extLst>
                            <a:ext uri="{FF2B5EF4-FFF2-40B4-BE49-F238E27FC236}">
                              <a16:creationId xmlns:a16="http://schemas.microsoft.com/office/drawing/2014/main" id="{2A700BA8-55A7-D99E-27E8-723924DB049C}"/>
                            </a:ext>
                          </a:extLst>
                        </p:cNvPr>
                        <p:cNvSpPr>
                          <a:spLocks noChangeAspect="1" noChangeArrowheads="1"/>
                        </p:cNvSpPr>
                        <p:nvPr/>
                      </p:nvSpPr>
                      <p:spPr bwMode="auto">
                        <a:xfrm flipH="1">
                          <a:off x="3264" y="1728"/>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2" name="Oval 83">
                          <a:extLst>
                            <a:ext uri="{FF2B5EF4-FFF2-40B4-BE49-F238E27FC236}">
                              <a16:creationId xmlns:a16="http://schemas.microsoft.com/office/drawing/2014/main" id="{402DE025-E4E9-5829-DD92-6306CE35991F}"/>
                            </a:ext>
                          </a:extLst>
                        </p:cNvPr>
                        <p:cNvSpPr>
                          <a:spLocks noChangeAspect="1" noChangeArrowheads="1"/>
                        </p:cNvSpPr>
                        <p:nvPr/>
                      </p:nvSpPr>
                      <p:spPr bwMode="auto">
                        <a:xfrm flipH="1">
                          <a:off x="3312" y="1680"/>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3" name="Oval 84">
                          <a:extLst>
                            <a:ext uri="{FF2B5EF4-FFF2-40B4-BE49-F238E27FC236}">
                              <a16:creationId xmlns:a16="http://schemas.microsoft.com/office/drawing/2014/main" id="{2EAC14F8-E2A7-8320-7CA8-502E92BA1150}"/>
                            </a:ext>
                          </a:extLst>
                        </p:cNvPr>
                        <p:cNvSpPr>
                          <a:spLocks noChangeAspect="1" noChangeArrowheads="1"/>
                        </p:cNvSpPr>
                        <p:nvPr/>
                      </p:nvSpPr>
                      <p:spPr bwMode="auto">
                        <a:xfrm flipH="1">
                          <a:off x="3312" y="1632"/>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4" name="Oval 85">
                          <a:extLst>
                            <a:ext uri="{FF2B5EF4-FFF2-40B4-BE49-F238E27FC236}">
                              <a16:creationId xmlns:a16="http://schemas.microsoft.com/office/drawing/2014/main" id="{93AAC5F0-E921-F9C3-32E5-43E32820EAA4}"/>
                            </a:ext>
                          </a:extLst>
                        </p:cNvPr>
                        <p:cNvSpPr>
                          <a:spLocks noChangeAspect="1" noChangeArrowheads="1"/>
                        </p:cNvSpPr>
                        <p:nvPr/>
                      </p:nvSpPr>
                      <p:spPr bwMode="auto">
                        <a:xfrm flipH="1">
                          <a:off x="3360" y="1776"/>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5" name="Oval 86">
                          <a:extLst>
                            <a:ext uri="{FF2B5EF4-FFF2-40B4-BE49-F238E27FC236}">
                              <a16:creationId xmlns:a16="http://schemas.microsoft.com/office/drawing/2014/main" id="{B84C8E44-729C-128B-B698-7D6E86213C54}"/>
                            </a:ext>
                          </a:extLst>
                        </p:cNvPr>
                        <p:cNvSpPr>
                          <a:spLocks noChangeAspect="1" noChangeArrowheads="1"/>
                        </p:cNvSpPr>
                        <p:nvPr/>
                      </p:nvSpPr>
                      <p:spPr bwMode="auto">
                        <a:xfrm flipH="1">
                          <a:off x="3216" y="1728"/>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6" name="Oval 87">
                          <a:extLst>
                            <a:ext uri="{FF2B5EF4-FFF2-40B4-BE49-F238E27FC236}">
                              <a16:creationId xmlns:a16="http://schemas.microsoft.com/office/drawing/2014/main" id="{D13A6B63-A734-0A9F-F183-4ED8C4F0E711}"/>
                            </a:ext>
                          </a:extLst>
                        </p:cNvPr>
                        <p:cNvSpPr>
                          <a:spLocks noChangeAspect="1" noChangeArrowheads="1"/>
                        </p:cNvSpPr>
                        <p:nvPr/>
                      </p:nvSpPr>
                      <p:spPr bwMode="auto">
                        <a:xfrm flipH="1">
                          <a:off x="3330" y="1646"/>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7" name="Oval 88">
                          <a:extLst>
                            <a:ext uri="{FF2B5EF4-FFF2-40B4-BE49-F238E27FC236}">
                              <a16:creationId xmlns:a16="http://schemas.microsoft.com/office/drawing/2014/main" id="{9AAEEE57-9146-F709-5BEF-BD0DD393EFA4}"/>
                            </a:ext>
                          </a:extLst>
                        </p:cNvPr>
                        <p:cNvSpPr>
                          <a:spLocks noChangeAspect="1" noChangeArrowheads="1"/>
                        </p:cNvSpPr>
                        <p:nvPr/>
                      </p:nvSpPr>
                      <p:spPr bwMode="auto">
                        <a:xfrm flipH="1">
                          <a:off x="3360" y="1776"/>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8" name="Oval 89">
                          <a:extLst>
                            <a:ext uri="{FF2B5EF4-FFF2-40B4-BE49-F238E27FC236}">
                              <a16:creationId xmlns:a16="http://schemas.microsoft.com/office/drawing/2014/main" id="{EE53F375-15EE-0CF1-572A-16E9A82BFDA2}"/>
                            </a:ext>
                          </a:extLst>
                        </p:cNvPr>
                        <p:cNvSpPr>
                          <a:spLocks noChangeAspect="1" noChangeArrowheads="1"/>
                        </p:cNvSpPr>
                        <p:nvPr/>
                      </p:nvSpPr>
                      <p:spPr bwMode="auto">
                        <a:xfrm flipH="1">
                          <a:off x="3216" y="1680"/>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79" name="Oval 90">
                          <a:extLst>
                            <a:ext uri="{FF2B5EF4-FFF2-40B4-BE49-F238E27FC236}">
                              <a16:creationId xmlns:a16="http://schemas.microsoft.com/office/drawing/2014/main" id="{57A03C7C-2244-602D-EB35-87512C5BD812}"/>
                            </a:ext>
                          </a:extLst>
                        </p:cNvPr>
                        <p:cNvSpPr>
                          <a:spLocks noChangeAspect="1" noChangeArrowheads="1"/>
                        </p:cNvSpPr>
                        <p:nvPr/>
                      </p:nvSpPr>
                      <p:spPr bwMode="auto">
                        <a:xfrm flipH="1">
                          <a:off x="3352" y="1728"/>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0" name="Oval 91">
                          <a:extLst>
                            <a:ext uri="{FF2B5EF4-FFF2-40B4-BE49-F238E27FC236}">
                              <a16:creationId xmlns:a16="http://schemas.microsoft.com/office/drawing/2014/main" id="{2BC88017-A010-5AE1-F128-1BB7713E4B2F}"/>
                            </a:ext>
                          </a:extLst>
                        </p:cNvPr>
                        <p:cNvSpPr>
                          <a:spLocks noChangeAspect="1" noChangeArrowheads="1"/>
                        </p:cNvSpPr>
                        <p:nvPr/>
                      </p:nvSpPr>
                      <p:spPr bwMode="auto">
                        <a:xfrm flipH="1">
                          <a:off x="3264" y="1680"/>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1" name="Oval 92">
                          <a:extLst>
                            <a:ext uri="{FF2B5EF4-FFF2-40B4-BE49-F238E27FC236}">
                              <a16:creationId xmlns:a16="http://schemas.microsoft.com/office/drawing/2014/main" id="{DA13AA4C-42A5-04A9-17BC-521294B59269}"/>
                            </a:ext>
                          </a:extLst>
                        </p:cNvPr>
                        <p:cNvSpPr>
                          <a:spLocks noChangeAspect="1" noChangeArrowheads="1"/>
                        </p:cNvSpPr>
                        <p:nvPr/>
                      </p:nvSpPr>
                      <p:spPr bwMode="auto">
                        <a:xfrm flipH="1">
                          <a:off x="3264" y="1728"/>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2" name="Oval 93">
                          <a:extLst>
                            <a:ext uri="{FF2B5EF4-FFF2-40B4-BE49-F238E27FC236}">
                              <a16:creationId xmlns:a16="http://schemas.microsoft.com/office/drawing/2014/main" id="{09ECBF6F-A664-6ED4-2CDA-4E24CA6735AF}"/>
                            </a:ext>
                          </a:extLst>
                        </p:cNvPr>
                        <p:cNvSpPr>
                          <a:spLocks noChangeAspect="1" noChangeArrowheads="1"/>
                        </p:cNvSpPr>
                        <p:nvPr/>
                      </p:nvSpPr>
                      <p:spPr bwMode="auto">
                        <a:xfrm flipH="1">
                          <a:off x="3312" y="1680"/>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3" name="Oval 94">
                          <a:extLst>
                            <a:ext uri="{FF2B5EF4-FFF2-40B4-BE49-F238E27FC236}">
                              <a16:creationId xmlns:a16="http://schemas.microsoft.com/office/drawing/2014/main" id="{D6E5898D-F509-626E-D28F-DA49A14AC46E}"/>
                            </a:ext>
                          </a:extLst>
                        </p:cNvPr>
                        <p:cNvSpPr>
                          <a:spLocks noChangeAspect="1" noChangeArrowheads="1"/>
                        </p:cNvSpPr>
                        <p:nvPr/>
                      </p:nvSpPr>
                      <p:spPr bwMode="auto">
                        <a:xfrm flipH="1">
                          <a:off x="3264" y="1776"/>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4" name="Oval 95">
                          <a:extLst>
                            <a:ext uri="{FF2B5EF4-FFF2-40B4-BE49-F238E27FC236}">
                              <a16:creationId xmlns:a16="http://schemas.microsoft.com/office/drawing/2014/main" id="{4D835C38-6350-8FE9-AFB1-C4FAF2326E8B}"/>
                            </a:ext>
                          </a:extLst>
                        </p:cNvPr>
                        <p:cNvSpPr>
                          <a:spLocks noChangeAspect="1" noChangeArrowheads="1"/>
                        </p:cNvSpPr>
                        <p:nvPr/>
                      </p:nvSpPr>
                      <p:spPr bwMode="auto">
                        <a:xfrm flipH="1">
                          <a:off x="3264" y="1680"/>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5" name="Oval 96">
                          <a:extLst>
                            <a:ext uri="{FF2B5EF4-FFF2-40B4-BE49-F238E27FC236}">
                              <a16:creationId xmlns:a16="http://schemas.microsoft.com/office/drawing/2014/main" id="{9EEBC0EF-4C8E-280B-976A-C0392B03109E}"/>
                            </a:ext>
                          </a:extLst>
                        </p:cNvPr>
                        <p:cNvSpPr>
                          <a:spLocks noChangeAspect="1" noChangeArrowheads="1"/>
                        </p:cNvSpPr>
                        <p:nvPr/>
                      </p:nvSpPr>
                      <p:spPr bwMode="auto">
                        <a:xfrm flipH="1">
                          <a:off x="3264" y="1728"/>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6" name="Oval 97">
                          <a:extLst>
                            <a:ext uri="{FF2B5EF4-FFF2-40B4-BE49-F238E27FC236}">
                              <a16:creationId xmlns:a16="http://schemas.microsoft.com/office/drawing/2014/main" id="{3656A978-0FF1-5CC6-544B-478E39BF0295}"/>
                            </a:ext>
                          </a:extLst>
                        </p:cNvPr>
                        <p:cNvSpPr>
                          <a:spLocks noChangeAspect="1" noChangeArrowheads="1"/>
                        </p:cNvSpPr>
                        <p:nvPr/>
                      </p:nvSpPr>
                      <p:spPr bwMode="auto">
                        <a:xfrm flipH="1">
                          <a:off x="3338" y="1700"/>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7" name="Oval 98">
                          <a:extLst>
                            <a:ext uri="{FF2B5EF4-FFF2-40B4-BE49-F238E27FC236}">
                              <a16:creationId xmlns:a16="http://schemas.microsoft.com/office/drawing/2014/main" id="{2F1FFE82-70BA-51CC-74B4-ED36058FDE67}"/>
                            </a:ext>
                          </a:extLst>
                        </p:cNvPr>
                        <p:cNvSpPr>
                          <a:spLocks noChangeAspect="1" noChangeArrowheads="1"/>
                        </p:cNvSpPr>
                        <p:nvPr/>
                      </p:nvSpPr>
                      <p:spPr bwMode="auto">
                        <a:xfrm flipH="1">
                          <a:off x="3312" y="1728"/>
                          <a:ext cx="23" cy="40"/>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8" name="Oval 99">
                          <a:extLst>
                            <a:ext uri="{FF2B5EF4-FFF2-40B4-BE49-F238E27FC236}">
                              <a16:creationId xmlns:a16="http://schemas.microsoft.com/office/drawing/2014/main" id="{7A3F5CB1-E1CF-A39F-4D05-9C4848BA9057}"/>
                            </a:ext>
                          </a:extLst>
                        </p:cNvPr>
                        <p:cNvSpPr>
                          <a:spLocks noChangeAspect="1" noChangeArrowheads="1"/>
                        </p:cNvSpPr>
                        <p:nvPr/>
                      </p:nvSpPr>
                      <p:spPr bwMode="auto">
                        <a:xfrm flipH="1">
                          <a:off x="3360" y="1728"/>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89" name="Oval 100">
                          <a:extLst>
                            <a:ext uri="{FF2B5EF4-FFF2-40B4-BE49-F238E27FC236}">
                              <a16:creationId xmlns:a16="http://schemas.microsoft.com/office/drawing/2014/main" id="{A74536F4-DE6C-5983-6EE3-1E7B9DF6E9FB}"/>
                            </a:ext>
                          </a:extLst>
                        </p:cNvPr>
                        <p:cNvSpPr>
                          <a:spLocks noChangeAspect="1" noChangeArrowheads="1"/>
                        </p:cNvSpPr>
                        <p:nvPr/>
                      </p:nvSpPr>
                      <p:spPr bwMode="auto">
                        <a:xfrm flipH="1">
                          <a:off x="3312" y="1776"/>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90" name="Oval 101">
                          <a:extLst>
                            <a:ext uri="{FF2B5EF4-FFF2-40B4-BE49-F238E27FC236}">
                              <a16:creationId xmlns:a16="http://schemas.microsoft.com/office/drawing/2014/main" id="{D72F9D14-024B-2335-712B-E220E121415E}"/>
                            </a:ext>
                          </a:extLst>
                        </p:cNvPr>
                        <p:cNvSpPr>
                          <a:spLocks noChangeAspect="1" noChangeArrowheads="1"/>
                        </p:cNvSpPr>
                        <p:nvPr/>
                      </p:nvSpPr>
                      <p:spPr bwMode="auto">
                        <a:xfrm flipH="1">
                          <a:off x="3264" y="1632"/>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sp>
                      <p:nvSpPr>
                        <p:cNvPr id="18491" name="Oval 102">
                          <a:extLst>
                            <a:ext uri="{FF2B5EF4-FFF2-40B4-BE49-F238E27FC236}">
                              <a16:creationId xmlns:a16="http://schemas.microsoft.com/office/drawing/2014/main" id="{E31B3799-F945-9045-0D6F-FFFDC4BA44C9}"/>
                            </a:ext>
                          </a:extLst>
                        </p:cNvPr>
                        <p:cNvSpPr>
                          <a:spLocks noChangeAspect="1" noChangeArrowheads="1"/>
                        </p:cNvSpPr>
                        <p:nvPr/>
                      </p:nvSpPr>
                      <p:spPr bwMode="auto">
                        <a:xfrm flipH="1">
                          <a:off x="3302" y="1704"/>
                          <a:ext cx="48" cy="35"/>
                        </a:xfrm>
                        <a:prstGeom prst="ellipse">
                          <a:avLst/>
                        </a:prstGeom>
                        <a:grpFill/>
                        <a:ln w="6350" algn="ctr">
                          <a:solidFill>
                            <a:srgbClr val="333333"/>
                          </a:solidFill>
                          <a:round/>
                          <a:headEnd/>
                          <a:tailEnd/>
                        </a:ln>
                        <a:effectLst/>
                      </p:spPr>
                      <p:txBody>
                        <a:bodyPr wrap="none" anchor="ctr"/>
                        <a:lstStyle/>
                        <a:p>
                          <a:pPr defTabSz="233304">
                            <a:buClrTx/>
                            <a:defRPr/>
                          </a:pPr>
                          <a:endParaRPr lang="en-US" sz="919" kern="1200">
                            <a:solidFill>
                              <a:prstClr val="black"/>
                            </a:solidFill>
                            <a:latin typeface="Calibri" panose="020F0502020204030204"/>
                            <a:ea typeface="+mn-ea"/>
                            <a:cs typeface="+mn-cs"/>
                          </a:endParaRPr>
                        </a:p>
                      </p:txBody>
                    </p:sp>
                  </p:grpSp>
                </p:grpSp>
              </p:grpSp>
            </p:grpSp>
            <p:sp>
              <p:nvSpPr>
                <p:cNvPr id="18466" name="TextBox 180">
                  <a:extLst>
                    <a:ext uri="{FF2B5EF4-FFF2-40B4-BE49-F238E27FC236}">
                      <a16:creationId xmlns:a16="http://schemas.microsoft.com/office/drawing/2014/main" id="{4A9EBB87-687A-639E-9001-E9C6A2BF9404}"/>
                    </a:ext>
                  </a:extLst>
                </p:cNvPr>
                <p:cNvSpPr txBox="1">
                  <a:spLocks noChangeArrowheads="1"/>
                </p:cNvSpPr>
                <p:nvPr/>
              </p:nvSpPr>
              <p:spPr bwMode="auto">
                <a:xfrm rot="16200000">
                  <a:off x="4056716" y="5059164"/>
                  <a:ext cx="1709709" cy="75935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r>
                    <a:rPr lang="en-US" altLang="en-US" sz="919" kern="1200" dirty="0">
                      <a:solidFill>
                        <a:prstClr val="black"/>
                      </a:solidFill>
                      <a:ea typeface="+mn-ea"/>
                      <a:cs typeface="+mn-cs"/>
                    </a:rPr>
                    <a:t>Circulating Normal DNA, RNA (mRNA), proteins </a:t>
                  </a:r>
                </a:p>
              </p:txBody>
            </p:sp>
            <p:sp>
              <p:nvSpPr>
                <p:cNvPr id="18467" name="TextBox 181">
                  <a:extLst>
                    <a:ext uri="{FF2B5EF4-FFF2-40B4-BE49-F238E27FC236}">
                      <a16:creationId xmlns:a16="http://schemas.microsoft.com/office/drawing/2014/main" id="{4140F716-7018-8B86-CB55-3876966070DD}"/>
                    </a:ext>
                  </a:extLst>
                </p:cNvPr>
                <p:cNvSpPr txBox="1">
                  <a:spLocks noChangeArrowheads="1"/>
                </p:cNvSpPr>
                <p:nvPr/>
              </p:nvSpPr>
              <p:spPr bwMode="auto">
                <a:xfrm rot="16200000">
                  <a:off x="-1056227" y="5203590"/>
                  <a:ext cx="2047841" cy="55147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r>
                    <a:rPr lang="en-US" altLang="en-US" sz="919" kern="1200" dirty="0">
                      <a:solidFill>
                        <a:prstClr val="black"/>
                      </a:solidFill>
                      <a:ea typeface="+mn-ea"/>
                      <a:cs typeface="+mn-cs"/>
                    </a:rPr>
                    <a:t>Circulating Tumor DNA, RNA (mRNA), proteins </a:t>
                  </a:r>
                </a:p>
              </p:txBody>
            </p:sp>
            <p:sp>
              <p:nvSpPr>
                <p:cNvPr id="18585" name="TextBox 178">
                  <a:extLst>
                    <a:ext uri="{FF2B5EF4-FFF2-40B4-BE49-F238E27FC236}">
                      <a16:creationId xmlns:a16="http://schemas.microsoft.com/office/drawing/2014/main" id="{6FAB4B0A-6737-B04D-0696-12CE892A1576}"/>
                    </a:ext>
                  </a:extLst>
                </p:cNvPr>
                <p:cNvSpPr txBox="1">
                  <a:spLocks noChangeArrowheads="1"/>
                </p:cNvSpPr>
                <p:nvPr/>
              </p:nvSpPr>
              <p:spPr bwMode="auto">
                <a:xfrm rot="16200000">
                  <a:off x="709553" y="6634405"/>
                  <a:ext cx="740268" cy="343586"/>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33304" fontAlgn="base">
                    <a:lnSpc>
                      <a:spcPct val="100000"/>
                    </a:lnSpc>
                    <a:spcBef>
                      <a:spcPct val="0"/>
                    </a:spcBef>
                    <a:spcAft>
                      <a:spcPct val="0"/>
                    </a:spcAft>
                    <a:buClrTx/>
                    <a:buNone/>
                    <a:defRPr/>
                  </a:pPr>
                  <a:r>
                    <a:rPr lang="en-US" altLang="en-US" sz="919" kern="1200" dirty="0">
                      <a:solidFill>
                        <a:prstClr val="black"/>
                      </a:solidFill>
                      <a:ea typeface="+mn-ea"/>
                      <a:cs typeface="+mn-cs"/>
                    </a:rPr>
                    <a:t>Tumor</a:t>
                  </a:r>
                </a:p>
              </p:txBody>
            </p:sp>
          </p:grpSp>
          <p:sp>
            <p:nvSpPr>
              <p:cNvPr id="18591" name="Rectangle 18590">
                <a:extLst>
                  <a:ext uri="{FF2B5EF4-FFF2-40B4-BE49-F238E27FC236}">
                    <a16:creationId xmlns:a16="http://schemas.microsoft.com/office/drawing/2014/main" id="{492B796B-83CA-4BC9-6420-54CA699E7E5C}"/>
                  </a:ext>
                </a:extLst>
              </p:cNvPr>
              <p:cNvSpPr/>
              <p:nvPr/>
            </p:nvSpPr>
            <p:spPr>
              <a:xfrm>
                <a:off x="8320087" y="3121510"/>
                <a:ext cx="457192" cy="65876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1079">
                  <a:buClrTx/>
                  <a:defRPr/>
                </a:pPr>
                <a:endParaRPr lang="en-US" sz="1225" kern="1200">
                  <a:solidFill>
                    <a:prstClr val="white"/>
                  </a:solidFill>
                  <a:latin typeface="Calibri" panose="020F0502020204030204"/>
                </a:endParaRPr>
              </a:p>
            </p:txBody>
          </p:sp>
          <p:cxnSp>
            <p:nvCxnSpPr>
              <p:cNvPr id="18593" name="Straight Connector 18592">
                <a:extLst>
                  <a:ext uri="{FF2B5EF4-FFF2-40B4-BE49-F238E27FC236}">
                    <a16:creationId xmlns:a16="http://schemas.microsoft.com/office/drawing/2014/main" id="{47DD9226-BB74-7DC0-4B2E-CA758697523C}"/>
                  </a:ext>
                </a:extLst>
              </p:cNvPr>
              <p:cNvCxnSpPr>
                <a:cxnSpLocks/>
                <a:endCxn id="18534" idx="0"/>
              </p:cNvCxnSpPr>
              <p:nvPr/>
            </p:nvCxnSpPr>
            <p:spPr>
              <a:xfrm flipV="1">
                <a:off x="8721717" y="1813505"/>
                <a:ext cx="2125626" cy="13445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595" name="Straight Connector 18594">
                <a:extLst>
                  <a:ext uri="{FF2B5EF4-FFF2-40B4-BE49-F238E27FC236}">
                    <a16:creationId xmlns:a16="http://schemas.microsoft.com/office/drawing/2014/main" id="{D530A52A-210E-827B-89C7-5A12E1C7EF47}"/>
                  </a:ext>
                </a:extLst>
              </p:cNvPr>
              <p:cNvCxnSpPr>
                <a:cxnSpLocks/>
              </p:cNvCxnSpPr>
              <p:nvPr/>
            </p:nvCxnSpPr>
            <p:spPr>
              <a:xfrm>
                <a:off x="8812203" y="3777101"/>
                <a:ext cx="1981166" cy="2225514"/>
              </a:xfrm>
              <a:prstGeom prst="line">
                <a:avLst/>
              </a:prstGeom>
              <a:ln w="28575"/>
            </p:spPr>
            <p:style>
              <a:lnRef idx="1">
                <a:schemeClr val="accent1"/>
              </a:lnRef>
              <a:fillRef idx="0">
                <a:schemeClr val="accent1"/>
              </a:fillRef>
              <a:effectRef idx="0">
                <a:schemeClr val="accent1"/>
              </a:effectRef>
              <a:fontRef idx="minor">
                <a:schemeClr val="tx1"/>
              </a:fontRef>
            </p:style>
          </p:cxnSp>
        </p:grpSp>
      </p:grpSp>
      <p:pic>
        <p:nvPicPr>
          <p:cNvPr id="18598" name="Graphic 18597" descr="Network outline">
            <a:extLst>
              <a:ext uri="{FF2B5EF4-FFF2-40B4-BE49-F238E27FC236}">
                <a16:creationId xmlns:a16="http://schemas.microsoft.com/office/drawing/2014/main" id="{87AE50CA-0EC8-BB16-0468-60CDA3269B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8567" y="2202362"/>
            <a:ext cx="201976" cy="20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9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8600"/>
                                        </p:tgtEl>
                                        <p:attrNameLst>
                                          <p:attrName>style.visibility</p:attrName>
                                        </p:attrNameLst>
                                      </p:cBhvr>
                                      <p:to>
                                        <p:strVal val="visible"/>
                                      </p:to>
                                    </p:set>
                                    <p:animEffect transition="in" filter="wipe(left)">
                                      <p:cBhvr>
                                        <p:cTn id="13" dur="500"/>
                                        <p:tgtEl>
                                          <p:spTgt spid="1860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441"/>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owbray template">
  <a:themeElements>
    <a:clrScheme name="Custom 347">
      <a:dk1>
        <a:srgbClr val="003B55"/>
      </a:dk1>
      <a:lt1>
        <a:srgbClr val="FFFFFF"/>
      </a:lt1>
      <a:dk2>
        <a:srgbClr val="0B87A1"/>
      </a:dk2>
      <a:lt2>
        <a:srgbClr val="EEF1EE"/>
      </a:lt2>
      <a:accent1>
        <a:srgbClr val="D3EBD5"/>
      </a:accent1>
      <a:accent2>
        <a:srgbClr val="80BFB7"/>
      </a:accent2>
      <a:accent3>
        <a:srgbClr val="0B87A1"/>
      </a:accent3>
      <a:accent4>
        <a:srgbClr val="01597F"/>
      </a:accent4>
      <a:accent5>
        <a:srgbClr val="003B55"/>
      </a:accent5>
      <a:accent6>
        <a:srgbClr val="001120"/>
      </a:accent6>
      <a:hlink>
        <a:srgbClr val="01597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1c6c6d66-e46c-434a-a59f-9d28ee3d7f0e" Revision="1" Stencil="System.MyShapes" StencilVersion="1.0"/>
</Control>
</file>

<file path=customXml/item10.xml><?xml version="1.0" encoding="utf-8"?>
<Control xmlns="http://schemas.microsoft.com/VisualStudio/2011/storyboarding/control">
  <Id Name="0a9a4825-af60-40dc-88a1-3253f3e0d7f7" Revision="1" Stencil="System.MyShapes" StencilVersion="1.0"/>
</Control>
</file>

<file path=customXml/item11.xml><?xml version="1.0" encoding="utf-8"?>
<Control xmlns="http://schemas.microsoft.com/VisualStudio/2011/storyboarding/control">
  <Id Name="639d4620-01c4-4147-85d1-630f460179d7" Revision="1" Stencil="System.MyShapes" StencilVersion="1.0"/>
</Control>
</file>

<file path=customXml/item12.xml><?xml version="1.0" encoding="utf-8"?>
<Control xmlns="http://schemas.microsoft.com/VisualStudio/2011/storyboarding/control">
  <Id Name="639d4620-01c4-4147-85d1-630f460179d7" Revision="1" Stencil="System.MyShapes" StencilVersion="1.0"/>
</Control>
</file>

<file path=customXml/item13.xml><?xml version="1.0" encoding="utf-8"?>
<Control xmlns="http://schemas.microsoft.com/VisualStudio/2011/storyboarding/control">
  <Id Name="53580243-bdf6-453f-83a8-3cbdd5668771" Revision="1" Stencil="System.MyShapes" StencilVersion="1.0"/>
</Control>
</file>

<file path=customXml/item14.xml><?xml version="1.0" encoding="utf-8"?>
<Control xmlns="http://schemas.microsoft.com/VisualStudio/2011/storyboarding/control">
  <Id Name="639d4620-01c4-4147-85d1-630f460179d7" Revision="1" Stencil="System.MyShapes" StencilVersion="1.0"/>
</Control>
</file>

<file path=customXml/item15.xml><?xml version="1.0" encoding="utf-8"?>
<Control xmlns="http://schemas.microsoft.com/VisualStudio/2011/storyboarding/control">
  <Id Name="5b101e26-a922-4310-9dbd-60b14fea8887" Revision="1" Stencil="System.MyShapes" StencilVersion="1.0"/>
</Control>
</file>

<file path=customXml/item2.xml><?xml version="1.0" encoding="utf-8"?>
<Control xmlns="http://schemas.microsoft.com/VisualStudio/2011/storyboarding/control">
  <Id Name="f5a567c0-1ac9-49a2-966f-a00bf8425481" Revision="1" Stencil="System.MyShapes" StencilVersion="1.0"/>
</Control>
</file>

<file path=customXml/item3.xml><?xml version="1.0" encoding="utf-8"?>
<Control xmlns="http://schemas.microsoft.com/VisualStudio/2011/storyboarding/control">
  <Id Name="1c6c6d66-e46c-434a-a59f-9d28ee3d7f0e" Revision="1" Stencil="System.MyShapes" StencilVersion="1.0"/>
</Control>
</file>

<file path=customXml/item4.xml><?xml version="1.0" encoding="utf-8"?>
<Control xmlns="http://schemas.microsoft.com/VisualStudio/2011/storyboarding/control">
  <Id Name="0a9a4825-af60-40dc-88a1-3253f3e0d7f7" Revision="1" Stencil="System.MyShapes" StencilVersion="1.0"/>
</Control>
</file>

<file path=customXml/item5.xml><?xml version="1.0" encoding="utf-8"?>
<Control xmlns="http://schemas.microsoft.com/VisualStudio/2011/storyboarding/control">
  <Id Name="d3fce018-2bf8-40cf-99d5-06f634592dc2" Revision="1" Stencil="System.MyShapes" StencilVersion="1.0"/>
</Control>
</file>

<file path=customXml/item6.xml><?xml version="1.0" encoding="utf-8"?>
<Control xmlns="http://schemas.microsoft.com/VisualStudio/2011/storyboarding/control">
  <Id Name="97049ea3-0512-4d28-93cd-1fe9390555f9" Revision="1" Stencil="System.MyShapes" StencilVersion="1.0"/>
</Control>
</file>

<file path=customXml/item7.xml><?xml version="1.0" encoding="utf-8"?>
<Control xmlns="http://schemas.microsoft.com/VisualStudio/2011/storyboarding/control">
  <Id Name="5b101e26-a922-4310-9dbd-60b14fea8887" Revision="1" Stencil="System.MyShapes" StencilVersion="1.0"/>
</Control>
</file>

<file path=customXml/item8.xml><?xml version="1.0" encoding="utf-8"?>
<Control xmlns="http://schemas.microsoft.com/VisualStudio/2011/storyboarding/control">
  <Id Name="37d46d3a-d21d-4b92-a139-756aec7f975c" Revision="1" Stencil="System.MyShapes" StencilVersion="1.0"/>
</Control>
</file>

<file path=customXml/item9.xml><?xml version="1.0" encoding="utf-8"?>
<Control xmlns="http://schemas.microsoft.com/VisualStudio/2011/storyboarding/control">
  <Id Name="53580243-bdf6-453f-83a8-3cbdd5668771" Revision="1" Stencil="System.MyShapes" StencilVersion="1.0"/>
</Control>
</file>

<file path=customXml/itemProps1.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0.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11.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2.xml><?xml version="1.0" encoding="utf-8"?>
<ds:datastoreItem xmlns:ds="http://schemas.openxmlformats.org/officeDocument/2006/customXml" ds:itemID="{5A983BAA-CF80-4A35-A03F-09820964A838}">
  <ds:schemaRefs>
    <ds:schemaRef ds:uri="http://schemas.microsoft.com/VisualStudio/2011/storyboarding/control"/>
  </ds:schemaRefs>
</ds:datastoreItem>
</file>

<file path=customXml/itemProps13.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14.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15.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2.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3.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4.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5.xml><?xml version="1.0" encoding="utf-8"?>
<ds:datastoreItem xmlns:ds="http://schemas.openxmlformats.org/officeDocument/2006/customXml" ds:itemID="{EB8B7B7C-EED6-430A-A065-EC7971BB0BBE}">
  <ds:schemaRefs>
    <ds:schemaRef ds:uri="http://schemas.microsoft.com/VisualStudio/2011/storyboarding/control"/>
  </ds:schemaRefs>
</ds:datastoreItem>
</file>

<file path=customXml/itemProps6.xml><?xml version="1.0" encoding="utf-8"?>
<ds:datastoreItem xmlns:ds="http://schemas.openxmlformats.org/officeDocument/2006/customXml" ds:itemID="{ACC6FFC0-996C-45F7-9F03-1087AE220E56}">
  <ds:schemaRefs>
    <ds:schemaRef ds:uri="http://schemas.microsoft.com/VisualStudio/2011/storyboarding/control"/>
  </ds:schemaRefs>
</ds:datastoreItem>
</file>

<file path=customXml/itemProps7.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8.xml><?xml version="1.0" encoding="utf-8"?>
<ds:datastoreItem xmlns:ds="http://schemas.openxmlformats.org/officeDocument/2006/customXml" ds:itemID="{7AD2A8F4-A7E4-470C-A5DE-6D5632323B18}">
  <ds:schemaRefs>
    <ds:schemaRef ds:uri="http://schemas.microsoft.com/VisualStudio/2011/storyboarding/control"/>
  </ds:schemaRefs>
</ds:datastoreItem>
</file>

<file path=customXml/itemProps9.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39949</TotalTime>
  <Words>2718</Words>
  <Application>Microsoft Office PowerPoint</Application>
  <PresentationFormat>Apresentação na tela (16:9)</PresentationFormat>
  <Paragraphs>398</Paragraphs>
  <Slides>31</Slides>
  <Notes>17</Notes>
  <HiddenSlides>0</HiddenSlides>
  <MMClips>0</MMClips>
  <ScaleCrop>false</ScaleCrop>
  <HeadingPairs>
    <vt:vector size="6" baseType="variant">
      <vt:variant>
        <vt:lpstr>Fontes usadas</vt:lpstr>
      </vt:variant>
      <vt:variant>
        <vt:i4>19</vt:i4>
      </vt:variant>
      <vt:variant>
        <vt:lpstr>Tema</vt:lpstr>
      </vt:variant>
      <vt:variant>
        <vt:i4>9</vt:i4>
      </vt:variant>
      <vt:variant>
        <vt:lpstr>Títulos de slides</vt:lpstr>
      </vt:variant>
      <vt:variant>
        <vt:i4>31</vt:i4>
      </vt:variant>
    </vt:vector>
  </HeadingPairs>
  <TitlesOfParts>
    <vt:vector size="59" baseType="lpstr">
      <vt:lpstr>Calibri Light</vt:lpstr>
      <vt:lpstr>Inter</vt:lpstr>
      <vt:lpstr>ElsevierGulliver</vt:lpstr>
      <vt:lpstr>Cambria</vt:lpstr>
      <vt:lpstr>Corbel</vt:lpstr>
      <vt:lpstr>Roboto</vt:lpstr>
      <vt:lpstr>Dosis ExtraLight</vt:lpstr>
      <vt:lpstr>Calibri Bold</vt:lpstr>
      <vt:lpstr>inherit</vt:lpstr>
      <vt:lpstr>Calibri</vt:lpstr>
      <vt:lpstr>Arial</vt:lpstr>
      <vt:lpstr>Times New Roman</vt:lpstr>
      <vt:lpstr>Helvetica Neue Medium</vt:lpstr>
      <vt:lpstr>Wingdings</vt:lpstr>
      <vt:lpstr>Gotham Bold</vt:lpstr>
      <vt:lpstr>Titillium Web Light</vt:lpstr>
      <vt:lpstr>Helvetica Neue</vt:lpstr>
      <vt:lpstr>Symbol</vt:lpstr>
      <vt:lpstr>Helvetica</vt:lpstr>
      <vt:lpstr>Office Theme</vt:lpstr>
      <vt:lpstr>2_Office Theme</vt:lpstr>
      <vt:lpstr>1_Office Theme</vt:lpstr>
      <vt:lpstr>1_Mowbray template</vt:lpstr>
      <vt:lpstr>21_BasicWhite</vt:lpstr>
      <vt:lpstr>4_Office Theme</vt:lpstr>
      <vt:lpstr>3_Office Theme</vt:lpstr>
      <vt:lpstr>5_Office Theme</vt:lpstr>
      <vt:lpstr>Congresso de Patologia</vt:lpstr>
      <vt:lpstr>Testing biomarkers in Cerebrospinal Fluid (CSF) where are we?</vt:lpstr>
      <vt:lpstr>Disclosures</vt:lpstr>
      <vt:lpstr>Apresentação do PowerPoint</vt:lpstr>
      <vt:lpstr>Apresentação do PowerPoint</vt:lpstr>
      <vt:lpstr>Apresentação do PowerPoint</vt:lpstr>
      <vt:lpstr>In surgical pathology tissue is always the issue </vt:lpstr>
      <vt:lpstr>Apresentação do PowerPoint</vt:lpstr>
      <vt:lpstr>Cerebrospinal fluid  a unique source of cfDNA </vt:lpstr>
      <vt:lpstr>Apresentação do PowerPoint</vt:lpstr>
      <vt:lpstr>Routine lumbar punctures </vt:lpstr>
      <vt:lpstr>Apresentação do PowerPoint</vt:lpstr>
      <vt:lpstr>Apresentação do PowerPoint</vt:lpstr>
      <vt:lpstr>Apresentação do PowerPoint</vt:lpstr>
      <vt:lpstr>Clinical - Sequenced samples n=1421</vt:lpstr>
      <vt:lpstr>Apresentação do PowerPoint</vt:lpstr>
      <vt:lpstr>Apresentação do PowerPoint</vt:lpstr>
      <vt:lpstr>Apresentação do PowerPoint</vt:lpstr>
      <vt:lpstr>Apresentação do PowerPoint</vt:lpstr>
      <vt:lpstr>Apresentação do PowerPoint</vt:lpstr>
      <vt:lpstr>Apresentação do PowerPoint</vt:lpstr>
      <vt:lpstr>Diagnostic Utility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Yang, Soo Ryum/Pathology</dc:creator>
  <cp:lastModifiedBy>CN PRODUÇÕES</cp:lastModifiedBy>
  <cp:revision>102</cp:revision>
  <dcterms:modified xsi:type="dcterms:W3CDTF">2024-05-31T13:02:07Z</dcterms:modified>
</cp:coreProperties>
</file>